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1" r:id="rId3"/>
    <p:sldMasterId id="2147483733" r:id="rId4"/>
    <p:sldMasterId id="2147483746" r:id="rId5"/>
  </p:sldMasterIdLst>
  <p:notesMasterIdLst>
    <p:notesMasterId r:id="rId37"/>
  </p:notesMasterIdLst>
  <p:handoutMasterIdLst>
    <p:handoutMasterId r:id="rId38"/>
  </p:handoutMasterIdLst>
  <p:sldIdLst>
    <p:sldId id="355" r:id="rId6"/>
    <p:sldId id="310" r:id="rId7"/>
    <p:sldId id="358" r:id="rId8"/>
    <p:sldId id="344" r:id="rId9"/>
    <p:sldId id="305" r:id="rId10"/>
    <p:sldId id="340" r:id="rId11"/>
    <p:sldId id="306" r:id="rId12"/>
    <p:sldId id="315" r:id="rId13"/>
    <p:sldId id="317" r:id="rId14"/>
    <p:sldId id="319" r:id="rId15"/>
    <p:sldId id="345" r:id="rId16"/>
    <p:sldId id="311" r:id="rId17"/>
    <p:sldId id="347" r:id="rId18"/>
    <p:sldId id="336" r:id="rId19"/>
    <p:sldId id="346" r:id="rId20"/>
    <p:sldId id="349" r:id="rId21"/>
    <p:sldId id="343" r:id="rId22"/>
    <p:sldId id="328" r:id="rId23"/>
    <p:sldId id="348" r:id="rId24"/>
    <p:sldId id="325" r:id="rId25"/>
    <p:sldId id="350" r:id="rId26"/>
    <p:sldId id="351" r:id="rId27"/>
    <p:sldId id="327" r:id="rId28"/>
    <p:sldId id="307" r:id="rId29"/>
    <p:sldId id="356" r:id="rId30"/>
    <p:sldId id="359" r:id="rId31"/>
    <p:sldId id="357" r:id="rId32"/>
    <p:sldId id="294" r:id="rId33"/>
    <p:sldId id="354" r:id="rId34"/>
    <p:sldId id="296" r:id="rId35"/>
    <p:sldId id="297" r:id="rId36"/>
  </p:sldIdLst>
  <p:sldSz cx="12192000" cy="6858000"/>
  <p:notesSz cx="6794500" cy="99314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6" autoAdjust="0"/>
    <p:restoredTop sz="65710" autoAdjust="0"/>
  </p:normalViewPr>
  <p:slideViewPr>
    <p:cSldViewPr>
      <p:cViewPr varScale="1">
        <p:scale>
          <a:sx n="45" d="100"/>
          <a:sy n="45" d="100"/>
        </p:scale>
        <p:origin x="2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1315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70142-3A77-4B95-8CDD-7CC3DDF76802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E391E311-125B-4373-9FD6-293D1BFEB060}">
      <dgm:prSet phldrT="[Text]" custT="1"/>
      <dgm:spPr/>
      <dgm:t>
        <a:bodyPr/>
        <a:lstStyle/>
        <a:p>
          <a:r>
            <a:rPr lang="en-CA" sz="3200" dirty="0"/>
            <a:t>Assistant Teaching Professor</a:t>
          </a:r>
        </a:p>
      </dgm:t>
    </dgm:pt>
    <dgm:pt modelId="{16207FD7-B5D7-49C4-9B72-54BB986FA8B8}" type="parTrans" cxnId="{45FA0D34-1847-4027-87A4-D00F6B4CD93E}">
      <dgm:prSet/>
      <dgm:spPr/>
      <dgm:t>
        <a:bodyPr/>
        <a:lstStyle/>
        <a:p>
          <a:endParaRPr lang="en-CA" sz="3200"/>
        </a:p>
      </dgm:t>
    </dgm:pt>
    <dgm:pt modelId="{4CD30120-6406-4BE1-ADC6-3F3742468B1A}" type="sibTrans" cxnId="{45FA0D34-1847-4027-87A4-D00F6B4CD93E}">
      <dgm:prSet custT="1"/>
      <dgm:spPr/>
      <dgm:t>
        <a:bodyPr/>
        <a:lstStyle/>
        <a:p>
          <a:endParaRPr lang="en-CA" sz="3200">
            <a:solidFill>
              <a:schemeClr val="tx1"/>
            </a:solidFill>
          </a:endParaRPr>
        </a:p>
      </dgm:t>
    </dgm:pt>
    <dgm:pt modelId="{CD4301B2-A435-47F9-BAF9-F0D67E701DB7}">
      <dgm:prSet phldrT="[Text]" custT="1"/>
      <dgm:spPr/>
      <dgm:t>
        <a:bodyPr/>
        <a:lstStyle/>
        <a:p>
          <a:r>
            <a:rPr lang="en-CA" sz="3200" dirty="0"/>
            <a:t>Continuing Appointment and Promotion to Associate Teaching Professor</a:t>
          </a:r>
        </a:p>
      </dgm:t>
    </dgm:pt>
    <dgm:pt modelId="{E5C18EF2-0DC0-4A16-B211-8EB47EF0E897}" type="parTrans" cxnId="{46A20405-EFA9-46CD-A055-F6BD8C673F37}">
      <dgm:prSet/>
      <dgm:spPr/>
      <dgm:t>
        <a:bodyPr/>
        <a:lstStyle/>
        <a:p>
          <a:endParaRPr lang="en-CA" sz="3200"/>
        </a:p>
      </dgm:t>
    </dgm:pt>
    <dgm:pt modelId="{D77D2302-EBD7-43C3-A0BA-9C89E3F45D7F}" type="sibTrans" cxnId="{46A20405-EFA9-46CD-A055-F6BD8C673F37}">
      <dgm:prSet custT="1"/>
      <dgm:spPr/>
      <dgm:t>
        <a:bodyPr/>
        <a:lstStyle/>
        <a:p>
          <a:endParaRPr lang="en-CA" sz="3200"/>
        </a:p>
      </dgm:t>
    </dgm:pt>
    <dgm:pt modelId="{5371E1FA-7FCC-4942-8EE5-21CB5A61D3B4}">
      <dgm:prSet custT="1"/>
      <dgm:spPr/>
      <dgm:t>
        <a:bodyPr/>
        <a:lstStyle/>
        <a:p>
          <a:r>
            <a:rPr lang="en-CA" sz="3200" dirty="0"/>
            <a:t>Promotion to </a:t>
          </a:r>
          <a:r>
            <a:rPr lang="en-US" sz="3200" dirty="0"/>
            <a:t>Senior Teaching Professor</a:t>
          </a:r>
        </a:p>
      </dgm:t>
    </dgm:pt>
    <dgm:pt modelId="{93DA69D1-7118-254E-B4D4-BA13179F6BD9}" type="parTrans" cxnId="{7F128EEF-D177-B043-B120-B007B9212E9B}">
      <dgm:prSet/>
      <dgm:spPr/>
      <dgm:t>
        <a:bodyPr/>
        <a:lstStyle/>
        <a:p>
          <a:endParaRPr lang="en-US" sz="3200"/>
        </a:p>
      </dgm:t>
    </dgm:pt>
    <dgm:pt modelId="{81D9E02B-98CB-134E-B8E9-289B3C06B107}" type="sibTrans" cxnId="{7F128EEF-D177-B043-B120-B007B9212E9B}">
      <dgm:prSet/>
      <dgm:spPr/>
      <dgm:t>
        <a:bodyPr/>
        <a:lstStyle/>
        <a:p>
          <a:endParaRPr lang="en-US" sz="3200"/>
        </a:p>
      </dgm:t>
    </dgm:pt>
    <dgm:pt modelId="{2CB8C7B8-41A8-490C-BBCC-F8CD5B35B60B}" type="pres">
      <dgm:prSet presAssocID="{41570142-3A77-4B95-8CDD-7CC3DDF76802}" presName="Name0" presStyleCnt="0">
        <dgm:presLayoutVars>
          <dgm:dir/>
          <dgm:resizeHandles val="exact"/>
        </dgm:presLayoutVars>
      </dgm:prSet>
      <dgm:spPr/>
    </dgm:pt>
    <dgm:pt modelId="{229E56C3-1251-4F50-92AE-DABEEFCF3E57}" type="pres">
      <dgm:prSet presAssocID="{E391E311-125B-4373-9FD6-293D1BFEB060}" presName="node" presStyleLbl="node1" presStyleIdx="0" presStyleCnt="3">
        <dgm:presLayoutVars>
          <dgm:bulletEnabled val="1"/>
        </dgm:presLayoutVars>
      </dgm:prSet>
      <dgm:spPr/>
    </dgm:pt>
    <dgm:pt modelId="{E98E7317-38EA-4362-9C8F-A67DEE7538C6}" type="pres">
      <dgm:prSet presAssocID="{4CD30120-6406-4BE1-ADC6-3F3742468B1A}" presName="sibTrans" presStyleLbl="sibTrans2D1" presStyleIdx="0" presStyleCnt="2"/>
      <dgm:spPr/>
    </dgm:pt>
    <dgm:pt modelId="{823305CE-BBAB-45B9-A4C7-ED2100E4044B}" type="pres">
      <dgm:prSet presAssocID="{4CD30120-6406-4BE1-ADC6-3F3742468B1A}" presName="connectorText" presStyleLbl="sibTrans2D1" presStyleIdx="0" presStyleCnt="2"/>
      <dgm:spPr/>
    </dgm:pt>
    <dgm:pt modelId="{D150C2D3-2F1C-4664-99BC-B229AC7038F6}" type="pres">
      <dgm:prSet presAssocID="{CD4301B2-A435-47F9-BAF9-F0D67E701DB7}" presName="node" presStyleLbl="node1" presStyleIdx="1" presStyleCnt="3" custScaleX="214675">
        <dgm:presLayoutVars>
          <dgm:bulletEnabled val="1"/>
        </dgm:presLayoutVars>
      </dgm:prSet>
      <dgm:spPr/>
    </dgm:pt>
    <dgm:pt modelId="{28C3E766-A252-CE44-AB6F-3656A07EF89B}" type="pres">
      <dgm:prSet presAssocID="{D77D2302-EBD7-43C3-A0BA-9C89E3F45D7F}" presName="sibTrans" presStyleLbl="sibTrans2D1" presStyleIdx="1" presStyleCnt="2"/>
      <dgm:spPr/>
    </dgm:pt>
    <dgm:pt modelId="{1DDF3811-13FA-0B44-BC5B-53BDF3AC168D}" type="pres">
      <dgm:prSet presAssocID="{D77D2302-EBD7-43C3-A0BA-9C89E3F45D7F}" presName="connectorText" presStyleLbl="sibTrans2D1" presStyleIdx="1" presStyleCnt="2"/>
      <dgm:spPr/>
    </dgm:pt>
    <dgm:pt modelId="{62138E5A-1481-4A43-914F-54CB1EE0A027}" type="pres">
      <dgm:prSet presAssocID="{5371E1FA-7FCC-4942-8EE5-21CB5A61D3B4}" presName="node" presStyleLbl="node1" presStyleIdx="2" presStyleCnt="3">
        <dgm:presLayoutVars>
          <dgm:bulletEnabled val="1"/>
        </dgm:presLayoutVars>
      </dgm:prSet>
      <dgm:spPr/>
    </dgm:pt>
  </dgm:ptLst>
  <dgm:cxnLst>
    <dgm:cxn modelId="{46A20405-EFA9-46CD-A055-F6BD8C673F37}" srcId="{41570142-3A77-4B95-8CDD-7CC3DDF76802}" destId="{CD4301B2-A435-47F9-BAF9-F0D67E701DB7}" srcOrd="1" destOrd="0" parTransId="{E5C18EF2-0DC0-4A16-B211-8EB47EF0E897}" sibTransId="{D77D2302-EBD7-43C3-A0BA-9C89E3F45D7F}"/>
    <dgm:cxn modelId="{6C546512-123F-4B22-A3D6-F4B875CF547E}" type="presOf" srcId="{41570142-3A77-4B95-8CDD-7CC3DDF76802}" destId="{2CB8C7B8-41A8-490C-BBCC-F8CD5B35B60B}" srcOrd="0" destOrd="0" presId="urn:microsoft.com/office/officeart/2005/8/layout/process1"/>
    <dgm:cxn modelId="{FBF4E31C-79F4-354B-8572-96A0CC47214A}" type="presOf" srcId="{5371E1FA-7FCC-4942-8EE5-21CB5A61D3B4}" destId="{62138E5A-1481-4A43-914F-54CB1EE0A027}" srcOrd="0" destOrd="0" presId="urn:microsoft.com/office/officeart/2005/8/layout/process1"/>
    <dgm:cxn modelId="{E1784F25-F91F-4937-ABA4-96053B8D77B6}" type="presOf" srcId="{4CD30120-6406-4BE1-ADC6-3F3742468B1A}" destId="{823305CE-BBAB-45B9-A4C7-ED2100E4044B}" srcOrd="1" destOrd="0" presId="urn:microsoft.com/office/officeart/2005/8/layout/process1"/>
    <dgm:cxn modelId="{45FA0D34-1847-4027-87A4-D00F6B4CD93E}" srcId="{41570142-3A77-4B95-8CDD-7CC3DDF76802}" destId="{E391E311-125B-4373-9FD6-293D1BFEB060}" srcOrd="0" destOrd="0" parTransId="{16207FD7-B5D7-49C4-9B72-54BB986FA8B8}" sibTransId="{4CD30120-6406-4BE1-ADC6-3F3742468B1A}"/>
    <dgm:cxn modelId="{E4035959-E757-2B4A-9CB2-3D24B0BE7B40}" type="presOf" srcId="{D77D2302-EBD7-43C3-A0BA-9C89E3F45D7F}" destId="{1DDF3811-13FA-0B44-BC5B-53BDF3AC168D}" srcOrd="1" destOrd="0" presId="urn:microsoft.com/office/officeart/2005/8/layout/process1"/>
    <dgm:cxn modelId="{2C9DDEBB-82D4-44A9-B027-EB2F12D8DF5E}" type="presOf" srcId="{CD4301B2-A435-47F9-BAF9-F0D67E701DB7}" destId="{D150C2D3-2F1C-4664-99BC-B229AC7038F6}" srcOrd="0" destOrd="0" presId="urn:microsoft.com/office/officeart/2005/8/layout/process1"/>
    <dgm:cxn modelId="{1D3CA1EC-0911-4FAE-BC0D-B52FE4AEE437}" type="presOf" srcId="{E391E311-125B-4373-9FD6-293D1BFEB060}" destId="{229E56C3-1251-4F50-92AE-DABEEFCF3E57}" srcOrd="0" destOrd="0" presId="urn:microsoft.com/office/officeart/2005/8/layout/process1"/>
    <dgm:cxn modelId="{7F128EEF-D177-B043-B120-B007B9212E9B}" srcId="{41570142-3A77-4B95-8CDD-7CC3DDF76802}" destId="{5371E1FA-7FCC-4942-8EE5-21CB5A61D3B4}" srcOrd="2" destOrd="0" parTransId="{93DA69D1-7118-254E-B4D4-BA13179F6BD9}" sibTransId="{81D9E02B-98CB-134E-B8E9-289B3C06B107}"/>
    <dgm:cxn modelId="{D8F58CF6-BE30-B343-B94E-5AEEE63C33EE}" type="presOf" srcId="{D77D2302-EBD7-43C3-A0BA-9C89E3F45D7F}" destId="{28C3E766-A252-CE44-AB6F-3656A07EF89B}" srcOrd="0" destOrd="0" presId="urn:microsoft.com/office/officeart/2005/8/layout/process1"/>
    <dgm:cxn modelId="{67D97CF7-EF6E-40C8-BCAB-7960928D1B7A}" type="presOf" srcId="{4CD30120-6406-4BE1-ADC6-3F3742468B1A}" destId="{E98E7317-38EA-4362-9C8F-A67DEE7538C6}" srcOrd="0" destOrd="0" presId="urn:microsoft.com/office/officeart/2005/8/layout/process1"/>
    <dgm:cxn modelId="{90117741-2646-4CC2-A1D8-C1120A5257EE}" type="presParOf" srcId="{2CB8C7B8-41A8-490C-BBCC-F8CD5B35B60B}" destId="{229E56C3-1251-4F50-92AE-DABEEFCF3E57}" srcOrd="0" destOrd="0" presId="urn:microsoft.com/office/officeart/2005/8/layout/process1"/>
    <dgm:cxn modelId="{91B6BF65-E534-46B4-A333-CAB0EEBC198A}" type="presParOf" srcId="{2CB8C7B8-41A8-490C-BBCC-F8CD5B35B60B}" destId="{E98E7317-38EA-4362-9C8F-A67DEE7538C6}" srcOrd="1" destOrd="0" presId="urn:microsoft.com/office/officeart/2005/8/layout/process1"/>
    <dgm:cxn modelId="{C6D70149-BD5A-49B6-8A3F-694A63810D7B}" type="presParOf" srcId="{E98E7317-38EA-4362-9C8F-A67DEE7538C6}" destId="{823305CE-BBAB-45B9-A4C7-ED2100E4044B}" srcOrd="0" destOrd="0" presId="urn:microsoft.com/office/officeart/2005/8/layout/process1"/>
    <dgm:cxn modelId="{888829AE-7B9C-4075-93B2-EBEC937CBBAB}" type="presParOf" srcId="{2CB8C7B8-41A8-490C-BBCC-F8CD5B35B60B}" destId="{D150C2D3-2F1C-4664-99BC-B229AC7038F6}" srcOrd="2" destOrd="0" presId="urn:microsoft.com/office/officeart/2005/8/layout/process1"/>
    <dgm:cxn modelId="{0D65C49A-A941-C947-8BD2-BE080E313DAA}" type="presParOf" srcId="{2CB8C7B8-41A8-490C-BBCC-F8CD5B35B60B}" destId="{28C3E766-A252-CE44-AB6F-3656A07EF89B}" srcOrd="3" destOrd="0" presId="urn:microsoft.com/office/officeart/2005/8/layout/process1"/>
    <dgm:cxn modelId="{91FE3DA7-DDD5-CC49-B99A-E9EC27726CD8}" type="presParOf" srcId="{28C3E766-A252-CE44-AB6F-3656A07EF89B}" destId="{1DDF3811-13FA-0B44-BC5B-53BDF3AC168D}" srcOrd="0" destOrd="0" presId="urn:microsoft.com/office/officeart/2005/8/layout/process1"/>
    <dgm:cxn modelId="{C874152D-39D2-4249-8483-6686C9EEAA6E}" type="presParOf" srcId="{2CB8C7B8-41A8-490C-BBCC-F8CD5B35B60B}" destId="{62138E5A-1481-4A43-914F-54CB1EE0A0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0C2665-6039-460E-8675-EE7119B9AB13}" type="doc">
      <dgm:prSet loTypeId="urn:microsoft.com/office/officeart/2005/8/layout/process2" loCatId="process" qsTypeId="urn:microsoft.com/office/officeart/2005/8/quickstyle/simple3" qsCatId="simple" csTypeId="urn:microsoft.com/office/officeart/2005/8/colors/colorful3" csCatId="colorful" phldr="1"/>
      <dgm:spPr/>
    </dgm:pt>
    <dgm:pt modelId="{8E68050F-4FD6-4F37-8124-DEE9260A266C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May 1: </a:t>
          </a:r>
          <a:r>
            <a:rPr lang="en-CA" sz="2400" dirty="0">
              <a:effectLst/>
              <a:latin typeface="+mn-lt"/>
              <a:ea typeface="+mn-ea"/>
              <a:cs typeface="+mn-cs"/>
            </a:rPr>
            <a:t>YOU notify  Dean with  CV who sends it </a:t>
          </a:r>
          <a:r>
            <a:rPr lang="en-CA" sz="2400">
              <a:effectLst/>
              <a:latin typeface="+mn-lt"/>
              <a:ea typeface="+mn-ea"/>
              <a:cs typeface="+mn-cs"/>
            </a:rPr>
            <a:t>to Provost</a:t>
          </a:r>
          <a:endParaRPr lang="en-US" sz="2400" b="0" dirty="0">
            <a:effectLst/>
            <a:latin typeface="+mn-lt"/>
            <a:ea typeface="+mn-ea"/>
            <a:cs typeface="+mn-cs"/>
          </a:endParaRPr>
        </a:p>
      </dgm:t>
    </dgm:pt>
    <dgm:pt modelId="{AEA87B14-5B68-473E-AE11-41DE08F2450A}" type="parTrans" cxnId="{0CB428F6-4CAD-4424-980D-3969C12BD6D3}">
      <dgm:prSet/>
      <dgm:spPr/>
      <dgm:t>
        <a:bodyPr/>
        <a:lstStyle/>
        <a:p>
          <a:endParaRPr lang="en-US" sz="2400"/>
        </a:p>
      </dgm:t>
    </dgm:pt>
    <dgm:pt modelId="{F92E6348-7C86-408B-BE34-835131DA9ECF}" type="sibTrans" cxnId="{0CB428F6-4CAD-4424-980D-3969C12BD6D3}">
      <dgm:prSet custT="1"/>
      <dgm:spPr/>
      <dgm:t>
        <a:bodyPr/>
        <a:lstStyle/>
        <a:p>
          <a:endParaRPr lang="en-US" sz="2400"/>
        </a:p>
      </dgm:t>
    </dgm:pt>
    <dgm:pt modelId="{C533F77D-BF8D-4670-8861-652E21C8F9E2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Aug 15: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YOU submit package</a:t>
          </a:r>
        </a:p>
      </dgm:t>
    </dgm:pt>
    <dgm:pt modelId="{FEF42DB3-EA25-4017-AA87-9FDCE2FF088F}" type="parTrans" cxnId="{E3397FF0-B9BF-4F15-9D45-D8EFBF8987D3}">
      <dgm:prSet/>
      <dgm:spPr/>
      <dgm:t>
        <a:bodyPr/>
        <a:lstStyle/>
        <a:p>
          <a:endParaRPr lang="en-US" sz="2400"/>
        </a:p>
      </dgm:t>
    </dgm:pt>
    <dgm:pt modelId="{492EB08E-9E06-4D91-BD88-2B43A5A1732A}" type="sibTrans" cxnId="{E3397FF0-B9BF-4F15-9D45-D8EFBF8987D3}">
      <dgm:prSet custT="1"/>
      <dgm:spPr/>
      <dgm:t>
        <a:bodyPr/>
        <a:lstStyle/>
        <a:p>
          <a:endParaRPr lang="en-US" sz="2400"/>
        </a:p>
      </dgm:t>
    </dgm:pt>
    <dgm:pt modelId="{D51BC272-24F5-4687-868B-1468123773D3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Dec 1: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Referees submit appraisal</a:t>
          </a:r>
        </a:p>
      </dgm:t>
    </dgm:pt>
    <dgm:pt modelId="{489749BA-6EA4-4AA0-90C6-7BF2DC5B6C44}" type="parTrans" cxnId="{0B17CBDF-622B-428A-8347-DAAE8ED5CEE9}">
      <dgm:prSet/>
      <dgm:spPr/>
      <dgm:t>
        <a:bodyPr/>
        <a:lstStyle/>
        <a:p>
          <a:endParaRPr lang="en-US" sz="2400"/>
        </a:p>
      </dgm:t>
    </dgm:pt>
    <dgm:pt modelId="{A747B6BE-2B14-4C56-8242-AC69CFA7A302}" type="sibTrans" cxnId="{0B17CBDF-622B-428A-8347-DAAE8ED5CEE9}">
      <dgm:prSet custT="1"/>
      <dgm:spPr/>
      <dgm:t>
        <a:bodyPr/>
        <a:lstStyle/>
        <a:p>
          <a:endParaRPr lang="en-US" sz="2400"/>
        </a:p>
      </dgm:t>
    </dgm:pt>
    <dgm:pt modelId="{2E6C847E-588A-4E19-A8AE-C7A36AF6AC75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Dec 15: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Dean sends package to YOU</a:t>
          </a:r>
        </a:p>
      </dgm:t>
    </dgm:pt>
    <dgm:pt modelId="{4E1EE67D-DBAC-4E0C-8DAD-BBB72C81DE01}" type="parTrans" cxnId="{BA74FAA5-3938-47EC-9961-45DBD91065EB}">
      <dgm:prSet/>
      <dgm:spPr/>
      <dgm:t>
        <a:bodyPr/>
        <a:lstStyle/>
        <a:p>
          <a:endParaRPr lang="en-US" sz="2400"/>
        </a:p>
      </dgm:t>
    </dgm:pt>
    <dgm:pt modelId="{8A3ACE7A-F826-4C6F-89D9-DA84D0D087B7}" type="sibTrans" cxnId="{BA74FAA5-3938-47EC-9961-45DBD91065EB}">
      <dgm:prSet custT="1"/>
      <dgm:spPr/>
      <dgm:t>
        <a:bodyPr/>
        <a:lstStyle/>
        <a:p>
          <a:endParaRPr lang="en-US" sz="2400"/>
        </a:p>
      </dgm:t>
    </dgm:pt>
    <dgm:pt modelId="{AB676AB1-2475-46FF-831C-5475D0713192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Jan 1: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YOU respond to Dean’s package</a:t>
          </a:r>
        </a:p>
      </dgm:t>
    </dgm:pt>
    <dgm:pt modelId="{6EE6DB04-111C-40B9-8B56-CEC47BD485B8}" type="parTrans" cxnId="{31571E78-D392-4D07-8BB7-B640813C1936}">
      <dgm:prSet/>
      <dgm:spPr/>
      <dgm:t>
        <a:bodyPr/>
        <a:lstStyle/>
        <a:p>
          <a:endParaRPr lang="en-US" sz="2400"/>
        </a:p>
      </dgm:t>
    </dgm:pt>
    <dgm:pt modelId="{DC2C6666-5D3F-4F51-A6F9-FD5E60516598}" type="sibTrans" cxnId="{31571E78-D392-4D07-8BB7-B640813C1936}">
      <dgm:prSet custT="1"/>
      <dgm:spPr/>
      <dgm:t>
        <a:bodyPr/>
        <a:lstStyle/>
        <a:p>
          <a:endParaRPr lang="en-US" sz="2400"/>
        </a:p>
      </dgm:t>
    </dgm:pt>
    <dgm:pt modelId="{C7732303-2A45-42A0-B96F-178BB8C44791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Mar 31: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PRC recommends to YOU and President</a:t>
          </a:r>
        </a:p>
      </dgm:t>
    </dgm:pt>
    <dgm:pt modelId="{442B4426-0116-473F-A8E6-4AB296541CA9}" type="parTrans" cxnId="{0DC7B848-8954-4EEF-853F-283E89981C9E}">
      <dgm:prSet/>
      <dgm:spPr/>
      <dgm:t>
        <a:bodyPr/>
        <a:lstStyle/>
        <a:p>
          <a:endParaRPr lang="en-US" sz="2400"/>
        </a:p>
      </dgm:t>
    </dgm:pt>
    <dgm:pt modelId="{2A1D9A9D-1453-424C-8E61-371470565112}" type="sibTrans" cxnId="{0DC7B848-8954-4EEF-853F-283E89981C9E}">
      <dgm:prSet custT="1"/>
      <dgm:spPr/>
      <dgm:t>
        <a:bodyPr/>
        <a:lstStyle/>
        <a:p>
          <a:endParaRPr lang="en-US" sz="2400"/>
        </a:p>
      </dgm:t>
    </dgm:pt>
    <dgm:pt modelId="{4472B6B9-5460-423C-9B79-5FC4192C4974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Apr 30: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President recommends to YOU, FA and PRC</a:t>
          </a:r>
        </a:p>
      </dgm:t>
    </dgm:pt>
    <dgm:pt modelId="{69BC4A51-DC5E-4F33-B976-AE67F4905D81}" type="parTrans" cxnId="{06B33DEC-7D8C-4B91-83A5-8118D996D703}">
      <dgm:prSet/>
      <dgm:spPr/>
      <dgm:t>
        <a:bodyPr/>
        <a:lstStyle/>
        <a:p>
          <a:endParaRPr lang="en-US" sz="2400"/>
        </a:p>
      </dgm:t>
    </dgm:pt>
    <dgm:pt modelId="{54D39EF1-1129-4794-B0F7-58EAEDD662B1}" type="sibTrans" cxnId="{06B33DEC-7D8C-4B91-83A5-8118D996D703}">
      <dgm:prSet custT="1"/>
      <dgm:spPr/>
      <dgm:t>
        <a:bodyPr/>
        <a:lstStyle/>
        <a:p>
          <a:endParaRPr lang="en-US" sz="2400"/>
        </a:p>
      </dgm:t>
    </dgm:pt>
    <dgm:pt modelId="{63BC80B6-38DD-4391-BFB4-8ACF6E890DF5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Jul 1: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Promotion is effective</a:t>
          </a:r>
        </a:p>
      </dgm:t>
    </dgm:pt>
    <dgm:pt modelId="{F90E6BF8-EDCA-4444-BE46-7DB0FD1566F2}" type="parTrans" cxnId="{28F985AE-167D-4D90-AACF-E3251E8185A3}">
      <dgm:prSet/>
      <dgm:spPr/>
      <dgm:t>
        <a:bodyPr/>
        <a:lstStyle/>
        <a:p>
          <a:endParaRPr lang="en-US" sz="2400"/>
        </a:p>
      </dgm:t>
    </dgm:pt>
    <dgm:pt modelId="{5A64EC02-EEAB-438F-B0CB-C1E74A7E6D5D}" type="sibTrans" cxnId="{28F985AE-167D-4D90-AACF-E3251E8185A3}">
      <dgm:prSet/>
      <dgm:spPr/>
      <dgm:t>
        <a:bodyPr/>
        <a:lstStyle/>
        <a:p>
          <a:endParaRPr lang="en-US" sz="2400"/>
        </a:p>
      </dgm:t>
    </dgm:pt>
    <dgm:pt modelId="{1ED37CA8-E485-4F33-A570-7AA152E67D82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Aug 31: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YOU submit 3  referee names</a:t>
          </a:r>
        </a:p>
      </dgm:t>
    </dgm:pt>
    <dgm:pt modelId="{63FA61E5-88A9-4A51-8047-28DE4BB05D04}" type="parTrans" cxnId="{BEAF048A-E38E-4554-9135-9B9A6673B73D}">
      <dgm:prSet/>
      <dgm:spPr/>
      <dgm:t>
        <a:bodyPr/>
        <a:lstStyle/>
        <a:p>
          <a:endParaRPr lang="en-US" sz="2400"/>
        </a:p>
      </dgm:t>
    </dgm:pt>
    <dgm:pt modelId="{40206646-795E-480D-B28C-516CE7936BB5}" type="sibTrans" cxnId="{BEAF048A-E38E-4554-9135-9B9A6673B73D}">
      <dgm:prSet custT="1"/>
      <dgm:spPr/>
      <dgm:t>
        <a:bodyPr/>
        <a:lstStyle/>
        <a:p>
          <a:endParaRPr lang="en-US" sz="2400"/>
        </a:p>
      </dgm:t>
    </dgm:pt>
    <dgm:pt modelId="{1F9C58F3-1EA7-4125-B9BC-778495D8AB5F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Jan 15: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Dean sends package to PRC</a:t>
          </a:r>
        </a:p>
      </dgm:t>
    </dgm:pt>
    <dgm:pt modelId="{FD9503D3-0035-486D-9645-36E00642C805}" type="parTrans" cxnId="{14349B7A-DB31-4100-AFBC-A5DEE70A8171}">
      <dgm:prSet/>
      <dgm:spPr/>
      <dgm:t>
        <a:bodyPr/>
        <a:lstStyle/>
        <a:p>
          <a:endParaRPr lang="en-US" sz="2400"/>
        </a:p>
      </dgm:t>
    </dgm:pt>
    <dgm:pt modelId="{123B852C-8D26-489A-9DCD-599004BDE656}" type="sibTrans" cxnId="{14349B7A-DB31-4100-AFBC-A5DEE70A8171}">
      <dgm:prSet custT="1"/>
      <dgm:spPr/>
      <dgm:t>
        <a:bodyPr/>
        <a:lstStyle/>
        <a:p>
          <a:endParaRPr lang="en-US" sz="2400"/>
        </a:p>
      </dgm:t>
    </dgm:pt>
    <dgm:pt modelId="{2AB12506-B621-4F90-97CF-0A83DA15AF45}">
      <dgm:prSet custT="1"/>
      <dgm:spPr/>
      <dgm:t>
        <a:bodyPr/>
        <a:lstStyle/>
        <a:p>
          <a:r>
            <a:rPr lang="en-US" sz="2400" b="0" dirty="0">
              <a:effectLst/>
              <a:latin typeface="+mn-lt"/>
              <a:ea typeface="+mn-ea"/>
              <a:cs typeface="+mn-cs"/>
            </a:rPr>
            <a:t>Next </a:t>
          </a:r>
          <a:r>
            <a:rPr lang="en-US" sz="2400" b="0" dirty="0" err="1">
              <a:effectLst/>
              <a:latin typeface="+mn-lt"/>
              <a:ea typeface="+mn-ea"/>
              <a:cs typeface="+mn-cs"/>
            </a:rPr>
            <a:t>BoG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: President recommends to </a:t>
          </a:r>
          <a:r>
            <a:rPr lang="en-US" sz="2400" b="0" dirty="0" err="1">
              <a:effectLst/>
              <a:latin typeface="+mn-lt"/>
              <a:ea typeface="+mn-ea"/>
              <a:cs typeface="+mn-cs"/>
            </a:rPr>
            <a:t>BoG</a:t>
          </a:r>
          <a:endParaRPr lang="en-US" sz="2400" b="0" dirty="0">
            <a:effectLst/>
            <a:latin typeface="+mn-lt"/>
            <a:ea typeface="+mn-ea"/>
            <a:cs typeface="+mn-cs"/>
          </a:endParaRPr>
        </a:p>
      </dgm:t>
    </dgm:pt>
    <dgm:pt modelId="{D07322C2-F1D8-4056-A3E8-CFDD64B8849D}" type="parTrans" cxnId="{5AF22B04-FA6E-4305-B9C9-2992011E48CB}">
      <dgm:prSet/>
      <dgm:spPr/>
      <dgm:t>
        <a:bodyPr/>
        <a:lstStyle/>
        <a:p>
          <a:endParaRPr lang="en-US" sz="2400"/>
        </a:p>
      </dgm:t>
    </dgm:pt>
    <dgm:pt modelId="{A2175459-331A-4D29-89C4-9181F1729364}" type="sibTrans" cxnId="{5AF22B04-FA6E-4305-B9C9-2992011E48CB}">
      <dgm:prSet custT="1"/>
      <dgm:spPr/>
      <dgm:t>
        <a:bodyPr/>
        <a:lstStyle/>
        <a:p>
          <a:endParaRPr lang="en-US" sz="2400"/>
        </a:p>
      </dgm:t>
    </dgm:pt>
    <dgm:pt modelId="{824306FB-3B9D-49E0-8E56-CBB46F98D043}" type="pres">
      <dgm:prSet presAssocID="{280C2665-6039-460E-8675-EE7119B9AB13}" presName="linearFlow" presStyleCnt="0">
        <dgm:presLayoutVars>
          <dgm:resizeHandles val="exact"/>
        </dgm:presLayoutVars>
      </dgm:prSet>
      <dgm:spPr/>
    </dgm:pt>
    <dgm:pt modelId="{F5B5D7A6-992C-42F2-9F28-79D5E4E00599}" type="pres">
      <dgm:prSet presAssocID="{8E68050F-4FD6-4F37-8124-DEE9260A266C}" presName="node" presStyleLbl="node1" presStyleIdx="0" presStyleCnt="11" custScaleX="637370" custScaleY="148122" custLinFactNeighborX="-3370">
        <dgm:presLayoutVars>
          <dgm:bulletEnabled val="1"/>
        </dgm:presLayoutVars>
      </dgm:prSet>
      <dgm:spPr/>
    </dgm:pt>
    <dgm:pt modelId="{EE984B45-37AF-4653-B6BD-EBE5043A9429}" type="pres">
      <dgm:prSet presAssocID="{F92E6348-7C86-408B-BE34-835131DA9ECF}" presName="sibTrans" presStyleLbl="sibTrans2D1" presStyleIdx="0" presStyleCnt="10"/>
      <dgm:spPr/>
    </dgm:pt>
    <dgm:pt modelId="{764C2D3B-047C-40A1-881B-C27C9670268D}" type="pres">
      <dgm:prSet presAssocID="{F92E6348-7C86-408B-BE34-835131DA9ECF}" presName="connectorText" presStyleLbl="sibTrans2D1" presStyleIdx="0" presStyleCnt="10"/>
      <dgm:spPr/>
    </dgm:pt>
    <dgm:pt modelId="{BE57BAE4-B254-4BEB-AAC1-7FD0CE91D83D}" type="pres">
      <dgm:prSet presAssocID="{C533F77D-BF8D-4670-8861-652E21C8F9E2}" presName="node" presStyleLbl="node1" presStyleIdx="1" presStyleCnt="11" custScaleX="637370" custScaleY="148122" custLinFactNeighborX="-3370">
        <dgm:presLayoutVars>
          <dgm:bulletEnabled val="1"/>
        </dgm:presLayoutVars>
      </dgm:prSet>
      <dgm:spPr/>
    </dgm:pt>
    <dgm:pt modelId="{BA1AA518-10DA-4442-A188-51BEC62B69D0}" type="pres">
      <dgm:prSet presAssocID="{492EB08E-9E06-4D91-BD88-2B43A5A1732A}" presName="sibTrans" presStyleLbl="sibTrans2D1" presStyleIdx="1" presStyleCnt="10"/>
      <dgm:spPr/>
    </dgm:pt>
    <dgm:pt modelId="{C985BBA0-A4D9-4A98-A477-B0C74DF37A22}" type="pres">
      <dgm:prSet presAssocID="{492EB08E-9E06-4D91-BD88-2B43A5A1732A}" presName="connectorText" presStyleLbl="sibTrans2D1" presStyleIdx="1" presStyleCnt="10"/>
      <dgm:spPr/>
    </dgm:pt>
    <dgm:pt modelId="{9132F308-E04F-44EC-9F64-B1749C8615A5}" type="pres">
      <dgm:prSet presAssocID="{1ED37CA8-E485-4F33-A570-7AA152E67D82}" presName="node" presStyleLbl="node1" presStyleIdx="2" presStyleCnt="11" custScaleX="637370" custScaleY="148122" custLinFactNeighborX="-3370">
        <dgm:presLayoutVars>
          <dgm:bulletEnabled val="1"/>
        </dgm:presLayoutVars>
      </dgm:prSet>
      <dgm:spPr/>
    </dgm:pt>
    <dgm:pt modelId="{D7C9B111-8C24-471C-9E52-120CD90714EC}" type="pres">
      <dgm:prSet presAssocID="{40206646-795E-480D-B28C-516CE7936BB5}" presName="sibTrans" presStyleLbl="sibTrans2D1" presStyleIdx="2" presStyleCnt="10"/>
      <dgm:spPr/>
    </dgm:pt>
    <dgm:pt modelId="{85992017-1E3A-4084-800D-529772370D9E}" type="pres">
      <dgm:prSet presAssocID="{40206646-795E-480D-B28C-516CE7936BB5}" presName="connectorText" presStyleLbl="sibTrans2D1" presStyleIdx="2" presStyleCnt="10"/>
      <dgm:spPr/>
    </dgm:pt>
    <dgm:pt modelId="{EF73A255-81F3-4219-98DA-8101F229E4F4}" type="pres">
      <dgm:prSet presAssocID="{D51BC272-24F5-4687-868B-1468123773D3}" presName="node" presStyleLbl="node1" presStyleIdx="3" presStyleCnt="11" custScaleX="637370" custScaleY="148122" custLinFactNeighborX="-3370">
        <dgm:presLayoutVars>
          <dgm:bulletEnabled val="1"/>
        </dgm:presLayoutVars>
      </dgm:prSet>
      <dgm:spPr/>
    </dgm:pt>
    <dgm:pt modelId="{D32AB2FC-1B7D-41DB-9AB6-CDD38C936C23}" type="pres">
      <dgm:prSet presAssocID="{A747B6BE-2B14-4C56-8242-AC69CFA7A302}" presName="sibTrans" presStyleLbl="sibTrans2D1" presStyleIdx="3" presStyleCnt="10"/>
      <dgm:spPr/>
    </dgm:pt>
    <dgm:pt modelId="{34FC7DEF-C644-489C-8E2C-C9EA18D9F454}" type="pres">
      <dgm:prSet presAssocID="{A747B6BE-2B14-4C56-8242-AC69CFA7A302}" presName="connectorText" presStyleLbl="sibTrans2D1" presStyleIdx="3" presStyleCnt="10"/>
      <dgm:spPr/>
    </dgm:pt>
    <dgm:pt modelId="{00465F50-B9BF-4961-9A25-F91D10A31B78}" type="pres">
      <dgm:prSet presAssocID="{2E6C847E-588A-4E19-A8AE-C7A36AF6AC75}" presName="node" presStyleLbl="node1" presStyleIdx="4" presStyleCnt="11" custScaleX="637370" custScaleY="148122" custLinFactNeighborX="-3370">
        <dgm:presLayoutVars>
          <dgm:bulletEnabled val="1"/>
        </dgm:presLayoutVars>
      </dgm:prSet>
      <dgm:spPr/>
    </dgm:pt>
    <dgm:pt modelId="{487C716A-6FA1-46F8-BAED-41CE120D9111}" type="pres">
      <dgm:prSet presAssocID="{8A3ACE7A-F826-4C6F-89D9-DA84D0D087B7}" presName="sibTrans" presStyleLbl="sibTrans2D1" presStyleIdx="4" presStyleCnt="10"/>
      <dgm:spPr/>
    </dgm:pt>
    <dgm:pt modelId="{011A6844-160E-42D5-B5C8-0193CB574FE2}" type="pres">
      <dgm:prSet presAssocID="{8A3ACE7A-F826-4C6F-89D9-DA84D0D087B7}" presName="connectorText" presStyleLbl="sibTrans2D1" presStyleIdx="4" presStyleCnt="10"/>
      <dgm:spPr/>
    </dgm:pt>
    <dgm:pt modelId="{1F486F53-C107-4041-84D7-4076D2028CF6}" type="pres">
      <dgm:prSet presAssocID="{AB676AB1-2475-46FF-831C-5475D0713192}" presName="node" presStyleLbl="node1" presStyleIdx="5" presStyleCnt="11" custScaleX="637370" custScaleY="148122" custLinFactNeighborX="-3370">
        <dgm:presLayoutVars>
          <dgm:bulletEnabled val="1"/>
        </dgm:presLayoutVars>
      </dgm:prSet>
      <dgm:spPr/>
    </dgm:pt>
    <dgm:pt modelId="{B469D606-5489-41AC-818E-A0A523600119}" type="pres">
      <dgm:prSet presAssocID="{DC2C6666-5D3F-4F51-A6F9-FD5E60516598}" presName="sibTrans" presStyleLbl="sibTrans2D1" presStyleIdx="5" presStyleCnt="10"/>
      <dgm:spPr/>
    </dgm:pt>
    <dgm:pt modelId="{3FF29AAA-60D8-4529-B996-74ABD948F517}" type="pres">
      <dgm:prSet presAssocID="{DC2C6666-5D3F-4F51-A6F9-FD5E60516598}" presName="connectorText" presStyleLbl="sibTrans2D1" presStyleIdx="5" presStyleCnt="10"/>
      <dgm:spPr/>
    </dgm:pt>
    <dgm:pt modelId="{2B884939-A7E9-49B2-B3CF-46F5637157E9}" type="pres">
      <dgm:prSet presAssocID="{1F9C58F3-1EA7-4125-B9BC-778495D8AB5F}" presName="node" presStyleLbl="node1" presStyleIdx="6" presStyleCnt="11" custScaleX="637370" custScaleY="148122">
        <dgm:presLayoutVars>
          <dgm:bulletEnabled val="1"/>
        </dgm:presLayoutVars>
      </dgm:prSet>
      <dgm:spPr/>
    </dgm:pt>
    <dgm:pt modelId="{FBCE244E-24A7-4267-81B9-3C87EC7CA5BB}" type="pres">
      <dgm:prSet presAssocID="{123B852C-8D26-489A-9DCD-599004BDE656}" presName="sibTrans" presStyleLbl="sibTrans2D1" presStyleIdx="6" presStyleCnt="10"/>
      <dgm:spPr/>
    </dgm:pt>
    <dgm:pt modelId="{A4CF59DC-B690-4E75-80C5-DE2B53399D52}" type="pres">
      <dgm:prSet presAssocID="{123B852C-8D26-489A-9DCD-599004BDE656}" presName="connectorText" presStyleLbl="sibTrans2D1" presStyleIdx="6" presStyleCnt="10"/>
      <dgm:spPr/>
    </dgm:pt>
    <dgm:pt modelId="{19DB32C0-1B7C-4B70-B63D-2E066ED687C0}" type="pres">
      <dgm:prSet presAssocID="{C7732303-2A45-42A0-B96F-178BB8C44791}" presName="node" presStyleLbl="node1" presStyleIdx="7" presStyleCnt="11" custScaleX="637370" custScaleY="148122" custLinFactNeighborX="-3370">
        <dgm:presLayoutVars>
          <dgm:bulletEnabled val="1"/>
        </dgm:presLayoutVars>
      </dgm:prSet>
      <dgm:spPr/>
    </dgm:pt>
    <dgm:pt modelId="{56DDADC3-403B-4DCC-91D7-74BA82A06569}" type="pres">
      <dgm:prSet presAssocID="{2A1D9A9D-1453-424C-8E61-371470565112}" presName="sibTrans" presStyleLbl="sibTrans2D1" presStyleIdx="7" presStyleCnt="10"/>
      <dgm:spPr/>
    </dgm:pt>
    <dgm:pt modelId="{8418F9A5-4743-432B-AED1-1B40D35704DE}" type="pres">
      <dgm:prSet presAssocID="{2A1D9A9D-1453-424C-8E61-371470565112}" presName="connectorText" presStyleLbl="sibTrans2D1" presStyleIdx="7" presStyleCnt="10"/>
      <dgm:spPr/>
    </dgm:pt>
    <dgm:pt modelId="{C06642A7-B032-4836-86B4-4D54B2F08CD3}" type="pres">
      <dgm:prSet presAssocID="{4472B6B9-5460-423C-9B79-5FC4192C4974}" presName="node" presStyleLbl="node1" presStyleIdx="8" presStyleCnt="11" custScaleX="637370" custScaleY="148122">
        <dgm:presLayoutVars>
          <dgm:bulletEnabled val="1"/>
        </dgm:presLayoutVars>
      </dgm:prSet>
      <dgm:spPr/>
    </dgm:pt>
    <dgm:pt modelId="{C4B599AC-992F-49F8-9ABA-E6AC19E791A3}" type="pres">
      <dgm:prSet presAssocID="{54D39EF1-1129-4794-B0F7-58EAEDD662B1}" presName="sibTrans" presStyleLbl="sibTrans2D1" presStyleIdx="8" presStyleCnt="10"/>
      <dgm:spPr/>
    </dgm:pt>
    <dgm:pt modelId="{7DA8D804-B567-41C0-9C4A-CB39907B8D7D}" type="pres">
      <dgm:prSet presAssocID="{54D39EF1-1129-4794-B0F7-58EAEDD662B1}" presName="connectorText" presStyleLbl="sibTrans2D1" presStyleIdx="8" presStyleCnt="10"/>
      <dgm:spPr/>
    </dgm:pt>
    <dgm:pt modelId="{384397EA-3F4A-4CEB-810C-1D06AD4D5191}" type="pres">
      <dgm:prSet presAssocID="{2AB12506-B621-4F90-97CF-0A83DA15AF45}" presName="node" presStyleLbl="node1" presStyleIdx="9" presStyleCnt="11" custScaleX="637370" custScaleY="148122" custLinFactNeighborX="-3370">
        <dgm:presLayoutVars>
          <dgm:bulletEnabled val="1"/>
        </dgm:presLayoutVars>
      </dgm:prSet>
      <dgm:spPr/>
    </dgm:pt>
    <dgm:pt modelId="{638E0B8E-BE52-47BD-8A51-2D7F05259287}" type="pres">
      <dgm:prSet presAssocID="{A2175459-331A-4D29-89C4-9181F1729364}" presName="sibTrans" presStyleLbl="sibTrans2D1" presStyleIdx="9" presStyleCnt="10"/>
      <dgm:spPr/>
    </dgm:pt>
    <dgm:pt modelId="{9583897F-ABF5-460A-BCE0-CEB2D849DA75}" type="pres">
      <dgm:prSet presAssocID="{A2175459-331A-4D29-89C4-9181F1729364}" presName="connectorText" presStyleLbl="sibTrans2D1" presStyleIdx="9" presStyleCnt="10"/>
      <dgm:spPr/>
    </dgm:pt>
    <dgm:pt modelId="{BB5427CE-CECB-4724-B4B2-D2C040A9E79C}" type="pres">
      <dgm:prSet presAssocID="{63BC80B6-38DD-4391-BFB4-8ACF6E890DF5}" presName="node" presStyleLbl="node1" presStyleIdx="10" presStyleCnt="11" custScaleX="637370" custScaleY="148122">
        <dgm:presLayoutVars>
          <dgm:bulletEnabled val="1"/>
        </dgm:presLayoutVars>
      </dgm:prSet>
      <dgm:spPr/>
    </dgm:pt>
  </dgm:ptLst>
  <dgm:cxnLst>
    <dgm:cxn modelId="{7FD06802-C22E-4EA2-9262-9CD44B655423}" type="presOf" srcId="{F92E6348-7C86-408B-BE34-835131DA9ECF}" destId="{EE984B45-37AF-4653-B6BD-EBE5043A9429}" srcOrd="0" destOrd="0" presId="urn:microsoft.com/office/officeart/2005/8/layout/process2"/>
    <dgm:cxn modelId="{5AF22B04-FA6E-4305-B9C9-2992011E48CB}" srcId="{280C2665-6039-460E-8675-EE7119B9AB13}" destId="{2AB12506-B621-4F90-97CF-0A83DA15AF45}" srcOrd="9" destOrd="0" parTransId="{D07322C2-F1D8-4056-A3E8-CFDD64B8849D}" sibTransId="{A2175459-331A-4D29-89C4-9181F1729364}"/>
    <dgm:cxn modelId="{FB9A2018-ED52-428C-BDDC-A895BC5C2021}" type="presOf" srcId="{492EB08E-9E06-4D91-BD88-2B43A5A1732A}" destId="{BA1AA518-10DA-4442-A188-51BEC62B69D0}" srcOrd="0" destOrd="0" presId="urn:microsoft.com/office/officeart/2005/8/layout/process2"/>
    <dgm:cxn modelId="{9BBC2929-184C-4DB2-B446-88CA6B9FB74A}" type="presOf" srcId="{A2175459-331A-4D29-89C4-9181F1729364}" destId="{9583897F-ABF5-460A-BCE0-CEB2D849DA75}" srcOrd="1" destOrd="0" presId="urn:microsoft.com/office/officeart/2005/8/layout/process2"/>
    <dgm:cxn modelId="{E7513E2E-8759-4F6B-BD80-6EFCEAEB8031}" type="presOf" srcId="{1F9C58F3-1EA7-4125-B9BC-778495D8AB5F}" destId="{2B884939-A7E9-49B2-B3CF-46F5637157E9}" srcOrd="0" destOrd="0" presId="urn:microsoft.com/office/officeart/2005/8/layout/process2"/>
    <dgm:cxn modelId="{DBDC233E-03AE-4AB6-B586-E9CC7360A0E7}" type="presOf" srcId="{2AB12506-B621-4F90-97CF-0A83DA15AF45}" destId="{384397EA-3F4A-4CEB-810C-1D06AD4D5191}" srcOrd="0" destOrd="0" presId="urn:microsoft.com/office/officeart/2005/8/layout/process2"/>
    <dgm:cxn modelId="{C8FC633E-A45C-4513-A741-104737F13F13}" type="presOf" srcId="{8A3ACE7A-F826-4C6F-89D9-DA84D0D087B7}" destId="{011A6844-160E-42D5-B5C8-0193CB574FE2}" srcOrd="1" destOrd="0" presId="urn:microsoft.com/office/officeart/2005/8/layout/process2"/>
    <dgm:cxn modelId="{11BDC35D-A887-48FA-85F4-DD5175C8ADDB}" type="presOf" srcId="{40206646-795E-480D-B28C-516CE7936BB5}" destId="{D7C9B111-8C24-471C-9E52-120CD90714EC}" srcOrd="0" destOrd="0" presId="urn:microsoft.com/office/officeart/2005/8/layout/process2"/>
    <dgm:cxn modelId="{67E52361-8C28-4B9C-BAB3-3C329DFEF95D}" type="presOf" srcId="{54D39EF1-1129-4794-B0F7-58EAEDD662B1}" destId="{C4B599AC-992F-49F8-9ABA-E6AC19E791A3}" srcOrd="0" destOrd="0" presId="urn:microsoft.com/office/officeart/2005/8/layout/process2"/>
    <dgm:cxn modelId="{829A6F41-F25F-4F00-A33B-23F0984143FE}" type="presOf" srcId="{D51BC272-24F5-4687-868B-1468123773D3}" destId="{EF73A255-81F3-4219-98DA-8101F229E4F4}" srcOrd="0" destOrd="0" presId="urn:microsoft.com/office/officeart/2005/8/layout/process2"/>
    <dgm:cxn modelId="{50E90668-A0BC-4FDF-A915-10F33CA35D5C}" type="presOf" srcId="{8E68050F-4FD6-4F37-8124-DEE9260A266C}" destId="{F5B5D7A6-992C-42F2-9F28-79D5E4E00599}" srcOrd="0" destOrd="0" presId="urn:microsoft.com/office/officeart/2005/8/layout/process2"/>
    <dgm:cxn modelId="{ABEDB368-7590-4282-8970-A964C914F7D7}" type="presOf" srcId="{F92E6348-7C86-408B-BE34-835131DA9ECF}" destId="{764C2D3B-047C-40A1-881B-C27C9670268D}" srcOrd="1" destOrd="0" presId="urn:microsoft.com/office/officeart/2005/8/layout/process2"/>
    <dgm:cxn modelId="{0DC7B848-8954-4EEF-853F-283E89981C9E}" srcId="{280C2665-6039-460E-8675-EE7119B9AB13}" destId="{C7732303-2A45-42A0-B96F-178BB8C44791}" srcOrd="7" destOrd="0" parTransId="{442B4426-0116-473F-A8E6-4AB296541CA9}" sibTransId="{2A1D9A9D-1453-424C-8E61-371470565112}"/>
    <dgm:cxn modelId="{4639E76F-A426-46B7-BABB-55EFAE4474BE}" type="presOf" srcId="{AB676AB1-2475-46FF-831C-5475D0713192}" destId="{1F486F53-C107-4041-84D7-4076D2028CF6}" srcOrd="0" destOrd="0" presId="urn:microsoft.com/office/officeart/2005/8/layout/process2"/>
    <dgm:cxn modelId="{7609F452-5A95-4420-84DC-73634F8DD184}" type="presOf" srcId="{DC2C6666-5D3F-4F51-A6F9-FD5E60516598}" destId="{B469D606-5489-41AC-818E-A0A523600119}" srcOrd="0" destOrd="0" presId="urn:microsoft.com/office/officeart/2005/8/layout/process2"/>
    <dgm:cxn modelId="{FA157156-EBB0-4A8D-8609-E7DC6FB5384E}" type="presOf" srcId="{2E6C847E-588A-4E19-A8AE-C7A36AF6AC75}" destId="{00465F50-B9BF-4961-9A25-F91D10A31B78}" srcOrd="0" destOrd="0" presId="urn:microsoft.com/office/officeart/2005/8/layout/process2"/>
    <dgm:cxn modelId="{AE615D57-941D-462F-9820-6438C2C0F970}" type="presOf" srcId="{A747B6BE-2B14-4C56-8242-AC69CFA7A302}" destId="{34FC7DEF-C644-489C-8E2C-C9EA18D9F454}" srcOrd="1" destOrd="0" presId="urn:microsoft.com/office/officeart/2005/8/layout/process2"/>
    <dgm:cxn modelId="{31571E78-D392-4D07-8BB7-B640813C1936}" srcId="{280C2665-6039-460E-8675-EE7119B9AB13}" destId="{AB676AB1-2475-46FF-831C-5475D0713192}" srcOrd="5" destOrd="0" parTransId="{6EE6DB04-111C-40B9-8B56-CEC47BD485B8}" sibTransId="{DC2C6666-5D3F-4F51-A6F9-FD5E60516598}"/>
    <dgm:cxn modelId="{14349B7A-DB31-4100-AFBC-A5DEE70A8171}" srcId="{280C2665-6039-460E-8675-EE7119B9AB13}" destId="{1F9C58F3-1EA7-4125-B9BC-778495D8AB5F}" srcOrd="6" destOrd="0" parTransId="{FD9503D3-0035-486D-9645-36E00642C805}" sibTransId="{123B852C-8D26-489A-9DCD-599004BDE656}"/>
    <dgm:cxn modelId="{24A07D7D-D62D-4690-BAD0-A87C9FF2D530}" type="presOf" srcId="{123B852C-8D26-489A-9DCD-599004BDE656}" destId="{A4CF59DC-B690-4E75-80C5-DE2B53399D52}" srcOrd="1" destOrd="0" presId="urn:microsoft.com/office/officeart/2005/8/layout/process2"/>
    <dgm:cxn modelId="{2B15227F-008C-472F-9B59-D745ED6340E4}" type="presOf" srcId="{2A1D9A9D-1453-424C-8E61-371470565112}" destId="{56DDADC3-403B-4DCC-91D7-74BA82A06569}" srcOrd="0" destOrd="0" presId="urn:microsoft.com/office/officeart/2005/8/layout/process2"/>
    <dgm:cxn modelId="{D957FE86-8120-4F2A-88BC-7AC2C1FB394A}" type="presOf" srcId="{8A3ACE7A-F826-4C6F-89D9-DA84D0D087B7}" destId="{487C716A-6FA1-46F8-BAED-41CE120D9111}" srcOrd="0" destOrd="0" presId="urn:microsoft.com/office/officeart/2005/8/layout/process2"/>
    <dgm:cxn modelId="{BEAF048A-E38E-4554-9135-9B9A6673B73D}" srcId="{280C2665-6039-460E-8675-EE7119B9AB13}" destId="{1ED37CA8-E485-4F33-A570-7AA152E67D82}" srcOrd="2" destOrd="0" parTransId="{63FA61E5-88A9-4A51-8047-28DE4BB05D04}" sibTransId="{40206646-795E-480D-B28C-516CE7936BB5}"/>
    <dgm:cxn modelId="{F4B7968A-295C-4BED-9848-9D57125A1937}" type="presOf" srcId="{123B852C-8D26-489A-9DCD-599004BDE656}" destId="{FBCE244E-24A7-4267-81B9-3C87EC7CA5BB}" srcOrd="0" destOrd="0" presId="urn:microsoft.com/office/officeart/2005/8/layout/process2"/>
    <dgm:cxn modelId="{63D4D28C-A825-46B1-89C9-82AE77368705}" type="presOf" srcId="{40206646-795E-480D-B28C-516CE7936BB5}" destId="{85992017-1E3A-4084-800D-529772370D9E}" srcOrd="1" destOrd="0" presId="urn:microsoft.com/office/officeart/2005/8/layout/process2"/>
    <dgm:cxn modelId="{456CE092-81E4-422C-9488-1B48740FB198}" type="presOf" srcId="{A2175459-331A-4D29-89C4-9181F1729364}" destId="{638E0B8E-BE52-47BD-8A51-2D7F05259287}" srcOrd="0" destOrd="0" presId="urn:microsoft.com/office/officeart/2005/8/layout/process2"/>
    <dgm:cxn modelId="{FC7ED4A5-A8E1-47EE-B35A-52F220BAE0AF}" type="presOf" srcId="{54D39EF1-1129-4794-B0F7-58EAEDD662B1}" destId="{7DA8D804-B567-41C0-9C4A-CB39907B8D7D}" srcOrd="1" destOrd="0" presId="urn:microsoft.com/office/officeart/2005/8/layout/process2"/>
    <dgm:cxn modelId="{BA74FAA5-3938-47EC-9961-45DBD91065EB}" srcId="{280C2665-6039-460E-8675-EE7119B9AB13}" destId="{2E6C847E-588A-4E19-A8AE-C7A36AF6AC75}" srcOrd="4" destOrd="0" parTransId="{4E1EE67D-DBAC-4E0C-8DAD-BBB72C81DE01}" sibTransId="{8A3ACE7A-F826-4C6F-89D9-DA84D0D087B7}"/>
    <dgm:cxn modelId="{CE3C3FAB-D890-49B0-BE80-63F8BCA3CE71}" type="presOf" srcId="{4472B6B9-5460-423C-9B79-5FC4192C4974}" destId="{C06642A7-B032-4836-86B4-4D54B2F08CD3}" srcOrd="0" destOrd="0" presId="urn:microsoft.com/office/officeart/2005/8/layout/process2"/>
    <dgm:cxn modelId="{D784A4AC-0D02-415A-8E17-965BE2CD3B59}" type="presOf" srcId="{DC2C6666-5D3F-4F51-A6F9-FD5E60516598}" destId="{3FF29AAA-60D8-4529-B996-74ABD948F517}" srcOrd="1" destOrd="0" presId="urn:microsoft.com/office/officeart/2005/8/layout/process2"/>
    <dgm:cxn modelId="{28F985AE-167D-4D90-AACF-E3251E8185A3}" srcId="{280C2665-6039-460E-8675-EE7119B9AB13}" destId="{63BC80B6-38DD-4391-BFB4-8ACF6E890DF5}" srcOrd="10" destOrd="0" parTransId="{F90E6BF8-EDCA-4444-BE46-7DB0FD1566F2}" sibTransId="{5A64EC02-EEAB-438F-B0CB-C1E74A7E6D5D}"/>
    <dgm:cxn modelId="{7D0F1AB1-0B6D-4153-B7A5-2E5DF4189D2C}" type="presOf" srcId="{C7732303-2A45-42A0-B96F-178BB8C44791}" destId="{19DB32C0-1B7C-4B70-B63D-2E066ED687C0}" srcOrd="0" destOrd="0" presId="urn:microsoft.com/office/officeart/2005/8/layout/process2"/>
    <dgm:cxn modelId="{6D90F3BF-25B4-4738-AD2C-EF6124BA4691}" type="presOf" srcId="{2A1D9A9D-1453-424C-8E61-371470565112}" destId="{8418F9A5-4743-432B-AED1-1B40D35704DE}" srcOrd="1" destOrd="0" presId="urn:microsoft.com/office/officeart/2005/8/layout/process2"/>
    <dgm:cxn modelId="{8F62EAC5-7937-4F82-BB48-EC98E09D84BF}" type="presOf" srcId="{1ED37CA8-E485-4F33-A570-7AA152E67D82}" destId="{9132F308-E04F-44EC-9F64-B1749C8615A5}" srcOrd="0" destOrd="0" presId="urn:microsoft.com/office/officeart/2005/8/layout/process2"/>
    <dgm:cxn modelId="{AF3BF9C5-F893-42AF-87F7-74C75059F1F2}" type="presOf" srcId="{280C2665-6039-460E-8675-EE7119B9AB13}" destId="{824306FB-3B9D-49E0-8E56-CBB46F98D043}" srcOrd="0" destOrd="0" presId="urn:microsoft.com/office/officeart/2005/8/layout/process2"/>
    <dgm:cxn modelId="{0B17CBDF-622B-428A-8347-DAAE8ED5CEE9}" srcId="{280C2665-6039-460E-8675-EE7119B9AB13}" destId="{D51BC272-24F5-4687-868B-1468123773D3}" srcOrd="3" destOrd="0" parTransId="{489749BA-6EA4-4AA0-90C6-7BF2DC5B6C44}" sibTransId="{A747B6BE-2B14-4C56-8242-AC69CFA7A302}"/>
    <dgm:cxn modelId="{A1028CE0-BB97-47D7-86BB-1E9E9ED37315}" type="presOf" srcId="{A747B6BE-2B14-4C56-8242-AC69CFA7A302}" destId="{D32AB2FC-1B7D-41DB-9AB6-CDD38C936C23}" srcOrd="0" destOrd="0" presId="urn:microsoft.com/office/officeart/2005/8/layout/process2"/>
    <dgm:cxn modelId="{F21BD3E5-50C9-44A7-A883-506FCF5CE44F}" type="presOf" srcId="{63BC80B6-38DD-4391-BFB4-8ACF6E890DF5}" destId="{BB5427CE-CECB-4724-B4B2-D2C040A9E79C}" srcOrd="0" destOrd="0" presId="urn:microsoft.com/office/officeart/2005/8/layout/process2"/>
    <dgm:cxn modelId="{06B33DEC-7D8C-4B91-83A5-8118D996D703}" srcId="{280C2665-6039-460E-8675-EE7119B9AB13}" destId="{4472B6B9-5460-423C-9B79-5FC4192C4974}" srcOrd="8" destOrd="0" parTransId="{69BC4A51-DC5E-4F33-B976-AE67F4905D81}" sibTransId="{54D39EF1-1129-4794-B0F7-58EAEDD662B1}"/>
    <dgm:cxn modelId="{C26A97EE-813D-44C1-81F5-F0AFC1739A25}" type="presOf" srcId="{C533F77D-BF8D-4670-8861-652E21C8F9E2}" destId="{BE57BAE4-B254-4BEB-AAC1-7FD0CE91D83D}" srcOrd="0" destOrd="0" presId="urn:microsoft.com/office/officeart/2005/8/layout/process2"/>
    <dgm:cxn modelId="{E3397FF0-B9BF-4F15-9D45-D8EFBF8987D3}" srcId="{280C2665-6039-460E-8675-EE7119B9AB13}" destId="{C533F77D-BF8D-4670-8861-652E21C8F9E2}" srcOrd="1" destOrd="0" parTransId="{FEF42DB3-EA25-4017-AA87-9FDCE2FF088F}" sibTransId="{492EB08E-9E06-4D91-BD88-2B43A5A1732A}"/>
    <dgm:cxn modelId="{0CB428F6-4CAD-4424-980D-3969C12BD6D3}" srcId="{280C2665-6039-460E-8675-EE7119B9AB13}" destId="{8E68050F-4FD6-4F37-8124-DEE9260A266C}" srcOrd="0" destOrd="0" parTransId="{AEA87B14-5B68-473E-AE11-41DE08F2450A}" sibTransId="{F92E6348-7C86-408B-BE34-835131DA9ECF}"/>
    <dgm:cxn modelId="{F73648F9-33C9-4227-B73B-997C720A1E8A}" type="presOf" srcId="{492EB08E-9E06-4D91-BD88-2B43A5A1732A}" destId="{C985BBA0-A4D9-4A98-A477-B0C74DF37A22}" srcOrd="1" destOrd="0" presId="urn:microsoft.com/office/officeart/2005/8/layout/process2"/>
    <dgm:cxn modelId="{141B0FA3-3F9F-42B4-BE08-FDC73EF9C7D6}" type="presParOf" srcId="{824306FB-3B9D-49E0-8E56-CBB46F98D043}" destId="{F5B5D7A6-992C-42F2-9F28-79D5E4E00599}" srcOrd="0" destOrd="0" presId="urn:microsoft.com/office/officeart/2005/8/layout/process2"/>
    <dgm:cxn modelId="{983391D9-92A6-4C90-86C0-56AB9890611F}" type="presParOf" srcId="{824306FB-3B9D-49E0-8E56-CBB46F98D043}" destId="{EE984B45-37AF-4653-B6BD-EBE5043A9429}" srcOrd="1" destOrd="0" presId="urn:microsoft.com/office/officeart/2005/8/layout/process2"/>
    <dgm:cxn modelId="{92DC3960-9718-41C0-AE9C-3985CDAE7FF3}" type="presParOf" srcId="{EE984B45-37AF-4653-B6BD-EBE5043A9429}" destId="{764C2D3B-047C-40A1-881B-C27C9670268D}" srcOrd="0" destOrd="0" presId="urn:microsoft.com/office/officeart/2005/8/layout/process2"/>
    <dgm:cxn modelId="{C3494E29-06DF-4EAE-9B97-615887979D4C}" type="presParOf" srcId="{824306FB-3B9D-49E0-8E56-CBB46F98D043}" destId="{BE57BAE4-B254-4BEB-AAC1-7FD0CE91D83D}" srcOrd="2" destOrd="0" presId="urn:microsoft.com/office/officeart/2005/8/layout/process2"/>
    <dgm:cxn modelId="{BE7B09CD-A2A4-4D14-B838-7EDC64A95649}" type="presParOf" srcId="{824306FB-3B9D-49E0-8E56-CBB46F98D043}" destId="{BA1AA518-10DA-4442-A188-51BEC62B69D0}" srcOrd="3" destOrd="0" presId="urn:microsoft.com/office/officeart/2005/8/layout/process2"/>
    <dgm:cxn modelId="{0294E18A-2601-4337-85F5-567F58330ACA}" type="presParOf" srcId="{BA1AA518-10DA-4442-A188-51BEC62B69D0}" destId="{C985BBA0-A4D9-4A98-A477-B0C74DF37A22}" srcOrd="0" destOrd="0" presId="urn:microsoft.com/office/officeart/2005/8/layout/process2"/>
    <dgm:cxn modelId="{92ADE3C2-F3BD-4BAA-9ACA-15A1531F86D1}" type="presParOf" srcId="{824306FB-3B9D-49E0-8E56-CBB46F98D043}" destId="{9132F308-E04F-44EC-9F64-B1749C8615A5}" srcOrd="4" destOrd="0" presId="urn:microsoft.com/office/officeart/2005/8/layout/process2"/>
    <dgm:cxn modelId="{34E21977-713E-4A3A-8EF0-0478A2E43BDD}" type="presParOf" srcId="{824306FB-3B9D-49E0-8E56-CBB46F98D043}" destId="{D7C9B111-8C24-471C-9E52-120CD90714EC}" srcOrd="5" destOrd="0" presId="urn:microsoft.com/office/officeart/2005/8/layout/process2"/>
    <dgm:cxn modelId="{6EF872D6-BF30-4DF3-8025-E351EED38E4B}" type="presParOf" srcId="{D7C9B111-8C24-471C-9E52-120CD90714EC}" destId="{85992017-1E3A-4084-800D-529772370D9E}" srcOrd="0" destOrd="0" presId="urn:microsoft.com/office/officeart/2005/8/layout/process2"/>
    <dgm:cxn modelId="{88C9C505-EC36-4F2E-B0C7-A5A74431950B}" type="presParOf" srcId="{824306FB-3B9D-49E0-8E56-CBB46F98D043}" destId="{EF73A255-81F3-4219-98DA-8101F229E4F4}" srcOrd="6" destOrd="0" presId="urn:microsoft.com/office/officeart/2005/8/layout/process2"/>
    <dgm:cxn modelId="{2C125BC6-67FE-4D2B-B89F-134AB594C764}" type="presParOf" srcId="{824306FB-3B9D-49E0-8E56-CBB46F98D043}" destId="{D32AB2FC-1B7D-41DB-9AB6-CDD38C936C23}" srcOrd="7" destOrd="0" presId="urn:microsoft.com/office/officeart/2005/8/layout/process2"/>
    <dgm:cxn modelId="{DE8F9973-CE60-4B42-A8A2-C0E23547F8D2}" type="presParOf" srcId="{D32AB2FC-1B7D-41DB-9AB6-CDD38C936C23}" destId="{34FC7DEF-C644-489C-8E2C-C9EA18D9F454}" srcOrd="0" destOrd="0" presId="urn:microsoft.com/office/officeart/2005/8/layout/process2"/>
    <dgm:cxn modelId="{2771BF06-9260-424C-8871-D476EBC09CFC}" type="presParOf" srcId="{824306FB-3B9D-49E0-8E56-CBB46F98D043}" destId="{00465F50-B9BF-4961-9A25-F91D10A31B78}" srcOrd="8" destOrd="0" presId="urn:microsoft.com/office/officeart/2005/8/layout/process2"/>
    <dgm:cxn modelId="{2E73AB08-8A68-4197-A6C8-A68DBF389AEB}" type="presParOf" srcId="{824306FB-3B9D-49E0-8E56-CBB46F98D043}" destId="{487C716A-6FA1-46F8-BAED-41CE120D9111}" srcOrd="9" destOrd="0" presId="urn:microsoft.com/office/officeart/2005/8/layout/process2"/>
    <dgm:cxn modelId="{14852544-E6B5-4ABC-BB20-40BA10951364}" type="presParOf" srcId="{487C716A-6FA1-46F8-BAED-41CE120D9111}" destId="{011A6844-160E-42D5-B5C8-0193CB574FE2}" srcOrd="0" destOrd="0" presId="urn:microsoft.com/office/officeart/2005/8/layout/process2"/>
    <dgm:cxn modelId="{6E21C891-8EEF-4522-A9A8-D862CAC9F8D4}" type="presParOf" srcId="{824306FB-3B9D-49E0-8E56-CBB46F98D043}" destId="{1F486F53-C107-4041-84D7-4076D2028CF6}" srcOrd="10" destOrd="0" presId="urn:microsoft.com/office/officeart/2005/8/layout/process2"/>
    <dgm:cxn modelId="{F376B0BE-5B76-46B6-84C9-348724A8DDA8}" type="presParOf" srcId="{824306FB-3B9D-49E0-8E56-CBB46F98D043}" destId="{B469D606-5489-41AC-818E-A0A523600119}" srcOrd="11" destOrd="0" presId="urn:microsoft.com/office/officeart/2005/8/layout/process2"/>
    <dgm:cxn modelId="{4139995A-2936-4109-A95D-99A5465912A8}" type="presParOf" srcId="{B469D606-5489-41AC-818E-A0A523600119}" destId="{3FF29AAA-60D8-4529-B996-74ABD948F517}" srcOrd="0" destOrd="0" presId="urn:microsoft.com/office/officeart/2005/8/layout/process2"/>
    <dgm:cxn modelId="{C936B5E6-8CF9-4288-829D-5A9501C4C82F}" type="presParOf" srcId="{824306FB-3B9D-49E0-8E56-CBB46F98D043}" destId="{2B884939-A7E9-49B2-B3CF-46F5637157E9}" srcOrd="12" destOrd="0" presId="urn:microsoft.com/office/officeart/2005/8/layout/process2"/>
    <dgm:cxn modelId="{3E6ED9D6-219C-40F2-B0B1-4451E0F29D13}" type="presParOf" srcId="{824306FB-3B9D-49E0-8E56-CBB46F98D043}" destId="{FBCE244E-24A7-4267-81B9-3C87EC7CA5BB}" srcOrd="13" destOrd="0" presId="urn:microsoft.com/office/officeart/2005/8/layout/process2"/>
    <dgm:cxn modelId="{FFAE2596-D446-4697-8CA6-F2CA2027FEFB}" type="presParOf" srcId="{FBCE244E-24A7-4267-81B9-3C87EC7CA5BB}" destId="{A4CF59DC-B690-4E75-80C5-DE2B53399D52}" srcOrd="0" destOrd="0" presId="urn:microsoft.com/office/officeart/2005/8/layout/process2"/>
    <dgm:cxn modelId="{C3D6AD4D-E321-4DF9-B9DD-79C6B832D2A9}" type="presParOf" srcId="{824306FB-3B9D-49E0-8E56-CBB46F98D043}" destId="{19DB32C0-1B7C-4B70-B63D-2E066ED687C0}" srcOrd="14" destOrd="0" presId="urn:microsoft.com/office/officeart/2005/8/layout/process2"/>
    <dgm:cxn modelId="{2828E048-4B1F-4579-8733-4975A8F0D527}" type="presParOf" srcId="{824306FB-3B9D-49E0-8E56-CBB46F98D043}" destId="{56DDADC3-403B-4DCC-91D7-74BA82A06569}" srcOrd="15" destOrd="0" presId="urn:microsoft.com/office/officeart/2005/8/layout/process2"/>
    <dgm:cxn modelId="{B53D2A6D-461E-4D15-BA8A-0B679161B22B}" type="presParOf" srcId="{56DDADC3-403B-4DCC-91D7-74BA82A06569}" destId="{8418F9A5-4743-432B-AED1-1B40D35704DE}" srcOrd="0" destOrd="0" presId="urn:microsoft.com/office/officeart/2005/8/layout/process2"/>
    <dgm:cxn modelId="{5A11A1A6-A975-41C0-8EC4-A8B878BFD0FD}" type="presParOf" srcId="{824306FB-3B9D-49E0-8E56-CBB46F98D043}" destId="{C06642A7-B032-4836-86B4-4D54B2F08CD3}" srcOrd="16" destOrd="0" presId="urn:microsoft.com/office/officeart/2005/8/layout/process2"/>
    <dgm:cxn modelId="{F64FC492-954F-41EB-A360-C305FC572884}" type="presParOf" srcId="{824306FB-3B9D-49E0-8E56-CBB46F98D043}" destId="{C4B599AC-992F-49F8-9ABA-E6AC19E791A3}" srcOrd="17" destOrd="0" presId="urn:microsoft.com/office/officeart/2005/8/layout/process2"/>
    <dgm:cxn modelId="{3961286A-92E2-4E76-8EEA-30DE4F7F2075}" type="presParOf" srcId="{C4B599AC-992F-49F8-9ABA-E6AC19E791A3}" destId="{7DA8D804-B567-41C0-9C4A-CB39907B8D7D}" srcOrd="0" destOrd="0" presId="urn:microsoft.com/office/officeart/2005/8/layout/process2"/>
    <dgm:cxn modelId="{A6B9FC2E-6BA3-46DA-A569-59BC6DB2C4E0}" type="presParOf" srcId="{824306FB-3B9D-49E0-8E56-CBB46F98D043}" destId="{384397EA-3F4A-4CEB-810C-1D06AD4D5191}" srcOrd="18" destOrd="0" presId="urn:microsoft.com/office/officeart/2005/8/layout/process2"/>
    <dgm:cxn modelId="{B25CE2C9-0E9C-4BA2-AAA0-1C76FB815F38}" type="presParOf" srcId="{824306FB-3B9D-49E0-8E56-CBB46F98D043}" destId="{638E0B8E-BE52-47BD-8A51-2D7F05259287}" srcOrd="19" destOrd="0" presId="urn:microsoft.com/office/officeart/2005/8/layout/process2"/>
    <dgm:cxn modelId="{C73F8861-134D-4955-8D5D-A65637DEACFA}" type="presParOf" srcId="{638E0B8E-BE52-47BD-8A51-2D7F05259287}" destId="{9583897F-ABF5-460A-BCE0-CEB2D849DA75}" srcOrd="0" destOrd="0" presId="urn:microsoft.com/office/officeart/2005/8/layout/process2"/>
    <dgm:cxn modelId="{7AC1A0B0-941F-440D-A17A-75056421FCB2}" type="presParOf" srcId="{824306FB-3B9D-49E0-8E56-CBB46F98D043}" destId="{BB5427CE-CECB-4724-B4B2-D2C040A9E79C}" srcOrd="2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E56C3-1251-4F50-92AE-DABEEFCF3E57}">
      <dsp:nvSpPr>
        <dsp:cNvPr id="0" name=""/>
        <dsp:cNvSpPr/>
      </dsp:nvSpPr>
      <dsp:spPr>
        <a:xfrm>
          <a:off x="5717" y="67424"/>
          <a:ext cx="2312192" cy="2208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Assistant Teaching Professor</a:t>
          </a:r>
        </a:p>
      </dsp:txBody>
      <dsp:txXfrm>
        <a:off x="70400" y="132107"/>
        <a:ext cx="2182826" cy="2079082"/>
      </dsp:txXfrm>
    </dsp:sp>
    <dsp:sp modelId="{E98E7317-38EA-4362-9C8F-A67DEE7538C6}">
      <dsp:nvSpPr>
        <dsp:cNvPr id="0" name=""/>
        <dsp:cNvSpPr/>
      </dsp:nvSpPr>
      <dsp:spPr>
        <a:xfrm>
          <a:off x="2549128" y="884936"/>
          <a:ext cx="490184" cy="5734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200" kern="1200">
            <a:solidFill>
              <a:schemeClr val="tx1"/>
            </a:solidFill>
          </a:endParaRPr>
        </a:p>
      </dsp:txBody>
      <dsp:txXfrm>
        <a:off x="2549128" y="999621"/>
        <a:ext cx="343129" cy="344053"/>
      </dsp:txXfrm>
    </dsp:sp>
    <dsp:sp modelId="{D150C2D3-2F1C-4664-99BC-B229AC7038F6}">
      <dsp:nvSpPr>
        <dsp:cNvPr id="0" name=""/>
        <dsp:cNvSpPr/>
      </dsp:nvSpPr>
      <dsp:spPr>
        <a:xfrm>
          <a:off x="3242786" y="67424"/>
          <a:ext cx="4963698" cy="2208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Continuing Appointment and Promotion to Associate Teaching Professor</a:t>
          </a:r>
        </a:p>
      </dsp:txBody>
      <dsp:txXfrm>
        <a:off x="3307469" y="132107"/>
        <a:ext cx="4834332" cy="2079082"/>
      </dsp:txXfrm>
    </dsp:sp>
    <dsp:sp modelId="{28C3E766-A252-CE44-AB6F-3656A07EF89B}">
      <dsp:nvSpPr>
        <dsp:cNvPr id="0" name=""/>
        <dsp:cNvSpPr/>
      </dsp:nvSpPr>
      <dsp:spPr>
        <a:xfrm>
          <a:off x="8437704" y="884936"/>
          <a:ext cx="490184" cy="5734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200" kern="1200"/>
        </a:p>
      </dsp:txBody>
      <dsp:txXfrm>
        <a:off x="8437704" y="999621"/>
        <a:ext cx="343129" cy="344053"/>
      </dsp:txXfrm>
    </dsp:sp>
    <dsp:sp modelId="{62138E5A-1481-4A43-914F-54CB1EE0A027}">
      <dsp:nvSpPr>
        <dsp:cNvPr id="0" name=""/>
        <dsp:cNvSpPr/>
      </dsp:nvSpPr>
      <dsp:spPr>
        <a:xfrm>
          <a:off x="9131362" y="67424"/>
          <a:ext cx="2312192" cy="2208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Promotion to </a:t>
          </a:r>
          <a:r>
            <a:rPr lang="en-US" sz="3200" kern="1200" dirty="0"/>
            <a:t>Senior Teaching Professor</a:t>
          </a:r>
        </a:p>
      </dsp:txBody>
      <dsp:txXfrm>
        <a:off x="9196045" y="132107"/>
        <a:ext cx="2182826" cy="2079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5D7A6-992C-42F2-9F28-79D5E4E00599}">
      <dsp:nvSpPr>
        <dsp:cNvPr id="0" name=""/>
        <dsp:cNvSpPr/>
      </dsp:nvSpPr>
      <dsp:spPr>
        <a:xfrm>
          <a:off x="0" y="5094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May 1: </a:t>
          </a:r>
          <a:r>
            <a:rPr lang="en-CA" sz="2400" kern="1200" dirty="0">
              <a:effectLst/>
              <a:latin typeface="+mn-lt"/>
              <a:ea typeface="+mn-ea"/>
              <a:cs typeface="+mn-cs"/>
            </a:rPr>
            <a:t>YOU notify  Dean with  CV who sends it </a:t>
          </a:r>
          <a:r>
            <a:rPr lang="en-CA" sz="2400" kern="1200">
              <a:effectLst/>
              <a:latin typeface="+mn-lt"/>
              <a:ea typeface="+mn-ea"/>
              <a:cs typeface="+mn-cs"/>
            </a:rPr>
            <a:t>to Provost</a:t>
          </a:r>
          <a:endParaRPr lang="en-US" sz="2400" b="0" kern="1200" dirty="0">
            <a:effectLst/>
            <a:latin typeface="+mn-lt"/>
            <a:ea typeface="+mn-ea"/>
            <a:cs typeface="+mn-cs"/>
          </a:endParaRPr>
        </a:p>
      </dsp:txBody>
      <dsp:txXfrm>
        <a:off x="13395" y="18489"/>
        <a:ext cx="7462042" cy="430565"/>
      </dsp:txXfrm>
    </dsp:sp>
    <dsp:sp modelId="{EE984B45-37AF-4653-B6BD-EBE5043A9429}">
      <dsp:nvSpPr>
        <dsp:cNvPr id="0" name=""/>
        <dsp:cNvSpPr/>
      </dsp:nvSpPr>
      <dsp:spPr>
        <a:xfrm rot="5400000">
          <a:off x="3686521" y="470169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481748"/>
        <a:ext cx="83368" cy="81052"/>
      </dsp:txXfrm>
    </dsp:sp>
    <dsp:sp modelId="{BE57BAE4-B254-4BEB-AAC1-7FD0CE91D83D}">
      <dsp:nvSpPr>
        <dsp:cNvPr id="0" name=""/>
        <dsp:cNvSpPr/>
      </dsp:nvSpPr>
      <dsp:spPr>
        <a:xfrm>
          <a:off x="0" y="616835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"/>
                <a:satOff val="-1688"/>
                <a:lumOff val="-27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"/>
                <a:satOff val="-1688"/>
                <a:lumOff val="-27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"/>
                <a:satOff val="-1688"/>
                <a:lumOff val="-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Aug 15: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YOU submit package</a:t>
          </a:r>
        </a:p>
      </dsp:txBody>
      <dsp:txXfrm>
        <a:off x="13395" y="630230"/>
        <a:ext cx="7462042" cy="430565"/>
      </dsp:txXfrm>
    </dsp:sp>
    <dsp:sp modelId="{BA1AA518-10DA-4442-A188-51BEC62B69D0}">
      <dsp:nvSpPr>
        <dsp:cNvPr id="0" name=""/>
        <dsp:cNvSpPr/>
      </dsp:nvSpPr>
      <dsp:spPr>
        <a:xfrm rot="5400000">
          <a:off x="3686521" y="1081910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250029"/>
                <a:satOff val="-1876"/>
                <a:lumOff val="-305"/>
                <a:alphaOff val="0"/>
                <a:tint val="50000"/>
                <a:satMod val="300000"/>
              </a:schemeClr>
            </a:gs>
            <a:gs pos="35000">
              <a:schemeClr val="accent3">
                <a:hueOff val="1250029"/>
                <a:satOff val="-1876"/>
                <a:lumOff val="-305"/>
                <a:alphaOff val="0"/>
                <a:tint val="37000"/>
                <a:satMod val="300000"/>
              </a:schemeClr>
            </a:gs>
            <a:gs pos="100000">
              <a:schemeClr val="accent3">
                <a:hueOff val="1250029"/>
                <a:satOff val="-1876"/>
                <a:lumOff val="-3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1093489"/>
        <a:ext cx="83368" cy="81052"/>
      </dsp:txXfrm>
    </dsp:sp>
    <dsp:sp modelId="{9132F308-E04F-44EC-9F64-B1749C8615A5}">
      <dsp:nvSpPr>
        <dsp:cNvPr id="0" name=""/>
        <dsp:cNvSpPr/>
      </dsp:nvSpPr>
      <dsp:spPr>
        <a:xfrm>
          <a:off x="0" y="1228575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Aug 31: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YOU submit 3  referee names</a:t>
          </a:r>
        </a:p>
      </dsp:txBody>
      <dsp:txXfrm>
        <a:off x="13395" y="1241970"/>
        <a:ext cx="7462042" cy="430565"/>
      </dsp:txXfrm>
    </dsp:sp>
    <dsp:sp modelId="{D7C9B111-8C24-471C-9E52-120CD90714EC}">
      <dsp:nvSpPr>
        <dsp:cNvPr id="0" name=""/>
        <dsp:cNvSpPr/>
      </dsp:nvSpPr>
      <dsp:spPr>
        <a:xfrm rot="5400000">
          <a:off x="3686521" y="1693650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500059"/>
                <a:satOff val="-3751"/>
                <a:lumOff val="-610"/>
                <a:alphaOff val="0"/>
                <a:tint val="50000"/>
                <a:satMod val="300000"/>
              </a:schemeClr>
            </a:gs>
            <a:gs pos="35000">
              <a:schemeClr val="accent3">
                <a:hueOff val="2500059"/>
                <a:satOff val="-3751"/>
                <a:lumOff val="-610"/>
                <a:alphaOff val="0"/>
                <a:tint val="37000"/>
                <a:satMod val="300000"/>
              </a:schemeClr>
            </a:gs>
            <a:gs pos="100000">
              <a:schemeClr val="accent3">
                <a:hueOff val="2500059"/>
                <a:satOff val="-3751"/>
                <a:lumOff val="-6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1705229"/>
        <a:ext cx="83368" cy="81052"/>
      </dsp:txXfrm>
    </dsp:sp>
    <dsp:sp modelId="{EF73A255-81F3-4219-98DA-8101F229E4F4}">
      <dsp:nvSpPr>
        <dsp:cNvPr id="0" name=""/>
        <dsp:cNvSpPr/>
      </dsp:nvSpPr>
      <dsp:spPr>
        <a:xfrm>
          <a:off x="0" y="1840316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75079"/>
                <a:satOff val="-5064"/>
                <a:lumOff val="-824"/>
                <a:alphaOff val="0"/>
                <a:tint val="50000"/>
                <a:satMod val="300000"/>
              </a:schemeClr>
            </a:gs>
            <a:gs pos="35000">
              <a:schemeClr val="accent3">
                <a:hueOff val="3375079"/>
                <a:satOff val="-5064"/>
                <a:lumOff val="-824"/>
                <a:alphaOff val="0"/>
                <a:tint val="37000"/>
                <a:satMod val="300000"/>
              </a:schemeClr>
            </a:gs>
            <a:gs pos="100000">
              <a:schemeClr val="accent3">
                <a:hueOff val="3375079"/>
                <a:satOff val="-5064"/>
                <a:lumOff val="-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Dec 1: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Referees submit appraisal</a:t>
          </a:r>
        </a:p>
      </dsp:txBody>
      <dsp:txXfrm>
        <a:off x="13395" y="1853711"/>
        <a:ext cx="7462042" cy="430565"/>
      </dsp:txXfrm>
    </dsp:sp>
    <dsp:sp modelId="{D32AB2FC-1B7D-41DB-9AB6-CDD38C936C23}">
      <dsp:nvSpPr>
        <dsp:cNvPr id="0" name=""/>
        <dsp:cNvSpPr/>
      </dsp:nvSpPr>
      <dsp:spPr>
        <a:xfrm rot="5400000">
          <a:off x="3686521" y="2305391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2316970"/>
        <a:ext cx="83368" cy="81052"/>
      </dsp:txXfrm>
    </dsp:sp>
    <dsp:sp modelId="{00465F50-B9BF-4961-9A25-F91D10A31B78}">
      <dsp:nvSpPr>
        <dsp:cNvPr id="0" name=""/>
        <dsp:cNvSpPr/>
      </dsp:nvSpPr>
      <dsp:spPr>
        <a:xfrm>
          <a:off x="0" y="2452057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Dec 15: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Dean sends package to YOU</a:t>
          </a:r>
        </a:p>
      </dsp:txBody>
      <dsp:txXfrm>
        <a:off x="13395" y="2465452"/>
        <a:ext cx="7462042" cy="430565"/>
      </dsp:txXfrm>
    </dsp:sp>
    <dsp:sp modelId="{487C716A-6FA1-46F8-BAED-41CE120D9111}">
      <dsp:nvSpPr>
        <dsp:cNvPr id="0" name=""/>
        <dsp:cNvSpPr/>
      </dsp:nvSpPr>
      <dsp:spPr>
        <a:xfrm rot="5400000">
          <a:off x="3686521" y="2917132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000117"/>
                <a:satOff val="-7502"/>
                <a:lumOff val="-1220"/>
                <a:alphaOff val="0"/>
                <a:tint val="50000"/>
                <a:satMod val="300000"/>
              </a:schemeClr>
            </a:gs>
            <a:gs pos="35000">
              <a:schemeClr val="accent3">
                <a:hueOff val="5000117"/>
                <a:satOff val="-7502"/>
                <a:lumOff val="-1220"/>
                <a:alphaOff val="0"/>
                <a:tint val="37000"/>
                <a:satMod val="300000"/>
              </a:schemeClr>
            </a:gs>
            <a:gs pos="100000">
              <a:schemeClr val="accent3">
                <a:hueOff val="5000117"/>
                <a:satOff val="-7502"/>
                <a:lumOff val="-12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2928711"/>
        <a:ext cx="83368" cy="81052"/>
      </dsp:txXfrm>
    </dsp:sp>
    <dsp:sp modelId="{1F486F53-C107-4041-84D7-4076D2028CF6}">
      <dsp:nvSpPr>
        <dsp:cNvPr id="0" name=""/>
        <dsp:cNvSpPr/>
      </dsp:nvSpPr>
      <dsp:spPr>
        <a:xfrm>
          <a:off x="0" y="3063798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Jan 1: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YOU respond to Dean’s package</a:t>
          </a:r>
        </a:p>
      </dsp:txBody>
      <dsp:txXfrm>
        <a:off x="13395" y="3077193"/>
        <a:ext cx="7462042" cy="430565"/>
      </dsp:txXfrm>
    </dsp:sp>
    <dsp:sp modelId="{B469D606-5489-41AC-818E-A0A523600119}">
      <dsp:nvSpPr>
        <dsp:cNvPr id="0" name=""/>
        <dsp:cNvSpPr/>
      </dsp:nvSpPr>
      <dsp:spPr>
        <a:xfrm rot="5400000">
          <a:off x="3686521" y="3528873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250147"/>
                <a:satOff val="-9378"/>
                <a:lumOff val="-1525"/>
                <a:alphaOff val="0"/>
                <a:tint val="50000"/>
                <a:satMod val="300000"/>
              </a:schemeClr>
            </a:gs>
            <a:gs pos="35000">
              <a:schemeClr val="accent3">
                <a:hueOff val="6250147"/>
                <a:satOff val="-9378"/>
                <a:lumOff val="-1525"/>
                <a:alphaOff val="0"/>
                <a:tint val="37000"/>
                <a:satMod val="300000"/>
              </a:schemeClr>
            </a:gs>
            <a:gs pos="100000">
              <a:schemeClr val="accent3">
                <a:hueOff val="6250147"/>
                <a:satOff val="-9378"/>
                <a:lumOff val="-15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3540452"/>
        <a:ext cx="83368" cy="81052"/>
      </dsp:txXfrm>
    </dsp:sp>
    <dsp:sp modelId="{2B884939-A7E9-49B2-B3CF-46F5637157E9}">
      <dsp:nvSpPr>
        <dsp:cNvPr id="0" name=""/>
        <dsp:cNvSpPr/>
      </dsp:nvSpPr>
      <dsp:spPr>
        <a:xfrm>
          <a:off x="0" y="3675538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Jan 15: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Dean sends package to PRC</a:t>
          </a:r>
        </a:p>
      </dsp:txBody>
      <dsp:txXfrm>
        <a:off x="13395" y="3688933"/>
        <a:ext cx="7462042" cy="430565"/>
      </dsp:txXfrm>
    </dsp:sp>
    <dsp:sp modelId="{FBCE244E-24A7-4267-81B9-3C87EC7CA5BB}">
      <dsp:nvSpPr>
        <dsp:cNvPr id="0" name=""/>
        <dsp:cNvSpPr/>
      </dsp:nvSpPr>
      <dsp:spPr>
        <a:xfrm rot="5400000">
          <a:off x="3686521" y="4140613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4152192"/>
        <a:ext cx="83368" cy="81052"/>
      </dsp:txXfrm>
    </dsp:sp>
    <dsp:sp modelId="{19DB32C0-1B7C-4B70-B63D-2E066ED687C0}">
      <dsp:nvSpPr>
        <dsp:cNvPr id="0" name=""/>
        <dsp:cNvSpPr/>
      </dsp:nvSpPr>
      <dsp:spPr>
        <a:xfrm>
          <a:off x="0" y="4287279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875184"/>
                <a:satOff val="-11816"/>
                <a:lumOff val="-1922"/>
                <a:alphaOff val="0"/>
                <a:tint val="50000"/>
                <a:satMod val="300000"/>
              </a:schemeClr>
            </a:gs>
            <a:gs pos="35000">
              <a:schemeClr val="accent3">
                <a:hueOff val="7875184"/>
                <a:satOff val="-11816"/>
                <a:lumOff val="-1922"/>
                <a:alphaOff val="0"/>
                <a:tint val="37000"/>
                <a:satMod val="300000"/>
              </a:schemeClr>
            </a:gs>
            <a:gs pos="100000">
              <a:schemeClr val="accent3">
                <a:hueOff val="7875184"/>
                <a:satOff val="-11816"/>
                <a:lumOff val="-1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Mar 31: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PRC recommends to YOU and President</a:t>
          </a:r>
        </a:p>
      </dsp:txBody>
      <dsp:txXfrm>
        <a:off x="13395" y="4300674"/>
        <a:ext cx="7462042" cy="430565"/>
      </dsp:txXfrm>
    </dsp:sp>
    <dsp:sp modelId="{56DDADC3-403B-4DCC-91D7-74BA82A06569}">
      <dsp:nvSpPr>
        <dsp:cNvPr id="0" name=""/>
        <dsp:cNvSpPr/>
      </dsp:nvSpPr>
      <dsp:spPr>
        <a:xfrm rot="5400000">
          <a:off x="3686521" y="4752354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750205"/>
                <a:satOff val="-13129"/>
                <a:lumOff val="-2135"/>
                <a:alphaOff val="0"/>
                <a:tint val="50000"/>
                <a:satMod val="300000"/>
              </a:schemeClr>
            </a:gs>
            <a:gs pos="35000">
              <a:schemeClr val="accent3">
                <a:hueOff val="8750205"/>
                <a:satOff val="-13129"/>
                <a:lumOff val="-2135"/>
                <a:alphaOff val="0"/>
                <a:tint val="37000"/>
                <a:satMod val="300000"/>
              </a:schemeClr>
            </a:gs>
            <a:gs pos="100000">
              <a:schemeClr val="accent3">
                <a:hueOff val="8750205"/>
                <a:satOff val="-13129"/>
                <a:lumOff val="-21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4763933"/>
        <a:ext cx="83368" cy="81052"/>
      </dsp:txXfrm>
    </dsp:sp>
    <dsp:sp modelId="{C06642A7-B032-4836-86B4-4D54B2F08CD3}">
      <dsp:nvSpPr>
        <dsp:cNvPr id="0" name=""/>
        <dsp:cNvSpPr/>
      </dsp:nvSpPr>
      <dsp:spPr>
        <a:xfrm>
          <a:off x="0" y="4899020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Apr 30: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President recommends to YOU, FA and PRC</a:t>
          </a:r>
        </a:p>
      </dsp:txBody>
      <dsp:txXfrm>
        <a:off x="13395" y="4912415"/>
        <a:ext cx="7462042" cy="430565"/>
      </dsp:txXfrm>
    </dsp:sp>
    <dsp:sp modelId="{C4B599AC-992F-49F8-9ABA-E6AC19E791A3}">
      <dsp:nvSpPr>
        <dsp:cNvPr id="0" name=""/>
        <dsp:cNvSpPr/>
      </dsp:nvSpPr>
      <dsp:spPr>
        <a:xfrm rot="5400000">
          <a:off x="3686521" y="5364095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0000235"/>
                <a:satOff val="-15004"/>
                <a:lumOff val="-2440"/>
                <a:alphaOff val="0"/>
                <a:tint val="50000"/>
                <a:satMod val="300000"/>
              </a:schemeClr>
            </a:gs>
            <a:gs pos="35000">
              <a:schemeClr val="accent3">
                <a:hueOff val="10000235"/>
                <a:satOff val="-15004"/>
                <a:lumOff val="-2440"/>
                <a:alphaOff val="0"/>
                <a:tint val="37000"/>
                <a:satMod val="300000"/>
              </a:schemeClr>
            </a:gs>
            <a:gs pos="100000">
              <a:schemeClr val="accent3">
                <a:hueOff val="10000235"/>
                <a:satOff val="-15004"/>
                <a:lumOff val="-24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5375674"/>
        <a:ext cx="83368" cy="81052"/>
      </dsp:txXfrm>
    </dsp:sp>
    <dsp:sp modelId="{384397EA-3F4A-4CEB-810C-1D06AD4D5191}">
      <dsp:nvSpPr>
        <dsp:cNvPr id="0" name=""/>
        <dsp:cNvSpPr/>
      </dsp:nvSpPr>
      <dsp:spPr>
        <a:xfrm>
          <a:off x="0" y="5510760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25237"/>
                <a:satOff val="-15192"/>
                <a:lumOff val="-2471"/>
                <a:alphaOff val="0"/>
                <a:tint val="50000"/>
                <a:satMod val="300000"/>
              </a:schemeClr>
            </a:gs>
            <a:gs pos="35000">
              <a:schemeClr val="accent3">
                <a:hueOff val="10125237"/>
                <a:satOff val="-15192"/>
                <a:lumOff val="-2471"/>
                <a:alphaOff val="0"/>
                <a:tint val="37000"/>
                <a:satMod val="300000"/>
              </a:schemeClr>
            </a:gs>
            <a:gs pos="100000">
              <a:schemeClr val="accent3">
                <a:hueOff val="10125237"/>
                <a:satOff val="-15192"/>
                <a:lumOff val="-2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Next </a:t>
          </a:r>
          <a:r>
            <a:rPr lang="en-US" sz="2400" b="0" kern="1200" dirty="0" err="1">
              <a:effectLst/>
              <a:latin typeface="+mn-lt"/>
              <a:ea typeface="+mn-ea"/>
              <a:cs typeface="+mn-cs"/>
            </a:rPr>
            <a:t>BoG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: President recommends to </a:t>
          </a:r>
          <a:r>
            <a:rPr lang="en-US" sz="2400" b="0" kern="1200" dirty="0" err="1">
              <a:effectLst/>
              <a:latin typeface="+mn-lt"/>
              <a:ea typeface="+mn-ea"/>
              <a:cs typeface="+mn-cs"/>
            </a:rPr>
            <a:t>BoG</a:t>
          </a:r>
          <a:endParaRPr lang="en-US" sz="2400" b="0" kern="1200" dirty="0">
            <a:effectLst/>
            <a:latin typeface="+mn-lt"/>
            <a:ea typeface="+mn-ea"/>
            <a:cs typeface="+mn-cs"/>
          </a:endParaRPr>
        </a:p>
      </dsp:txBody>
      <dsp:txXfrm>
        <a:off x="13395" y="5524155"/>
        <a:ext cx="7462042" cy="430565"/>
      </dsp:txXfrm>
    </dsp:sp>
    <dsp:sp modelId="{638E0B8E-BE52-47BD-8A51-2D7F05259287}">
      <dsp:nvSpPr>
        <dsp:cNvPr id="0" name=""/>
        <dsp:cNvSpPr/>
      </dsp:nvSpPr>
      <dsp:spPr>
        <a:xfrm rot="5400000">
          <a:off x="3686521" y="5975836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5987415"/>
        <a:ext cx="83368" cy="81052"/>
      </dsp:txXfrm>
    </dsp:sp>
    <dsp:sp modelId="{BB5427CE-CECB-4724-B4B2-D2C040A9E79C}">
      <dsp:nvSpPr>
        <dsp:cNvPr id="0" name=""/>
        <dsp:cNvSpPr/>
      </dsp:nvSpPr>
      <dsp:spPr>
        <a:xfrm>
          <a:off x="0" y="6122501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Jul 1: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Promotion is effective</a:t>
          </a:r>
        </a:p>
      </dsp:txBody>
      <dsp:txXfrm>
        <a:off x="13395" y="6135896"/>
        <a:ext cx="7462042" cy="430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E16AFCB1-F06D-4177-ACA0-BDF73ED49F3B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86467B6-36C5-4C6E-8DC7-E2B3E728EF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821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2F5BE3B-C5C7-469B-AD5E-9DD3828DD707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9739646B-A3ED-4ABC-837C-3FFDC39CC4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479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1137624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253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662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033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26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417195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3147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073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3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Year</a:t>
            </a:r>
            <a:r>
              <a:rPr lang="en-CA" baseline="0" dirty="0"/>
              <a:t> </a:t>
            </a:r>
            <a:r>
              <a:rPr lang="en-CA" baseline="0" dirty="0" err="1"/>
              <a:t>def’ns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328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34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22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293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6345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2 days notice</a:t>
            </a:r>
          </a:p>
          <a:p>
            <a:r>
              <a:rPr lang="en-US" baseline="0" dirty="0"/>
              <a:t>Nothing anonymous, all dated</a:t>
            </a:r>
          </a:p>
          <a:p>
            <a:r>
              <a:rPr lang="en-US" baseline="0" dirty="0"/>
              <a:t>Not made available to a 3</a:t>
            </a:r>
            <a:r>
              <a:rPr lang="en-US" baseline="30000" dirty="0"/>
              <a:t>rd</a:t>
            </a:r>
            <a:r>
              <a:rPr lang="en-US" baseline="0" dirty="0"/>
              <a:t> party without the consent of a TF, unless 18.03c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495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17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1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4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2545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2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2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91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48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7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5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31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81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59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7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05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36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46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82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28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7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9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48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20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67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28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43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13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74123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23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7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3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6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37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02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58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02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38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15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74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483351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23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87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31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95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63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93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3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208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40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354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2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2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7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8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2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2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1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9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58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4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a.Hester@ontariotechu.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lc.ontariotechu.ca/teaching-support/teaching-dossiers.ph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d.ontariotechu.ca/shared/department/provost/integrated-plan-full/integrated-plan-brochure-full.pdf" TargetMode="External"/><Relationship Id="rId2" Type="http://schemas.openxmlformats.org/officeDocument/2006/relationships/hyperlink" Target="https://ontariotechu.ca/about/office-of-the-president/strategicplanning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oitfa.ca/standardcourseequivalencieswg/" TargetMode="External"/><Relationship Id="rId4" Type="http://schemas.openxmlformats.org/officeDocument/2006/relationships/hyperlink" Target="https://www.uoitfa.ca/student-course-evaluation-working-group-final-report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emf"/><Relationship Id="rId5" Type="http://schemas.openxmlformats.org/officeDocument/2006/relationships/diagramLayout" Target="../diagrams/layout1.xml"/><Relationship Id="rId10" Type="http://schemas.openxmlformats.org/officeDocument/2006/relationships/oleObject" Target="../embeddings/oleObject1.bin"/><Relationship Id="rId4" Type="http://schemas.openxmlformats.org/officeDocument/2006/relationships/diagramData" Target="../diagrams/data1.xml"/><Relationship Id="rId9" Type="http://schemas.openxmlformats.org/officeDocument/2006/relationships/hyperlink" Target="https://www.uoitfa.ca/consolidated-collective-agreement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ffice@uoitfa.ca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52" y="2780928"/>
            <a:ext cx="8352928" cy="132217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C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to Senior Teaching Professor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88E99-C110-4C5D-9300-929A9E0845C6}"/>
              </a:ext>
            </a:extLst>
          </p:cNvPr>
          <p:cNvSpPr txBox="1">
            <a:spLocks/>
          </p:cNvSpPr>
          <p:nvPr/>
        </p:nvSpPr>
        <p:spPr>
          <a:xfrm>
            <a:off x="1828800" y="4437112"/>
            <a:ext cx="85344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2020</a:t>
            </a:r>
            <a:endParaRPr lang="en-CA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59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-3278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Documentation Provided by </a:t>
            </a:r>
            <a:r>
              <a:rPr lang="en-US" dirty="0"/>
              <a:t>Dean- where and when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>
            <a:normAutofit/>
          </a:bodyPr>
          <a:lstStyle/>
          <a:p>
            <a:r>
              <a:rPr lang="en-CA" sz="2600" dirty="0"/>
              <a:t>By December 15, Dean sends you</a:t>
            </a:r>
          </a:p>
          <a:p>
            <a:pPr marL="914400" lvl="1" indent="-514350"/>
            <a:r>
              <a:rPr lang="en-CA" sz="2600" dirty="0"/>
              <a:t>Letters of appraisal from referees (anonymized to YOU)</a:t>
            </a:r>
          </a:p>
          <a:p>
            <a:pPr marL="914400" lvl="1" indent="-514350"/>
            <a:r>
              <a:rPr lang="en-CA" sz="2600" dirty="0"/>
              <a:t>Letter of Dean’s assessment for meeting promotion criteria</a:t>
            </a:r>
          </a:p>
          <a:p>
            <a:pPr marL="914400" lvl="1" indent="-514350"/>
            <a:r>
              <a:rPr lang="en-CA" sz="2600" dirty="0"/>
              <a:t>Collected letters from: </a:t>
            </a:r>
          </a:p>
          <a:p>
            <a:pPr marL="1314450" lvl="2" indent="-514350"/>
            <a:r>
              <a:rPr lang="en-CA" sz="2600" dirty="0"/>
              <a:t>Faculty members</a:t>
            </a:r>
          </a:p>
          <a:p>
            <a:pPr marL="1314450" lvl="2" indent="-514350"/>
            <a:r>
              <a:rPr lang="en-CA" sz="2600" dirty="0"/>
              <a:t>Former students Members of relevant Faculty(</a:t>
            </a:r>
            <a:r>
              <a:rPr lang="en-CA" sz="2600" dirty="0" err="1"/>
              <a:t>ies</a:t>
            </a:r>
            <a:r>
              <a:rPr lang="en-CA" sz="2600" dirty="0"/>
              <a:t>) </a:t>
            </a:r>
          </a:p>
          <a:p>
            <a:r>
              <a:rPr lang="en-CA" sz="2600" dirty="0"/>
              <a:t>By 1</a:t>
            </a:r>
            <a:r>
              <a:rPr lang="en-CA" sz="2600" baseline="30000" dirty="0"/>
              <a:t>st</a:t>
            </a:r>
            <a:r>
              <a:rPr lang="en-CA" sz="2600" dirty="0"/>
              <a:t> Day of January, YOU can respond to documentation above (optional)</a:t>
            </a:r>
          </a:p>
          <a:p>
            <a:r>
              <a:rPr lang="en-CA" sz="2600" dirty="0"/>
              <a:t>By January 15, Dean sends the documentation, together with your initial documentation, to PRC</a:t>
            </a:r>
          </a:p>
          <a:p>
            <a:pPr marL="514350" indent="-514350"/>
            <a:endParaRPr lang="en-CA" sz="2600" dirty="0"/>
          </a:p>
          <a:p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3632" y="6173788"/>
            <a:ext cx="3860800" cy="365125"/>
          </a:xfrm>
        </p:spPr>
        <p:txBody>
          <a:bodyPr/>
          <a:lstStyle/>
          <a:p>
            <a:pPr algn="l"/>
            <a:r>
              <a:rPr lang="en-CA" sz="1600" dirty="0">
                <a:solidFill>
                  <a:prstClr val="black">
                    <a:tint val="75000"/>
                  </a:prstClr>
                </a:solidFill>
              </a:rPr>
              <a:t>Article 23.08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8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Promotion Review Committee (PRC) - who they 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247040" cy="4525963"/>
          </a:xfrm>
        </p:spPr>
        <p:txBody>
          <a:bodyPr>
            <a:normAutofit/>
          </a:bodyPr>
          <a:lstStyle/>
          <a:p>
            <a:r>
              <a:rPr lang="en-US" dirty="0"/>
              <a:t>Provost (non voting chair)</a:t>
            </a:r>
          </a:p>
          <a:p>
            <a:r>
              <a:rPr lang="en-US" dirty="0"/>
              <a:t>5 faculty members (Professors + minimum 2 STP) </a:t>
            </a:r>
          </a:p>
          <a:p>
            <a:pPr lvl="1"/>
            <a:r>
              <a:rPr lang="en-US" dirty="0"/>
              <a:t>Excludes YOUR referees and Dean, anyone with conflict of interest</a:t>
            </a:r>
          </a:p>
          <a:p>
            <a:pPr lvl="1"/>
            <a:r>
              <a:rPr lang="en-US" dirty="0"/>
              <a:t>Names to be sent to YOU by December 1</a:t>
            </a:r>
          </a:p>
          <a:p>
            <a:pPr lvl="1"/>
            <a:r>
              <a:rPr lang="en-US" dirty="0"/>
              <a:t>YOU have 10 Days to email the Provost with any objections, including reason for objections</a:t>
            </a:r>
          </a:p>
          <a:p>
            <a:r>
              <a:rPr lang="en-US" dirty="0"/>
              <a:t>members to undergo employment equity training.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640" y="6126164"/>
            <a:ext cx="3860800" cy="365125"/>
          </a:xfrm>
        </p:spPr>
        <p:txBody>
          <a:bodyPr/>
          <a:lstStyle/>
          <a:p>
            <a:pPr algn="l"/>
            <a:r>
              <a:rPr lang="en-CA" sz="1600" dirty="0">
                <a:solidFill>
                  <a:prstClr val="black">
                    <a:tint val="75000"/>
                  </a:prstClr>
                </a:solidFill>
              </a:rPr>
              <a:t>Article 23.03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1228"/>
          </a:xfrm>
        </p:spPr>
        <p:txBody>
          <a:bodyPr>
            <a:normAutofit fontScale="90000"/>
          </a:bodyPr>
          <a:lstStyle/>
          <a:p>
            <a:r>
              <a:rPr lang="en-US" dirty="0"/>
              <a:t>PRC – what they do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9387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/>
              <a:t>All meetings require full membership, are confidential and held in-camera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First meeting is scheduled prior to considerations,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Review provisions re. article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Discuss criteria &amp; evidence upon which recommendations are made and the diverse form of Teaching Service &amp; Other that exist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Considers only evidence before it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Dean’s package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Official File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May ask for additional information from YOU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YOU will be given 5 Days to provide the requested information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Vote required of ALL members by signed private ballot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Chair announces how each member voted, abstentions not permitted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Approved by majority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Recommendation of promotion made to President by March 31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7648" y="6173788"/>
            <a:ext cx="3860800" cy="365125"/>
          </a:xfrm>
        </p:spPr>
        <p:txBody>
          <a:bodyPr/>
          <a:lstStyle/>
          <a:p>
            <a:pPr algn="l"/>
            <a:r>
              <a:rPr lang="en-CA" sz="1800" dirty="0">
                <a:solidFill>
                  <a:prstClr val="black">
                    <a:tint val="75000"/>
                  </a:prstClr>
                </a:solidFill>
              </a:rPr>
              <a:t>Article 23.04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Article 18  Official Files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1319048" cy="4708526"/>
          </a:xfrm>
        </p:spPr>
        <p:txBody>
          <a:bodyPr>
            <a:normAutofit/>
          </a:bodyPr>
          <a:lstStyle/>
          <a:p>
            <a:r>
              <a:rPr lang="en-CA" sz="2600" dirty="0"/>
              <a:t>Committee has access to your official file (except disciplinary letters)</a:t>
            </a:r>
          </a:p>
          <a:p>
            <a:r>
              <a:rPr lang="en-CA" sz="2600" dirty="0"/>
              <a:t>All material </a:t>
            </a:r>
            <a:r>
              <a:rPr lang="en-US" sz="2600" dirty="0"/>
              <a:t>is dated, nothing anonymous, hard copy</a:t>
            </a:r>
          </a:p>
          <a:p>
            <a:endParaRPr lang="en-CA" sz="2600" dirty="0"/>
          </a:p>
          <a:p>
            <a:r>
              <a:rPr lang="en-CA" sz="2600" b="1" dirty="0"/>
              <a:t>Your rights and access to the Official Files</a:t>
            </a:r>
          </a:p>
          <a:p>
            <a:pPr lvl="1"/>
            <a:r>
              <a:rPr lang="en-CA" sz="2600" b="1" dirty="0"/>
              <a:t>YOU </a:t>
            </a:r>
            <a:r>
              <a:rPr lang="en-CA" sz="2600" dirty="0"/>
              <a:t>can review your official file with 2 days notice (18.03)</a:t>
            </a:r>
          </a:p>
          <a:p>
            <a:pPr lvl="2"/>
            <a:r>
              <a:rPr lang="en-CA" sz="2600" dirty="0"/>
              <a:t>In Provost office:  email Krista Hester – </a:t>
            </a:r>
            <a:r>
              <a:rPr lang="en-CA" sz="2600" dirty="0">
                <a:hlinkClick r:id="rId3"/>
              </a:rPr>
              <a:t>Krista.Hester@ontariotechu.ca</a:t>
            </a:r>
            <a:endParaRPr lang="en-CA" sz="2600" dirty="0"/>
          </a:p>
          <a:p>
            <a:pPr lvl="2"/>
            <a:r>
              <a:rPr lang="en-CA" sz="2600" dirty="0"/>
              <a:t>Read Article 18 of CA before you go.</a:t>
            </a:r>
          </a:p>
          <a:p>
            <a:pPr lvl="1"/>
            <a:r>
              <a:rPr lang="en-CA" sz="2600" dirty="0"/>
              <a:t>No material removed, except by mutual consent from YOU and your Dean</a:t>
            </a:r>
          </a:p>
          <a:p>
            <a:pPr lvl="1"/>
            <a:r>
              <a:rPr lang="en-US" sz="2600" dirty="0"/>
              <a:t>Not available to a 3</a:t>
            </a:r>
            <a:r>
              <a:rPr lang="en-US" sz="2600" baseline="30000" dirty="0"/>
              <a:t>rd</a:t>
            </a:r>
            <a:r>
              <a:rPr lang="en-US" sz="2600" dirty="0"/>
              <a:t> party without YOUR consent (unless 18.03c)</a:t>
            </a:r>
            <a:endParaRPr lang="en-CA" sz="2600" dirty="0"/>
          </a:p>
          <a:p>
            <a:pPr marL="457200" lvl="1" indent="0">
              <a:buNone/>
            </a:pP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9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71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Article 18.02 c) Official Files – what is included?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980728"/>
            <a:ext cx="10526960" cy="5602635"/>
          </a:xfrm>
          <a:solidFill>
            <a:schemeClr val="bg1">
              <a:alpha val="5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initial letter of appointment; </a:t>
            </a:r>
          </a:p>
          <a:p>
            <a:pPr marL="0" indent="0">
              <a:buNone/>
            </a:pPr>
            <a:r>
              <a:rPr lang="en-US" dirty="0"/>
              <a:t>ii. evidence of degrees obtained; </a:t>
            </a:r>
          </a:p>
          <a:p>
            <a:pPr marL="0" indent="0">
              <a:buNone/>
            </a:pPr>
            <a:r>
              <a:rPr lang="en-US" dirty="0"/>
              <a:t>iii. a curriculum vitae to be provided by the Faculty Member; </a:t>
            </a:r>
          </a:p>
          <a:p>
            <a:pPr marL="0" indent="0">
              <a:buNone/>
            </a:pPr>
            <a:r>
              <a:rPr lang="en-US" dirty="0"/>
              <a:t>iv. student course feedback surveys; </a:t>
            </a:r>
          </a:p>
          <a:p>
            <a:pPr marL="0" indent="0">
              <a:buNone/>
            </a:pPr>
            <a:r>
              <a:rPr lang="en-US" dirty="0"/>
              <a:t>v. performance evaluations; </a:t>
            </a:r>
          </a:p>
          <a:p>
            <a:pPr marL="0" indent="0">
              <a:buNone/>
            </a:pPr>
            <a:r>
              <a:rPr lang="en-US" dirty="0"/>
              <a:t>vi. a Teaching Dossier; </a:t>
            </a:r>
          </a:p>
          <a:p>
            <a:pPr marL="0" indent="0">
              <a:buNone/>
            </a:pPr>
            <a:r>
              <a:rPr lang="en-US" dirty="0"/>
              <a:t>vii. the Faculty Member’s annual reports; </a:t>
            </a:r>
          </a:p>
          <a:p>
            <a:pPr marL="0" indent="0">
              <a:buNone/>
            </a:pPr>
            <a:r>
              <a:rPr lang="en-US" dirty="0"/>
              <a:t>viii. copies of certificates or records of professional development or achievement; </a:t>
            </a:r>
          </a:p>
          <a:p>
            <a:pPr marL="0" indent="0">
              <a:buNone/>
            </a:pPr>
            <a:r>
              <a:rPr lang="en-US" dirty="0"/>
              <a:t>ix. copy of the third year review report for tenured and tenure-track Faculty Members; </a:t>
            </a:r>
          </a:p>
          <a:p>
            <a:pPr marL="0" indent="0">
              <a:buNone/>
            </a:pPr>
            <a:r>
              <a:rPr lang="en-US" dirty="0"/>
              <a:t>x. a copy of the tenure or continuing appointment review recommendation(s) and decision(s), as applicable; </a:t>
            </a:r>
          </a:p>
          <a:p>
            <a:pPr marL="0" indent="0">
              <a:buNone/>
            </a:pPr>
            <a:r>
              <a:rPr lang="en-US" dirty="0"/>
              <a:t>xi. material relating to any approved leave of absence; </a:t>
            </a:r>
          </a:p>
          <a:p>
            <a:pPr marL="0" indent="0">
              <a:buNone/>
            </a:pPr>
            <a:r>
              <a:rPr lang="en-US" dirty="0"/>
              <a:t>xii. reports and recommendations from applications for promotion; </a:t>
            </a:r>
          </a:p>
          <a:p>
            <a:pPr marL="0" indent="0">
              <a:buNone/>
            </a:pPr>
            <a:r>
              <a:rPr lang="en-US" dirty="0"/>
              <a:t>xiii. material relating to salary changes; </a:t>
            </a:r>
          </a:p>
          <a:p>
            <a:pPr marL="0" indent="0">
              <a:buNone/>
            </a:pPr>
            <a:r>
              <a:rPr lang="en-US" dirty="0"/>
              <a:t>xiv. research or professional development leave application(s) and report(s), as applicable; </a:t>
            </a:r>
          </a:p>
          <a:p>
            <a:pPr marL="0" indent="0">
              <a:buNone/>
            </a:pPr>
            <a:r>
              <a:rPr lang="en-US" dirty="0"/>
              <a:t>xv. Faculty Member’s comments about documents in the file attached to the relevant document(s); </a:t>
            </a:r>
          </a:p>
          <a:p>
            <a:pPr marL="0" indent="0">
              <a:buNone/>
            </a:pPr>
            <a:r>
              <a:rPr lang="en-US" dirty="0"/>
              <a:t>xvi. letters of discipline; </a:t>
            </a:r>
          </a:p>
          <a:p>
            <a:pPr marL="0" indent="0">
              <a:buNone/>
            </a:pPr>
            <a:r>
              <a:rPr lang="en-US" dirty="0"/>
              <a:t>xvii. signed letter(s) of commendation or complaint; and </a:t>
            </a:r>
          </a:p>
          <a:p>
            <a:pPr marL="0" indent="0">
              <a:buNone/>
            </a:pPr>
            <a:r>
              <a:rPr lang="en-US" dirty="0"/>
              <a:t>xviii. any other materials, pertaining to the Faculty Member’s employment with the University, included by the Employer with a copy to the Faculty Member; and </a:t>
            </a:r>
          </a:p>
          <a:p>
            <a:pPr marL="0" indent="0">
              <a:buNone/>
            </a:pPr>
            <a:r>
              <a:rPr lang="en-US" dirty="0"/>
              <a:t>xix. any other materials provided by the Faculty Member for inclusion in the file.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081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C8DF6-404B-47BC-BF17-E528C1CF9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9059"/>
          </a:xfrm>
        </p:spPr>
        <p:txBody>
          <a:bodyPr>
            <a:normAutofit fontScale="90000"/>
          </a:bodyPr>
          <a:lstStyle/>
          <a:p>
            <a:r>
              <a:rPr lang="en-US" dirty="0"/>
              <a:t>PRC recommendation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1658B-E307-4FF7-A4CF-701229FBE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8332"/>
            <a:ext cx="10972800" cy="4774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Recommendation includes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All documentation provided to PRC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Summary of evidence before the PRC, including clear statement of rationale for or against promotion</a:t>
            </a:r>
            <a:endParaRPr lang="en-US" sz="1200" dirty="0"/>
          </a:p>
          <a:p>
            <a:pPr lvl="1"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2400" dirty="0"/>
              <a:t>What happens to this recommendation?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March 31 sent to President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April 30 President informs YOU, FA and PRC of their recommendation</a:t>
            </a:r>
          </a:p>
          <a:p>
            <a:pPr lvl="2">
              <a:spcBef>
                <a:spcPts val="0"/>
              </a:spcBef>
            </a:pPr>
            <a:r>
              <a:rPr lang="en-US" dirty="0"/>
              <a:t>If different from PRC recommendation, should include written reasons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President presents recommendation to Board of Governors (</a:t>
            </a:r>
            <a:r>
              <a:rPr lang="en-US" sz="2400" dirty="0" err="1"/>
              <a:t>BoG</a:t>
            </a:r>
            <a:r>
              <a:rPr lang="en-US" sz="2400" dirty="0"/>
              <a:t>)</a:t>
            </a:r>
          </a:p>
          <a:p>
            <a:pPr lvl="2">
              <a:spcBef>
                <a:spcPts val="0"/>
              </a:spcBef>
            </a:pPr>
            <a:r>
              <a:rPr lang="en-US" dirty="0"/>
              <a:t>President informs YOU and FA of </a:t>
            </a:r>
            <a:r>
              <a:rPr lang="en-US" dirty="0" err="1"/>
              <a:t>BoG</a:t>
            </a:r>
            <a:r>
              <a:rPr lang="en-US" dirty="0"/>
              <a:t> decision with written rationale and, for negative decision, a summary of evidence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July 1 promotion to Senior Teaching Professor is effective</a:t>
            </a:r>
          </a:p>
          <a:p>
            <a:pPr lvl="1"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55E2E-AAF0-40B9-A53F-6D920AC8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624" y="6173788"/>
            <a:ext cx="3860800" cy="365125"/>
          </a:xfrm>
        </p:spPr>
        <p:txBody>
          <a:bodyPr/>
          <a:lstStyle/>
          <a:p>
            <a:pPr algn="l"/>
            <a:r>
              <a:rPr lang="en-US" dirty="0"/>
              <a:t>Article 23.11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65DCA-3A16-4FB9-B52C-55706293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E69E6B9-27EA-4979-AFBF-6FB01FE6EB83}"/>
              </a:ext>
            </a:extLst>
          </p:cNvPr>
          <p:cNvSpPr txBox="1">
            <a:spLocks/>
          </p:cNvSpPr>
          <p:nvPr/>
        </p:nvSpPr>
        <p:spPr>
          <a:xfrm>
            <a:off x="947428" y="856668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958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E9D3-B394-482D-9D62-E7990958D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Documentation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E5B60-5FC9-4D2B-BE57-6CF870BCC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488FD-0FB1-4B62-A3E5-96F75865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07271-3739-409D-8F9C-C0AA2CCA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1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AB2F-2CB2-4698-B260-2C1A26F0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-27384"/>
            <a:ext cx="11737304" cy="936104"/>
          </a:xfrm>
        </p:spPr>
        <p:txBody>
          <a:bodyPr>
            <a:noAutofit/>
          </a:bodyPr>
          <a:lstStyle/>
          <a:p>
            <a:r>
              <a:rPr lang="en-US" sz="3600" dirty="0"/>
              <a:t>Documentation Provided by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D00C5-1DF2-495E-B4EA-C92C707CF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96" y="877693"/>
            <a:ext cx="109728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Deadline: August 31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Submitted to the Dean for distribution to the Referees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571500" indent="-571500">
              <a:spcBef>
                <a:spcPts val="0"/>
              </a:spcBef>
              <a:buFont typeface="+mj-lt"/>
              <a:buAutoNum type="romanLcPeriod"/>
            </a:pPr>
            <a:r>
              <a:rPr lang="en-US" sz="2400" dirty="0"/>
              <a:t>an updated and complete </a:t>
            </a:r>
            <a:r>
              <a:rPr lang="en-US" sz="2400" dirty="0">
                <a:hlinkClick r:id="rId3"/>
              </a:rPr>
              <a:t>curriculum vitae</a:t>
            </a:r>
            <a:endParaRPr lang="en-US" sz="2400" dirty="0"/>
          </a:p>
          <a:p>
            <a:pPr marL="571500" indent="-571500">
              <a:spcBef>
                <a:spcPts val="0"/>
              </a:spcBef>
              <a:buFont typeface="+mj-lt"/>
              <a:buAutoNum type="romanLcPeriod"/>
            </a:pPr>
            <a:r>
              <a:rPr lang="en-US" sz="2400" dirty="0"/>
              <a:t>a written statement by YOU that addresses how YOU have satisfied the criteria for promotion in Article 23.01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400" dirty="0"/>
              <a:t>an established record of excellent Teaching 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400" dirty="0"/>
              <a:t>with a record of high quality Service and Other.  </a:t>
            </a:r>
          </a:p>
          <a:p>
            <a:pPr marL="571500" indent="-571500">
              <a:spcBef>
                <a:spcPts val="0"/>
              </a:spcBef>
              <a:buFont typeface="+mj-lt"/>
              <a:buAutoNum type="romanLcPeriod"/>
            </a:pPr>
            <a:r>
              <a:rPr lang="en-US" sz="2400" dirty="0"/>
              <a:t>a </a:t>
            </a:r>
            <a:r>
              <a:rPr lang="en-US" sz="2400" dirty="0">
                <a:hlinkClick r:id="rId4"/>
              </a:rPr>
              <a:t>Teaching Dossier</a:t>
            </a:r>
            <a:r>
              <a:rPr lang="en-US" sz="2400" dirty="0"/>
              <a:t>; and </a:t>
            </a:r>
          </a:p>
          <a:p>
            <a:pPr marL="571500" indent="-571500">
              <a:spcBef>
                <a:spcPts val="0"/>
              </a:spcBef>
              <a:buFont typeface="+mj-lt"/>
              <a:buAutoNum type="romanLcPeriod"/>
            </a:pPr>
            <a:r>
              <a:rPr lang="en-US" sz="2400" dirty="0"/>
              <a:t>any other documentation*, </a:t>
            </a:r>
            <a:r>
              <a:rPr lang="en-US" sz="2400" dirty="0" err="1"/>
              <a:t>eg</a:t>
            </a:r>
            <a:r>
              <a:rPr lang="en-US" sz="2400" dirty="0"/>
              <a:t> signed letters from colleagues, students, </a:t>
            </a:r>
            <a:r>
              <a:rPr lang="en-US" sz="2400" dirty="0" err="1"/>
              <a:t>etc</a:t>
            </a:r>
            <a:r>
              <a:rPr lang="en-US" sz="2400" dirty="0"/>
              <a:t> collected by YOU which will be identified as solicited reviews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287FE-0D51-4349-BEE6-7273F9A4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9475" y="6260642"/>
            <a:ext cx="3860800" cy="365125"/>
          </a:xfrm>
        </p:spPr>
        <p:txBody>
          <a:bodyPr/>
          <a:lstStyle/>
          <a:p>
            <a:pPr algn="l"/>
            <a:r>
              <a:rPr lang="en-US" sz="2000" dirty="0"/>
              <a:t>Article 23.08a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51F9A-FC4D-4E46-9FE5-E2047CF8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2592AF-A6D6-442F-8F33-D8D8BFC34E5D}"/>
              </a:ext>
            </a:extLst>
          </p:cNvPr>
          <p:cNvSpPr/>
          <p:nvPr/>
        </p:nvSpPr>
        <p:spPr>
          <a:xfrm>
            <a:off x="2567608" y="5595085"/>
            <a:ext cx="8665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* Can also include, awards, honours, selected works, links to learning tools, websites, etc.) </a:t>
            </a:r>
          </a:p>
        </p:txBody>
      </p:sp>
    </p:spTree>
    <p:extLst>
      <p:ext uri="{BB962C8B-B14F-4D97-AF65-F5344CB8AC3E}">
        <p14:creationId xmlns:p14="http://schemas.microsoft.com/office/powerpoint/2010/main" val="35393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think about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334022"/>
            <a:ext cx="11391056" cy="4525963"/>
          </a:xfrm>
        </p:spPr>
        <p:txBody>
          <a:bodyPr>
            <a:normAutofit/>
          </a:bodyPr>
          <a:lstStyle/>
          <a:p>
            <a:r>
              <a:rPr lang="en-CA" sz="2800" dirty="0"/>
              <a:t>How does your Teaching/Service/Other align with plans and goals of your Faculty and of </a:t>
            </a:r>
            <a:r>
              <a:rPr lang="en-CA" sz="2800" dirty="0" err="1"/>
              <a:t>OntarioTechU</a:t>
            </a:r>
            <a:r>
              <a:rPr lang="en-CA" sz="2800" dirty="0"/>
              <a:t>? </a:t>
            </a:r>
          </a:p>
          <a:p>
            <a:pPr lvl="1"/>
            <a:r>
              <a:rPr lang="en-CA" sz="2400" dirty="0">
                <a:hlinkClick r:id="rId2"/>
              </a:rPr>
              <a:t>Strategic Plan</a:t>
            </a:r>
            <a:r>
              <a:rPr lang="en-CA" sz="2400" dirty="0"/>
              <a:t> of </a:t>
            </a:r>
            <a:r>
              <a:rPr lang="en-CA" sz="2400" dirty="0" err="1"/>
              <a:t>OntarioTechU</a:t>
            </a:r>
            <a:endParaRPr lang="en-CA" sz="2400" dirty="0"/>
          </a:p>
          <a:p>
            <a:pPr lvl="1"/>
            <a:r>
              <a:rPr lang="en-CA" sz="24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Integrated Academic Research Plan</a:t>
            </a:r>
            <a:r>
              <a:rPr lang="en-CA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sz="2400" dirty="0"/>
              <a:t>of </a:t>
            </a:r>
            <a:r>
              <a:rPr lang="en-CA" sz="2400" dirty="0" err="1"/>
              <a:t>OntarioTechU</a:t>
            </a:r>
            <a:endParaRPr lang="en-CA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CA" sz="2800" dirty="0"/>
              <a:t>Explain any gaps or circumstances that may influence your work</a:t>
            </a:r>
          </a:p>
          <a:p>
            <a:r>
              <a:rPr lang="en-CA" sz="2800" dirty="0"/>
              <a:t>Resource availability to conduct research/teaching/service/other</a:t>
            </a:r>
          </a:p>
          <a:p>
            <a:r>
              <a:rPr lang="en-US" sz="2800" dirty="0"/>
              <a:t>Consider the final report and recommendations from</a:t>
            </a:r>
          </a:p>
          <a:p>
            <a:pPr lvl="1"/>
            <a:r>
              <a:rPr lang="en-US" sz="2400" dirty="0">
                <a:hlinkClick r:id="rId4"/>
              </a:rPr>
              <a:t>Student Course </a:t>
            </a:r>
            <a:r>
              <a:rPr lang="en-US" sz="2400">
                <a:hlinkClick r:id="rId4"/>
              </a:rPr>
              <a:t>Feedback Survey </a:t>
            </a:r>
            <a:r>
              <a:rPr lang="en-US" sz="2400" dirty="0">
                <a:hlinkClick r:id="rId4"/>
              </a:rPr>
              <a:t>Working Group</a:t>
            </a:r>
            <a:r>
              <a:rPr lang="en-US" sz="2400" dirty="0"/>
              <a:t>  </a:t>
            </a:r>
          </a:p>
          <a:p>
            <a:pPr lvl="1"/>
            <a:r>
              <a:rPr lang="en-US" sz="2400" dirty="0">
                <a:hlinkClick r:id="rId5"/>
              </a:rPr>
              <a:t>Standard Course Equivalencies Working Group</a:t>
            </a:r>
            <a:endParaRPr lang="en-US" sz="2400" dirty="0"/>
          </a:p>
          <a:p>
            <a:endParaRPr lang="en-CA" sz="2800" dirty="0"/>
          </a:p>
          <a:p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76DF-8764-4850-AD6A-B10003F9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8" y="0"/>
            <a:ext cx="5630416" cy="1138138"/>
          </a:xfrm>
        </p:spPr>
        <p:txBody>
          <a:bodyPr>
            <a:normAutofit/>
          </a:bodyPr>
          <a:lstStyle/>
          <a:p>
            <a:r>
              <a:rPr lang="en-US" dirty="0"/>
              <a:t>Criteria for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959B-BE03-47B9-B9BA-BE57D1D57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072" y="136524"/>
            <a:ext cx="5270376" cy="682086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800" b="1" dirty="0"/>
              <a:t>Teaching (Article 16.08)</a:t>
            </a:r>
            <a:endParaRPr lang="en-US" sz="1400" dirty="0"/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 err="1"/>
              <a:t>i</a:t>
            </a:r>
            <a:r>
              <a:rPr lang="en-US" sz="1400" dirty="0"/>
              <a:t>. delivering and coordinating courses; conducting seminars; guiding tutorials; coordinating and supervising laboratories; supervising fieldwork and individual study projects;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ii. developing and revising courses, laboratories, and programs;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iii. preparing and revising teaching and learning materials;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iv. assessing and evaluating assignments, tests, examinations, and other course work;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v. training and supervising the work of teaching assistants, and laboratory technicians;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vi. supervising, advising, assessing, and evaluating students' individual work, such as theses, projects, </a:t>
            </a:r>
            <a:r>
              <a:rPr lang="en-US" sz="1400" dirty="0" err="1"/>
              <a:t>practica</a:t>
            </a:r>
            <a:r>
              <a:rPr lang="en-US" sz="1400" dirty="0"/>
              <a:t>, placements, capstones, and papers;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vii. supporting and consulting with students outside of class or laboratory time;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viii. participating in the development of teaching methods, programs, or course content;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ix. coordinating with colleagues on synchronizing laboratory and lecture components;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x. mentoring students;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xi. preparing and/or designing laboratory experiments and laboratory manuals;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xii. ensuring safe practices in laboratories;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xiii. setup of laboratory equipment for teaching purposes;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xiv. counseling students on their academic progress;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xv. administering student activities including co-op and community placements; coordinating </a:t>
            </a:r>
            <a:r>
              <a:rPr lang="en-US" sz="1400" dirty="0" err="1"/>
              <a:t>practica</a:t>
            </a:r>
            <a:r>
              <a:rPr lang="en-US" sz="1400" dirty="0"/>
              <a:t>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xvi. applying existing knowledge; and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xvii. all other activity in which the Faculty Member engages for the purpose of student learning.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2B15F-BD36-4DA1-A714-58EDFDD4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CDA71-E02D-4A46-AAD2-DE535873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A3C0C9-C8F4-40C1-9F29-C857F217BCCA}"/>
              </a:ext>
            </a:extLst>
          </p:cNvPr>
          <p:cNvSpPr txBox="1">
            <a:spLocks/>
          </p:cNvSpPr>
          <p:nvPr/>
        </p:nvSpPr>
        <p:spPr>
          <a:xfrm>
            <a:off x="176188" y="1138138"/>
            <a:ext cx="6256907" cy="53807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23.01 a) The focus of a promotion decision to Senior Teaching Professor is on career accomplishments. To become a Senior Teaching Professor at the University, the candidate must combine </a:t>
            </a:r>
          </a:p>
          <a:p>
            <a:pPr marL="292100" lvl="1" indent="-292100">
              <a:buFont typeface="+mj-lt"/>
              <a:buAutoNum type="romanLcPeriod"/>
            </a:pPr>
            <a:r>
              <a:rPr lang="en-US" sz="2400" dirty="0"/>
              <a:t>an established record of </a:t>
            </a:r>
            <a:r>
              <a:rPr lang="en-US" sz="2400" b="1" u="sng" dirty="0"/>
              <a:t>excellent</a:t>
            </a:r>
            <a:r>
              <a:rPr lang="en-US" sz="2400" dirty="0"/>
              <a:t> </a:t>
            </a:r>
            <a:r>
              <a:rPr lang="en-US" sz="2400" b="1" u="sng" dirty="0"/>
              <a:t>Teaching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000" dirty="0"/>
              <a:t>ii. with a record of high quality Service and Other. </a:t>
            </a:r>
          </a:p>
          <a:p>
            <a:pPr marL="0" indent="0">
              <a:buNone/>
            </a:pPr>
            <a:r>
              <a:rPr lang="en-US" sz="2000" dirty="0"/>
              <a:t>b) In assessing </a:t>
            </a:r>
            <a:r>
              <a:rPr lang="en-US" sz="2000" b="1" u="sng" dirty="0"/>
              <a:t>Teaching</a:t>
            </a:r>
            <a:r>
              <a:rPr lang="en-US" sz="2000" dirty="0"/>
              <a:t>, the Promotion Review Committee (PRC) shall take into account the amount of Service and Other undertaken. </a:t>
            </a:r>
          </a:p>
          <a:p>
            <a:pPr marL="0" indent="0">
              <a:buNone/>
            </a:pPr>
            <a:r>
              <a:rPr lang="en-US" sz="2000" dirty="0"/>
              <a:t>c) The candidate’s workload as per Article 16 shall be taken into account when assessing </a:t>
            </a:r>
            <a:r>
              <a:rPr lang="en-US" sz="2000" b="1" u="sng" dirty="0"/>
              <a:t>Teaching</a:t>
            </a:r>
            <a:r>
              <a:rPr lang="en-US" sz="2000" dirty="0"/>
              <a:t>, Service, and Other. </a:t>
            </a:r>
          </a:p>
          <a:p>
            <a:pPr marL="292100" lvl="1" indent="-292100">
              <a:buFont typeface="+mj-lt"/>
              <a:buAutoNum type="romanLcPeriod"/>
            </a:pPr>
            <a:endParaRPr lang="en-US" sz="2400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82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Teaching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93096"/>
            <a:ext cx="10972800" cy="1833068"/>
          </a:xfrm>
        </p:spPr>
        <p:txBody>
          <a:bodyPr>
            <a:normAutofit/>
          </a:bodyPr>
          <a:lstStyle/>
          <a:p>
            <a:r>
              <a:rPr lang="en-US" sz="3600" dirty="0"/>
              <a:t>Part 1: The Process</a:t>
            </a:r>
          </a:p>
          <a:p>
            <a:r>
              <a:rPr lang="en-US" sz="3600" dirty="0"/>
              <a:t>Part 2: Documentation</a:t>
            </a:r>
            <a:endParaRPr lang="en-C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35360" y="1363264"/>
          <a:ext cx="11449272" cy="234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FA8E88-5741-49D4-80DC-89BA82673A7D}"/>
              </a:ext>
            </a:extLst>
          </p:cNvPr>
          <p:cNvSpPr/>
          <p:nvPr/>
        </p:nvSpPr>
        <p:spPr>
          <a:xfrm>
            <a:off x="9400688" y="1252334"/>
            <a:ext cx="2455952" cy="2343297"/>
          </a:xfrm>
          <a:prstGeom prst="roundRect">
            <a:avLst/>
          </a:prstGeom>
          <a:noFill/>
          <a:ln w="203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25215-51FC-4D10-B07E-5328BE164AF9}"/>
              </a:ext>
            </a:extLst>
          </p:cNvPr>
          <p:cNvSpPr txBox="1"/>
          <p:nvPr/>
        </p:nvSpPr>
        <p:spPr>
          <a:xfrm>
            <a:off x="8969422" y="6291521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9"/>
              </a:rPr>
              <a:t>Current collective agreement </a:t>
            </a:r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6FF8939-1DBB-40F6-9F27-12D00299D9F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400688" y="3976348"/>
          <a:ext cx="1907472" cy="246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10" imgW="4663262" imgH="6035040" progId="AcroExch.Document.DC">
                  <p:embed/>
                </p:oleObj>
              </mc:Choice>
              <mc:Fallback>
                <p:oleObj name="Acrobat Document" r:id="rId10" imgW="4663262" imgH="603504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6FF8939-1DBB-40F6-9F27-12D00299D9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00688" y="3976348"/>
                        <a:ext cx="1907472" cy="2469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7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Teaching Dossier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2600" dirty="0"/>
              <a:t>Executive Summary (1 page!)</a:t>
            </a:r>
          </a:p>
          <a:p>
            <a:pPr marL="0" indent="0">
              <a:spcBef>
                <a:spcPts val="0"/>
              </a:spcBef>
              <a:buNone/>
            </a:pPr>
            <a:endParaRPr lang="en-CA" sz="2600" dirty="0"/>
          </a:p>
          <a:p>
            <a:pPr marL="0" indent="0">
              <a:spcBef>
                <a:spcPts val="0"/>
              </a:spcBef>
              <a:buNone/>
            </a:pPr>
            <a:r>
              <a:rPr lang="en-CA" sz="2600" dirty="0"/>
              <a:t>Include and elaborate on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Your beliefs about teaching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Teaching accomplishments (nominated for awards, letters from students, student course feedback surveys, etc.)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Contributions to teaching (new courses, techniques, assessment, etc.)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Background information about program (compulsory, complexity, class size, grad vs undergrad, etc.)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Activities undertaken to improve teaching (workshops, peer observation and feedback, course evaluations, focus groups, etc.)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76DF-8764-4850-AD6A-B10003F9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8" y="0"/>
            <a:ext cx="5630416" cy="1138138"/>
          </a:xfrm>
        </p:spPr>
        <p:txBody>
          <a:bodyPr>
            <a:normAutofit/>
          </a:bodyPr>
          <a:lstStyle/>
          <a:p>
            <a:r>
              <a:rPr lang="en-US" dirty="0"/>
              <a:t>Criteria for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959B-BE03-47B9-B9BA-BE57D1D57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072" y="136524"/>
            <a:ext cx="5270376" cy="682086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en-US" sz="1400" b="1" dirty="0"/>
              <a:t>Service (Article 16.09)</a:t>
            </a:r>
            <a:endParaRPr lang="en-US" sz="1400" dirty="0"/>
          </a:p>
          <a:p>
            <a:pPr marL="0" indent="0" fontAlgn="t">
              <a:buNone/>
            </a:pPr>
            <a:r>
              <a:rPr lang="en-US" sz="1400" dirty="0" err="1"/>
              <a:t>i</a:t>
            </a:r>
            <a:r>
              <a:rPr lang="en-US" sz="1400" dirty="0"/>
              <a:t>. chairing and participating on Faculty standing and ad hoc committees; </a:t>
            </a:r>
          </a:p>
          <a:p>
            <a:pPr marL="0" indent="0" fontAlgn="t">
              <a:buNone/>
            </a:pPr>
            <a:r>
              <a:rPr lang="en-US" sz="1400" dirty="0"/>
              <a:t>ii. chairing and participating on University standing and ad hoc committees; </a:t>
            </a:r>
          </a:p>
          <a:p>
            <a:pPr marL="0" indent="0" fontAlgn="t">
              <a:buNone/>
            </a:pPr>
            <a:r>
              <a:rPr lang="en-US" sz="1400" dirty="0"/>
              <a:t>iii. developing academic programs; </a:t>
            </a:r>
          </a:p>
          <a:p>
            <a:pPr marL="0" indent="0" fontAlgn="t">
              <a:buNone/>
            </a:pPr>
            <a:r>
              <a:rPr lang="en-US" sz="1400" dirty="0"/>
              <a:t>iv. directing academic programs; </a:t>
            </a:r>
          </a:p>
          <a:p>
            <a:pPr marL="0" indent="0" fontAlgn="t">
              <a:buNone/>
            </a:pPr>
            <a:r>
              <a:rPr lang="en-US" sz="1400" dirty="0"/>
              <a:t>v. taking an active role in professional associations, including the Faculty Association, and learned societies; </a:t>
            </a:r>
          </a:p>
          <a:p>
            <a:pPr marL="0" indent="0" fontAlgn="t">
              <a:buNone/>
            </a:pPr>
            <a:r>
              <a:rPr lang="en-US" sz="1400" dirty="0"/>
              <a:t>vi. organizing and/or leading conferences, symposia, workshops, short courses, speaking events, public seminars, and other types of professional activities; </a:t>
            </a:r>
          </a:p>
          <a:p>
            <a:pPr marL="0" indent="0" fontAlgn="t">
              <a:buNone/>
            </a:pPr>
            <a:r>
              <a:rPr lang="en-US" sz="1400" dirty="0"/>
              <a:t>vii. taking an active role in community groups that are connected to the Faculty Member’s area of expertise; </a:t>
            </a:r>
          </a:p>
          <a:p>
            <a:pPr marL="0" indent="0" fontAlgn="t">
              <a:buNone/>
            </a:pPr>
            <a:r>
              <a:rPr lang="en-US" sz="1400" dirty="0"/>
              <a:t>viii. taking an active role as a reviewer for journals, granting bodies, refereed conferences, and publishers; </a:t>
            </a:r>
          </a:p>
          <a:p>
            <a:pPr marL="0" indent="0" fontAlgn="t">
              <a:buNone/>
            </a:pPr>
            <a:r>
              <a:rPr lang="en-US" sz="1400" dirty="0"/>
              <a:t>ix. serving on editorial boards for journals, conferences, conference proceedings, etc.; </a:t>
            </a:r>
          </a:p>
          <a:p>
            <a:pPr marL="0" indent="0" fontAlgn="t">
              <a:buNone/>
            </a:pPr>
            <a:r>
              <a:rPr lang="en-US" sz="1400" dirty="0"/>
              <a:t>x. representing the University at internal and/or external events and on external organizations; </a:t>
            </a:r>
          </a:p>
          <a:p>
            <a:pPr marL="0" indent="0" fontAlgn="t">
              <a:buNone/>
            </a:pPr>
            <a:r>
              <a:rPr lang="en-US" sz="1400" dirty="0"/>
              <a:t>xi. mentoring colleagues; </a:t>
            </a:r>
          </a:p>
          <a:p>
            <a:pPr marL="0" indent="0" fontAlgn="t">
              <a:buNone/>
            </a:pPr>
            <a:r>
              <a:rPr lang="en-US" sz="1400" dirty="0"/>
              <a:t>xii. professional practice; </a:t>
            </a:r>
          </a:p>
          <a:p>
            <a:pPr marL="0" indent="0" fontAlgn="t">
              <a:buNone/>
            </a:pPr>
            <a:r>
              <a:rPr lang="en-US" sz="1400" dirty="0"/>
              <a:t>xiii. advising students; and </a:t>
            </a:r>
          </a:p>
          <a:p>
            <a:pPr marL="0" indent="0" fontAlgn="t">
              <a:buNone/>
            </a:pPr>
            <a:r>
              <a:rPr lang="en-US" sz="1400" dirty="0"/>
              <a:t>xiv. administrative work.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2B15F-BD36-4DA1-A714-58EDFDD4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CDA71-E02D-4A46-AAD2-DE535873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A3C0C9-C8F4-40C1-9F29-C857F217BCCA}"/>
              </a:ext>
            </a:extLst>
          </p:cNvPr>
          <p:cNvSpPr txBox="1">
            <a:spLocks/>
          </p:cNvSpPr>
          <p:nvPr/>
        </p:nvSpPr>
        <p:spPr>
          <a:xfrm>
            <a:off x="176188" y="975644"/>
            <a:ext cx="6256907" cy="53807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23.01 a) The focus of a promotion decision to Senior Teaching Professor is on career accomplishments. To become a Senior Teaching Professor at the University, the candidate must combine </a:t>
            </a:r>
          </a:p>
          <a:p>
            <a:pPr marL="292100" lvl="1" indent="-292100">
              <a:buFont typeface="+mj-lt"/>
              <a:buAutoNum type="romanLcPeriod"/>
            </a:pPr>
            <a:r>
              <a:rPr lang="en-US" sz="2400" dirty="0"/>
              <a:t>an established record of excellent Teaching </a:t>
            </a:r>
          </a:p>
          <a:p>
            <a:pPr marL="0" indent="0">
              <a:buNone/>
            </a:pPr>
            <a:r>
              <a:rPr lang="en-US" sz="2400" dirty="0"/>
              <a:t>ii. with a record of </a:t>
            </a:r>
            <a:r>
              <a:rPr lang="en-US" sz="2400" b="1" u="sng" dirty="0"/>
              <a:t>high quality Service </a:t>
            </a:r>
            <a:r>
              <a:rPr lang="en-US" sz="2400" dirty="0"/>
              <a:t>and Other. </a:t>
            </a:r>
          </a:p>
          <a:p>
            <a:pPr marL="0" indent="0">
              <a:buNone/>
            </a:pPr>
            <a:r>
              <a:rPr lang="en-US" sz="2000" dirty="0"/>
              <a:t>b) In assessing Teaching, the Promotion Review Committee (PRC) shall take into account the amount of </a:t>
            </a:r>
            <a:r>
              <a:rPr lang="en-US" sz="2000" b="1" u="sng" dirty="0"/>
              <a:t>Service</a:t>
            </a:r>
            <a:r>
              <a:rPr lang="en-US" sz="2000" dirty="0"/>
              <a:t> and Other undertaken. </a:t>
            </a:r>
          </a:p>
          <a:p>
            <a:pPr marL="0" indent="0">
              <a:buNone/>
            </a:pPr>
            <a:r>
              <a:rPr lang="en-US" sz="2000" dirty="0"/>
              <a:t>c) The candidate’s workload as per Article 16 shall be taken into account when assessing Teaching, </a:t>
            </a:r>
            <a:r>
              <a:rPr lang="en-US" sz="2000" b="1" u="sng" dirty="0"/>
              <a:t>Service</a:t>
            </a:r>
            <a:r>
              <a:rPr lang="en-US" sz="2000" dirty="0"/>
              <a:t>, and Other. </a:t>
            </a:r>
          </a:p>
          <a:p>
            <a:pPr marL="292100" lvl="1" indent="-292100">
              <a:buFont typeface="+mj-lt"/>
              <a:buAutoNum type="romanLcPeriod"/>
            </a:pPr>
            <a:endParaRPr lang="en-US" sz="2400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16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76DF-8764-4850-AD6A-B10003F9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8" y="0"/>
            <a:ext cx="5630416" cy="1138138"/>
          </a:xfrm>
        </p:spPr>
        <p:txBody>
          <a:bodyPr>
            <a:normAutofit/>
          </a:bodyPr>
          <a:lstStyle/>
          <a:p>
            <a:r>
              <a:rPr lang="en-US" dirty="0"/>
              <a:t>Criteria for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959B-BE03-47B9-B9BA-BE57D1D57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056" y="136524"/>
            <a:ext cx="5414392" cy="682086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fontAlgn="ctr">
              <a:spcBef>
                <a:spcPts val="0"/>
              </a:spcBef>
              <a:buNone/>
            </a:pPr>
            <a:r>
              <a:rPr lang="en-US" sz="1200" b="1" dirty="0"/>
              <a:t>Other (Article 16.10)</a:t>
            </a:r>
            <a:endParaRPr lang="en-US" sz="1200" dirty="0"/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 err="1"/>
              <a:t>i</a:t>
            </a:r>
            <a:r>
              <a:rPr lang="en-US" sz="1200" dirty="0"/>
              <a:t>. professional development on teaching or teaching methods and pedagogical pursuits in areas of field expertise;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ii. developing/coordinating materials in support of accreditation; creating and/or compiling documentation for accreditation and/or program review, and coordination of accreditation efforts;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iii. maintenance of laboratory equipment for teaching purposes;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iv. writing, editing and/or publishing peer reviewed or non-peer reviewed: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a. books,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b. chapters in books,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c. textbooks,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d. papers in journals,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e. papers in conference proceedings;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v. conducting scholarly work, investigations, and analysis;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vi. developing teaching materials and/or learning tools which have a wider application than the Faculty Member’s own teaching activities;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vii. compiling and publishing of scholarly bibliographies and literary work;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viii. creating literary or artistic works appropriate to one’s discipline;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ix. engaging in the scholarship of teaching;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x. co-supervising graduate students academic work;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xi. engaging in creative and professional practice (e.g. original design, clinical therapeutic techniques, etc.);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xii. creative application of existing knowledge;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xiii. research, which is taken to include the scholarship of teaching;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xiv. preparing and submitting research proposals for grant applications;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xv. receiving research grants and contracts;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xvi. writing case studies;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xvii. defining, designing and/or developing scientific/engineering systems;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xviii. serving on editorial boards for journals, conferences, conference proceedings;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xix. taking an active role as a reviewer for journals, granting bodies, and refereed conferences and publishers;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xx. writing textbooks; and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xxi. consulting.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2B15F-BD36-4DA1-A714-58EDFDD4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CDA71-E02D-4A46-AAD2-DE535873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A3C0C9-C8F4-40C1-9F29-C857F217BCCA}"/>
              </a:ext>
            </a:extLst>
          </p:cNvPr>
          <p:cNvSpPr txBox="1">
            <a:spLocks/>
          </p:cNvSpPr>
          <p:nvPr/>
        </p:nvSpPr>
        <p:spPr>
          <a:xfrm>
            <a:off x="176188" y="1138138"/>
            <a:ext cx="6256907" cy="53807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23.01 a) The focus of a promotion decision to Senior Teaching Professor is on career accomplishments. To become a Senior Teaching Professor at the University, the candidate must combine </a:t>
            </a:r>
          </a:p>
          <a:p>
            <a:pPr marL="292100" lvl="1" indent="-292100">
              <a:buFont typeface="+mj-lt"/>
              <a:buAutoNum type="romanLcPeriod"/>
            </a:pPr>
            <a:r>
              <a:rPr lang="en-US" sz="2400" dirty="0"/>
              <a:t>an established record of excellent Teaching </a:t>
            </a:r>
          </a:p>
          <a:p>
            <a:pPr marL="0" indent="0">
              <a:buNone/>
            </a:pPr>
            <a:r>
              <a:rPr lang="en-US" sz="2400" dirty="0"/>
              <a:t>ii. with a record of </a:t>
            </a:r>
            <a:r>
              <a:rPr lang="en-US" sz="2400" b="1" u="sng" dirty="0"/>
              <a:t>high quality </a:t>
            </a:r>
            <a:r>
              <a:rPr lang="en-US" sz="2400" dirty="0"/>
              <a:t>Service and </a:t>
            </a:r>
            <a:r>
              <a:rPr lang="en-US" sz="2400" b="1" u="sng" dirty="0"/>
              <a:t>Other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000" dirty="0"/>
              <a:t>b) In assessing Teaching, the Promotion Review Committee (PRC) shall take into account the amount of Service and </a:t>
            </a:r>
            <a:r>
              <a:rPr lang="en-US" sz="2000" b="1" u="sng" dirty="0"/>
              <a:t>Other</a:t>
            </a:r>
            <a:r>
              <a:rPr lang="en-US" sz="2000" dirty="0"/>
              <a:t> undertaken. </a:t>
            </a:r>
          </a:p>
          <a:p>
            <a:pPr marL="0" indent="0">
              <a:buNone/>
            </a:pPr>
            <a:r>
              <a:rPr lang="en-US" sz="2000" dirty="0"/>
              <a:t>c) The candidate’s workload as per Article 16 shall be taken into account when assessing Teaching, Service, and </a:t>
            </a:r>
            <a:r>
              <a:rPr lang="en-US" sz="2000" b="1" u="sng" dirty="0"/>
              <a:t>Other</a:t>
            </a:r>
            <a:r>
              <a:rPr lang="en-US" sz="2000" dirty="0"/>
              <a:t>. </a:t>
            </a:r>
          </a:p>
          <a:p>
            <a:pPr marL="292100" lvl="1" indent="-292100">
              <a:buFont typeface="+mj-lt"/>
              <a:buAutoNum type="romanLcPeriod"/>
            </a:pPr>
            <a:endParaRPr lang="en-US" sz="2000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90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Service and Other Statement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394" y="1417638"/>
            <a:ext cx="10972800" cy="4525963"/>
          </a:xfrm>
        </p:spPr>
        <p:txBody>
          <a:bodyPr>
            <a:noAutofit/>
          </a:bodyPr>
          <a:lstStyle/>
          <a:p>
            <a:r>
              <a:rPr lang="en-CA" sz="2800" dirty="0"/>
              <a:t>Executive Summary (1 page!)</a:t>
            </a:r>
          </a:p>
          <a:p>
            <a:endParaRPr lang="en-CA" sz="2800" dirty="0"/>
          </a:p>
          <a:p>
            <a:pPr marL="0" indent="0">
              <a:buNone/>
            </a:pPr>
            <a:r>
              <a:rPr lang="en-CA" sz="2800" dirty="0"/>
              <a:t>Include and elaborate on</a:t>
            </a:r>
          </a:p>
          <a:p>
            <a:r>
              <a:rPr lang="en-CA" sz="2800" dirty="0"/>
              <a:t>Leadership positions on committees (Executive Committee, Faculty rep on …, FA, etc.)</a:t>
            </a:r>
          </a:p>
          <a:p>
            <a:r>
              <a:rPr lang="en-CA" sz="2800" dirty="0"/>
              <a:t>Contributions made to faculty committees</a:t>
            </a:r>
          </a:p>
          <a:p>
            <a:r>
              <a:rPr lang="en-CA" sz="2800" dirty="0"/>
              <a:t>Correlate outside community service to service inside the university</a:t>
            </a:r>
          </a:p>
          <a:p>
            <a:r>
              <a:rPr lang="en-CA" sz="2800" dirty="0"/>
              <a:t>Professional development, academic responsibilities, pedagogical pursuits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UOITFA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2400" dirty="0"/>
              <a:t>Advice</a:t>
            </a:r>
          </a:p>
          <a:p>
            <a:pPr lvl="1"/>
            <a:r>
              <a:rPr lang="en-CA" sz="2400" dirty="0"/>
              <a:t>Info about process</a:t>
            </a:r>
          </a:p>
          <a:p>
            <a:pPr lvl="1"/>
            <a:r>
              <a:rPr lang="en-CA" sz="2400" dirty="0"/>
              <a:t>Listening ear</a:t>
            </a:r>
          </a:p>
          <a:p>
            <a:pPr lvl="1"/>
            <a:r>
              <a:rPr lang="en-CA" sz="2400" dirty="0"/>
              <a:t>Your suggestions? </a:t>
            </a:r>
            <a:r>
              <a:rPr lang="en-CA" sz="2400" dirty="0" err="1"/>
              <a:t>office@uoitfa.ca</a:t>
            </a:r>
            <a:endParaRPr lang="en-CA" sz="2400" dirty="0"/>
          </a:p>
          <a:p>
            <a:pPr lvl="1"/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7E6E9D-A1A6-42CB-86C8-C856B42310BB}"/>
              </a:ext>
            </a:extLst>
          </p:cNvPr>
          <p:cNvSpPr/>
          <p:nvPr/>
        </p:nvSpPr>
        <p:spPr>
          <a:xfrm>
            <a:off x="1163452" y="2420888"/>
            <a:ext cx="986509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What can we do to help?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Advice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Info about process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Listening ear</a:t>
            </a:r>
          </a:p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Contact us at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office@uoitfa.ca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lvl="1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Chelsea Bauer,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Executive Assistant</a:t>
            </a: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Christine McLaughlin,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Executive Director</a:t>
            </a:r>
            <a:endParaRPr lang="en-CA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11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E9D3-B394-482D-9D62-E7990958D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Denial and what to do with 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488FD-0FB1-4B62-A3E5-96F75865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07271-3739-409D-8F9C-C0AA2CCA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7A2F0643-C716-4A01-BAFE-F2A2B5F6938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9753600" cy="132343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/>
              <a:t>IMPORTANT: contact FA if you have difficulties at any point through the process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141631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90856" cy="823353"/>
          </a:xfrm>
        </p:spPr>
        <p:txBody>
          <a:bodyPr>
            <a:normAutofit fontScale="90000"/>
          </a:bodyPr>
          <a:lstStyle/>
          <a:p>
            <a:r>
              <a:rPr lang="en-CA" sz="4000" dirty="0">
                <a:latin typeface="+mn-lt"/>
              </a:rPr>
              <a:t>Proposed negative decision to deny </a:t>
            </a:r>
            <a:r>
              <a:rPr lang="en-US" sz="4000" dirty="0"/>
              <a:t>promotion, (Proposed Negative Recommendation)</a:t>
            </a:r>
            <a:endParaRPr lang="en-CA" sz="4000" dirty="0">
              <a:latin typeface="+mn-lt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245" y="1782764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A negative decision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 be proposed by PRC, Dean and/or President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Provides candidate with a written statement of detailed reasons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Provides candidate with invitation to respond within 10 Days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Candidate responds within 10 Days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Response is in writing, and at the candidate’s option, also oral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has right to FA representative for oral response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has right to access full contents of file, including confidential letters with identities redacted, in preparing response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 go through Appeal (Article 23.12) and Grievance (Article 23.13) processes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52165-103E-472D-B8A6-6D051794B30F}"/>
              </a:ext>
            </a:extLst>
          </p:cNvPr>
          <p:cNvSpPr/>
          <p:nvPr/>
        </p:nvSpPr>
        <p:spPr>
          <a:xfrm>
            <a:off x="2783632" y="6124061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23.12-23.13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8A6C3-4777-4FD3-9AAB-60E2CBA07618}"/>
              </a:ext>
            </a:extLst>
          </p:cNvPr>
          <p:cNvSpPr/>
          <p:nvPr/>
        </p:nvSpPr>
        <p:spPr>
          <a:xfrm>
            <a:off x="1415480" y="1290321"/>
            <a:ext cx="9505056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600" dirty="0"/>
              <a:t>IMPORTANT: contact FA if difficulties at any point through the process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292723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PRC recommendation is to deny promotion, (Proposed Negative Recommendation)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76873"/>
            <a:ext cx="10972800" cy="3849292"/>
          </a:xfrm>
        </p:spPr>
        <p:txBody>
          <a:bodyPr>
            <a:normAutofit/>
          </a:bodyPr>
          <a:lstStyle/>
          <a:p>
            <a:r>
              <a:rPr lang="en-US" sz="2400" dirty="0"/>
              <a:t>PRC provides candidate with a written statement of detailed reasons clearly related to the criteria for the award of promotion AND invitation to respond</a:t>
            </a:r>
          </a:p>
          <a:p>
            <a:r>
              <a:rPr lang="en-US" sz="2400" dirty="0"/>
              <a:t>Candidate responds within 10 Days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Response in writing and at candidate’s option also orally</a:t>
            </a:r>
          </a:p>
          <a:p>
            <a:pPr lvl="1"/>
            <a:r>
              <a:rPr lang="en-US" sz="2400" dirty="0"/>
              <a:t>Right to FA representative for oral response</a:t>
            </a:r>
          </a:p>
          <a:p>
            <a:pPr lvl="1"/>
            <a:r>
              <a:rPr lang="en-US" sz="2400" dirty="0"/>
              <a:t>Right to access full contents of file, including confidential letters with identities redacted, in preparing response</a:t>
            </a:r>
          </a:p>
          <a:p>
            <a:r>
              <a:rPr lang="en-US" sz="2400" dirty="0"/>
              <a:t>PRC meets to record final recommendation</a:t>
            </a:r>
          </a:p>
          <a:p>
            <a:r>
              <a:rPr lang="en-US" sz="2400" dirty="0"/>
              <a:t>Final recommendation sent to President by March 31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640" y="6243061"/>
            <a:ext cx="3860800" cy="365125"/>
          </a:xfrm>
        </p:spPr>
        <p:txBody>
          <a:bodyPr/>
          <a:lstStyle/>
          <a:p>
            <a:pPr algn="l"/>
            <a:r>
              <a:rPr lang="en-CA" sz="1400" dirty="0">
                <a:solidFill>
                  <a:prstClr val="black">
                    <a:tint val="75000"/>
                  </a:prstClr>
                </a:solidFill>
              </a:rPr>
              <a:t>Article 23.11-12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C976CBB-6399-4390-BF0A-32D9568B9016}"/>
              </a:ext>
            </a:extLst>
          </p:cNvPr>
          <p:cNvSpPr txBox="1">
            <a:spLocks/>
          </p:cNvSpPr>
          <p:nvPr/>
        </p:nvSpPr>
        <p:spPr>
          <a:xfrm>
            <a:off x="947428" y="1599852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503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4137324"/>
          </a:xfrm>
        </p:spPr>
        <p:txBody>
          <a:bodyPr>
            <a:normAutofit/>
          </a:bodyPr>
          <a:lstStyle/>
          <a:p>
            <a:r>
              <a:rPr lang="en-US" dirty="0"/>
              <a:t>Within 10 Days of President’s recommendation, candidate writes to Chair of TFAC</a:t>
            </a:r>
          </a:p>
          <a:p>
            <a:r>
              <a:rPr lang="en-US" dirty="0"/>
              <a:t>Grounds for appeal:</a:t>
            </a:r>
          </a:p>
          <a:p>
            <a:pPr marL="971550" lvl="1" indent="-514350">
              <a:buAutoNum type="arabicPeriod"/>
            </a:pPr>
            <a:r>
              <a:rPr lang="en-US" dirty="0"/>
              <a:t>Procedures in Article 23 were not properly followed</a:t>
            </a:r>
          </a:p>
          <a:p>
            <a:pPr marL="971550" lvl="1" indent="-514350">
              <a:buAutoNum type="arabicPeriod"/>
            </a:pPr>
            <a:r>
              <a:rPr lang="en-US" dirty="0"/>
              <a:t>Any or all of Teaching,  Service, or Other were not evaluated fully and/or fairly</a:t>
            </a:r>
          </a:p>
          <a:p>
            <a:pPr marL="514350" indent="-457200"/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3632" y="6164842"/>
            <a:ext cx="3860800" cy="365125"/>
          </a:xfrm>
        </p:spPr>
        <p:txBody>
          <a:bodyPr/>
          <a:lstStyle/>
          <a:p>
            <a:pPr algn="l"/>
            <a:r>
              <a:rPr lang="en-CA" sz="2000" dirty="0"/>
              <a:t>Article </a:t>
            </a:r>
            <a:r>
              <a:rPr lang="en-US" sz="2000" dirty="0"/>
              <a:t>23.12 </a:t>
            </a:r>
            <a:endParaRPr lang="en-CA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28</a:t>
            </a:fld>
            <a:endParaRPr lang="en-CA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001D9CF-C908-46B8-AE09-3CCE8E83B371}"/>
              </a:ext>
            </a:extLst>
          </p:cNvPr>
          <p:cNvSpPr txBox="1">
            <a:spLocks/>
          </p:cNvSpPr>
          <p:nvPr/>
        </p:nvSpPr>
        <p:spPr>
          <a:xfrm>
            <a:off x="1487488" y="1239143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3437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7990-06A1-4E93-9C05-47C914F5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Teaching Faculty Appeal Committee (TFAC) who are they?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6BE94-E887-4E4F-B549-D5137FC92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0808"/>
            <a:ext cx="10972800" cy="4425356"/>
          </a:xfrm>
        </p:spPr>
        <p:txBody>
          <a:bodyPr/>
          <a:lstStyle/>
          <a:p>
            <a:pPr marL="571500" indent="-514350"/>
            <a:r>
              <a:rPr lang="en-US" dirty="0"/>
              <a:t>Standing committee with 5 faculty members</a:t>
            </a:r>
          </a:p>
          <a:p>
            <a:pPr marL="971550" lvl="1" indent="-514350"/>
            <a:r>
              <a:rPr lang="en-US" dirty="0"/>
              <a:t>Rank of at least Associate Teaching Professor or Professor elected</a:t>
            </a:r>
          </a:p>
          <a:p>
            <a:pPr marL="971550" lvl="1" indent="-514350"/>
            <a:r>
              <a:rPr lang="en-US" dirty="0"/>
              <a:t>3 elected by secret ballot of all TFs, with 1 serving as alternate  </a:t>
            </a:r>
          </a:p>
          <a:p>
            <a:pPr marL="1371600" lvl="2" indent="-514350"/>
            <a:r>
              <a:rPr lang="en-US" dirty="0"/>
              <a:t>Faculty representation maximized</a:t>
            </a:r>
          </a:p>
          <a:p>
            <a:pPr marL="971550" lvl="1" indent="-514350"/>
            <a:r>
              <a:rPr lang="en-US" dirty="0"/>
              <a:t>2 appointed by Provost, with 1 serving as alternate</a:t>
            </a:r>
          </a:p>
          <a:p>
            <a:pPr marL="571500" indent="-514350"/>
            <a:r>
              <a:rPr lang="en-US" dirty="0"/>
              <a:t>Chair elected by and from Committee membership</a:t>
            </a:r>
          </a:p>
          <a:p>
            <a:pPr marL="971550" lvl="1" indent="-514350"/>
            <a:r>
              <a:rPr lang="en-US" dirty="0"/>
              <a:t>Not on original committee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E2FAA-D1B2-4BC7-8711-974F0262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7648" y="6173788"/>
            <a:ext cx="3860800" cy="365125"/>
          </a:xfrm>
        </p:spPr>
        <p:txBody>
          <a:bodyPr/>
          <a:lstStyle/>
          <a:p>
            <a:pPr algn="l"/>
            <a:r>
              <a:rPr lang="en-CA" sz="1400" dirty="0"/>
              <a:t>Article </a:t>
            </a:r>
            <a:r>
              <a:rPr lang="en-US" sz="1400" dirty="0"/>
              <a:t>23.12 </a:t>
            </a:r>
            <a:endParaRPr lang="en-CA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BDB83-5E67-430E-A75F-60A6A77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0B539CC-1A26-4E88-AD94-2F225F61B488}"/>
              </a:ext>
            </a:extLst>
          </p:cNvPr>
          <p:cNvSpPr txBox="1">
            <a:spLocks/>
          </p:cNvSpPr>
          <p:nvPr/>
        </p:nvSpPr>
        <p:spPr>
          <a:xfrm>
            <a:off x="1487488" y="1239143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4016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1C6FD4-C79C-462A-863B-2D50C0CE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268760"/>
            <a:ext cx="10972800" cy="4525963"/>
          </a:xfrm>
        </p:spPr>
        <p:txBody>
          <a:bodyPr/>
          <a:lstStyle/>
          <a:p>
            <a:r>
              <a:rPr lang="en-US" b="1" u="sng" dirty="0"/>
              <a:t>D</a:t>
            </a:r>
            <a:r>
              <a:rPr lang="en-US" dirty="0"/>
              <a:t>ay versus </a:t>
            </a:r>
            <a:r>
              <a:rPr lang="en-US" b="1" u="sng" dirty="0"/>
              <a:t>d</a:t>
            </a:r>
            <a:r>
              <a:rPr lang="en-US" dirty="0"/>
              <a:t>ay</a:t>
            </a:r>
          </a:p>
          <a:p>
            <a:pPr lvl="1"/>
            <a:r>
              <a:rPr lang="en-US" dirty="0"/>
              <a:t>Day: business days. Excludes weekends and statutory holidays</a:t>
            </a:r>
          </a:p>
          <a:p>
            <a:pPr lvl="1"/>
            <a:r>
              <a:rPr lang="en-US" dirty="0"/>
              <a:t>day: Monday-Sunday</a:t>
            </a:r>
          </a:p>
          <a:p>
            <a:r>
              <a:rPr lang="en-US" dirty="0"/>
              <a:t>Academic Year : the twelve months period starting on the first day of the fall term</a:t>
            </a:r>
          </a:p>
          <a:p>
            <a:r>
              <a:rPr lang="en-US" dirty="0"/>
              <a:t>Appointment Year : from July of one year to June of the next</a:t>
            </a:r>
          </a:p>
          <a:p>
            <a:r>
              <a:rPr lang="en-US" dirty="0"/>
              <a:t>All correspondence done in writing</a:t>
            </a:r>
          </a:p>
          <a:p>
            <a:r>
              <a:rPr lang="en-US" b="1" u="sng" dirty="0"/>
              <a:t>In-camera </a:t>
            </a:r>
            <a:r>
              <a:rPr lang="en-US" dirty="0"/>
              <a:t>Meetings = </a:t>
            </a:r>
            <a:r>
              <a:rPr lang="en-US" b="1" u="sng" dirty="0"/>
              <a:t>private</a:t>
            </a:r>
            <a:r>
              <a:rPr lang="en-US" dirty="0"/>
              <a:t> meetings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4509120"/>
            <a:ext cx="2518488" cy="22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2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>
            <a:noAutofit/>
          </a:bodyPr>
          <a:lstStyle/>
          <a:p>
            <a:r>
              <a:rPr lang="en-US" sz="4000" dirty="0"/>
              <a:t>TFAC- what do they do?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00808"/>
            <a:ext cx="11305256" cy="399117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Receives all documentation</a:t>
            </a:r>
          </a:p>
          <a:p>
            <a:r>
              <a:rPr lang="en-US" sz="2600" dirty="0"/>
              <a:t>Arranges meeting normally within 20 Days and invites</a:t>
            </a:r>
          </a:p>
          <a:p>
            <a:pPr lvl="1"/>
            <a:r>
              <a:rPr lang="en-US" sz="2600" dirty="0"/>
              <a:t>Chair of Promotion Review Committee </a:t>
            </a:r>
          </a:p>
          <a:p>
            <a:pPr lvl="1"/>
            <a:r>
              <a:rPr lang="en-US" sz="2600" dirty="0"/>
              <a:t>Candidate (right to FA representative)</a:t>
            </a:r>
          </a:p>
          <a:p>
            <a:r>
              <a:rPr lang="en-US" sz="2600" dirty="0"/>
              <a:t>Write recommendation with detailed reasons clearly related to criteria within 15 Days of meeting to candidate and President</a:t>
            </a:r>
          </a:p>
          <a:p>
            <a:r>
              <a:rPr lang="en-US" sz="2600" dirty="0"/>
              <a:t>President considers appeal decision &amp; informs candidate within 10 Days</a:t>
            </a:r>
          </a:p>
          <a:p>
            <a:pPr lvl="1"/>
            <a:r>
              <a:rPr lang="en-US" sz="2600" dirty="0"/>
              <a:t>Positive recommendation: notify </a:t>
            </a:r>
            <a:r>
              <a:rPr lang="en-US" sz="2600" dirty="0" err="1"/>
              <a:t>BoG</a:t>
            </a:r>
            <a:r>
              <a:rPr lang="en-US" sz="2600" dirty="0"/>
              <a:t> and, 10 Days after that, the candidate</a:t>
            </a:r>
          </a:p>
          <a:p>
            <a:pPr lvl="1"/>
            <a:r>
              <a:rPr lang="en-US" sz="2600" dirty="0"/>
              <a:t>Negative decision: provides candidate with written summary of evidence</a:t>
            </a: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640" y="6173788"/>
            <a:ext cx="3860800" cy="365125"/>
          </a:xfrm>
        </p:spPr>
        <p:txBody>
          <a:bodyPr/>
          <a:lstStyle/>
          <a:p>
            <a:pPr algn="l"/>
            <a:r>
              <a:rPr lang="en-CA" sz="1600" dirty="0"/>
              <a:t>Article </a:t>
            </a:r>
            <a:r>
              <a:rPr lang="en-US" sz="1600" dirty="0"/>
              <a:t>23.12 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30</a:t>
            </a:fld>
            <a:endParaRPr lang="en-CA"/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5111D703-D085-4680-883C-E027C25248B1}"/>
              </a:ext>
            </a:extLst>
          </p:cNvPr>
          <p:cNvSpPr txBox="1">
            <a:spLocks/>
          </p:cNvSpPr>
          <p:nvPr/>
        </p:nvSpPr>
        <p:spPr>
          <a:xfrm>
            <a:off x="1487488" y="1239143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731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Grievance of Appeal Decision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0807"/>
            <a:ext cx="10972800" cy="4425357"/>
          </a:xfrm>
        </p:spPr>
        <p:txBody>
          <a:bodyPr>
            <a:normAutofit/>
          </a:bodyPr>
          <a:lstStyle/>
          <a:p>
            <a:r>
              <a:rPr lang="en-US" sz="2300" dirty="0"/>
              <a:t>FA files on behalf of candidate within 10 Days of President’s negative recommendation </a:t>
            </a:r>
          </a:p>
          <a:p>
            <a:pPr lvl="1"/>
            <a:r>
              <a:rPr lang="en-US" sz="2300" dirty="0"/>
              <a:t>Commences at Step 2 (Article 11.06 b)</a:t>
            </a:r>
          </a:p>
          <a:p>
            <a:pPr lvl="1"/>
            <a:r>
              <a:rPr lang="en-US" sz="2300" dirty="0"/>
              <a:t>Does not extend termination date</a:t>
            </a:r>
          </a:p>
          <a:p>
            <a:r>
              <a:rPr lang="en-US" sz="2300" dirty="0"/>
              <a:t>Grounds for grievance</a:t>
            </a:r>
          </a:p>
          <a:p>
            <a:pPr lvl="1"/>
            <a:r>
              <a:rPr lang="en-US" sz="2300" dirty="0"/>
              <a:t>Allegation of a defect in the administration or processes of the appeal process</a:t>
            </a:r>
            <a:endParaRPr lang="en-US" sz="2300" u="sng" dirty="0"/>
          </a:p>
          <a:p>
            <a:r>
              <a:rPr lang="en-US" sz="2300" dirty="0"/>
              <a:t>Arbitration can deny or uphold grievance</a:t>
            </a:r>
          </a:p>
          <a:p>
            <a:pPr lvl="1"/>
            <a:r>
              <a:rPr lang="en-US" sz="2300" dirty="0"/>
              <a:t>If grievance upheld, direction formation of newly constituted PRC</a:t>
            </a:r>
          </a:p>
          <a:p>
            <a:r>
              <a:rPr lang="en-US" sz="2300" dirty="0"/>
              <a:t>Newly constituted PRC reconsiders the President’s recommendation </a:t>
            </a:r>
          </a:p>
          <a:p>
            <a:pPr lvl="1"/>
            <a:r>
              <a:rPr lang="en-US" sz="2300" dirty="0"/>
              <a:t>Receives all documentation,  including arbitrator’s award</a:t>
            </a:r>
          </a:p>
          <a:p>
            <a:pPr lvl="1"/>
            <a:r>
              <a:rPr lang="en-US" sz="2300" dirty="0"/>
              <a:t>Makes a final and binding written decision to candidate, President and </a:t>
            </a:r>
            <a:r>
              <a:rPr lang="en-US" sz="2300" dirty="0" err="1"/>
              <a:t>BoG</a:t>
            </a:r>
            <a:endParaRPr lang="en-US" sz="2300" dirty="0"/>
          </a:p>
          <a:p>
            <a:endParaRPr lang="en-CA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640" y="6173788"/>
            <a:ext cx="3860800" cy="365125"/>
          </a:xfrm>
        </p:spPr>
        <p:txBody>
          <a:bodyPr/>
          <a:lstStyle/>
          <a:p>
            <a:pPr algn="l"/>
            <a:r>
              <a:rPr lang="en-CA" sz="1600" dirty="0"/>
              <a:t>Article </a:t>
            </a:r>
            <a:r>
              <a:rPr lang="en-US" sz="1600" dirty="0"/>
              <a:t>23.13 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31</a:t>
            </a:fld>
            <a:endParaRPr lang="en-CA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E4482A4-6DDD-4318-84F0-EB12F7ED24CB}"/>
              </a:ext>
            </a:extLst>
          </p:cNvPr>
          <p:cNvSpPr txBox="1">
            <a:spLocks/>
          </p:cNvSpPr>
          <p:nvPr/>
        </p:nvSpPr>
        <p:spPr>
          <a:xfrm>
            <a:off x="1487488" y="1239143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009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61" y="136705"/>
            <a:ext cx="3942647" cy="77201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Process</a:t>
            </a:r>
            <a:endParaRPr lang="en-CA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D6F394D-F0ED-4371-B126-CC5E5391E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583670"/>
              </p:ext>
            </p:extLst>
          </p:nvPr>
        </p:nvGraphicFramePr>
        <p:xfrm>
          <a:off x="4367808" y="136524"/>
          <a:ext cx="7488832" cy="6584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4356" y="6356351"/>
            <a:ext cx="3860800" cy="365125"/>
          </a:xfrm>
        </p:spPr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4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ACC7FB-E607-491C-BB11-B68BFDFCBDFA}"/>
              </a:ext>
            </a:extLst>
          </p:cNvPr>
          <p:cNvSpPr/>
          <p:nvPr/>
        </p:nvSpPr>
        <p:spPr>
          <a:xfrm>
            <a:off x="4114356" y="111810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3F493C-1B97-43E6-89FE-FF88B1CFA8FB}"/>
              </a:ext>
            </a:extLst>
          </p:cNvPr>
          <p:cNvSpPr/>
          <p:nvPr/>
        </p:nvSpPr>
        <p:spPr>
          <a:xfrm>
            <a:off x="4133070" y="696126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399DB-5900-4952-9337-5161BCC4AC54}"/>
              </a:ext>
            </a:extLst>
          </p:cNvPr>
          <p:cNvSpPr/>
          <p:nvPr/>
        </p:nvSpPr>
        <p:spPr>
          <a:xfrm>
            <a:off x="4230158" y="1296904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7A400-E08E-4BA4-8780-2DD912EB620D}"/>
              </a:ext>
            </a:extLst>
          </p:cNvPr>
          <p:cNvSpPr/>
          <p:nvPr/>
        </p:nvSpPr>
        <p:spPr>
          <a:xfrm>
            <a:off x="4215961" y="1897682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CAA1E3-3940-4C5B-8D9B-B73EBEABF901}"/>
              </a:ext>
            </a:extLst>
          </p:cNvPr>
          <p:cNvSpPr/>
          <p:nvPr/>
        </p:nvSpPr>
        <p:spPr>
          <a:xfrm>
            <a:off x="4114356" y="2547593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347909-B976-4158-809A-918ABC7922DF}"/>
              </a:ext>
            </a:extLst>
          </p:cNvPr>
          <p:cNvSpPr/>
          <p:nvPr/>
        </p:nvSpPr>
        <p:spPr>
          <a:xfrm>
            <a:off x="4012751" y="3197504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C77DB2-B3AD-45FB-A634-1A8FC8D154F9}"/>
              </a:ext>
            </a:extLst>
          </p:cNvPr>
          <p:cNvSpPr/>
          <p:nvPr/>
        </p:nvSpPr>
        <p:spPr>
          <a:xfrm>
            <a:off x="3996002" y="3773568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5E3C7-22E3-48A3-B459-B686C023FD2A}"/>
              </a:ext>
            </a:extLst>
          </p:cNvPr>
          <p:cNvSpPr/>
          <p:nvPr/>
        </p:nvSpPr>
        <p:spPr>
          <a:xfrm>
            <a:off x="3979253" y="4349632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3EBF40-0CE7-416D-913A-B9A54EE63A52}"/>
              </a:ext>
            </a:extLst>
          </p:cNvPr>
          <p:cNvSpPr/>
          <p:nvPr/>
        </p:nvSpPr>
        <p:spPr>
          <a:xfrm>
            <a:off x="3987891" y="4995801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B3BE82-4832-4EAC-8980-1F84F63A0413}"/>
              </a:ext>
            </a:extLst>
          </p:cNvPr>
          <p:cNvSpPr/>
          <p:nvPr/>
        </p:nvSpPr>
        <p:spPr>
          <a:xfrm>
            <a:off x="3954266" y="5641023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ED1955-214D-4C96-A891-93D5B690D6FA}"/>
              </a:ext>
            </a:extLst>
          </p:cNvPr>
          <p:cNvSpPr/>
          <p:nvPr/>
        </p:nvSpPr>
        <p:spPr>
          <a:xfrm>
            <a:off x="4022829" y="6161874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6631"/>
          </a:xfrm>
        </p:spPr>
        <p:txBody>
          <a:bodyPr>
            <a:normAutofit fontScale="90000"/>
          </a:bodyPr>
          <a:lstStyle/>
          <a:p>
            <a:r>
              <a:rPr lang="en-US" dirty="0"/>
              <a:t>Promotion Criteria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1130014"/>
            <a:ext cx="12072664" cy="4597971"/>
          </a:xfrm>
        </p:spPr>
        <p:txBody>
          <a:bodyPr>
            <a:noAutofit/>
          </a:bodyPr>
          <a:lstStyle/>
          <a:p>
            <a:pPr>
              <a:buAutoNum type="alphaLcParenR"/>
            </a:pPr>
            <a:r>
              <a:rPr lang="en-US" sz="2600" b="1" dirty="0"/>
              <a:t>The focus of a promotion decision to Senior Teaching Professor is on career accomplishments.</a:t>
            </a:r>
            <a:r>
              <a:rPr lang="en-US" sz="2600" dirty="0"/>
              <a:t>       </a:t>
            </a:r>
          </a:p>
          <a:p>
            <a:pPr indent="0">
              <a:buNone/>
            </a:pPr>
            <a:r>
              <a:rPr lang="en-US" sz="2600" dirty="0"/>
              <a:t>To become a Senior Teaching Professor at the University, the candidate must combine 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600" dirty="0"/>
              <a:t>an established record of excellent Teaching 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600" dirty="0"/>
              <a:t>with a record of high quality Service and Other. </a:t>
            </a:r>
            <a:endParaRPr lang="en-US" sz="1200" dirty="0"/>
          </a:p>
          <a:p>
            <a:pPr marL="914400" lvl="1" indent="-514350">
              <a:buFont typeface="+mj-lt"/>
              <a:buAutoNum type="romanLcPeriod"/>
            </a:pPr>
            <a:endParaRPr lang="en-US" sz="1200" dirty="0"/>
          </a:p>
          <a:p>
            <a:pPr marL="514350" indent="-514350">
              <a:buFont typeface="+mj-lt"/>
              <a:buAutoNum type="alphaLcParenR" startAt="2"/>
            </a:pPr>
            <a:r>
              <a:rPr lang="en-US" sz="2600" dirty="0"/>
              <a:t>In assessing Teaching, the Promotion Review Committee (PRC) shall take into account the amount of Service and Other undertaken.</a:t>
            </a:r>
          </a:p>
          <a:p>
            <a:pPr marL="514350" indent="-514350">
              <a:buFont typeface="+mj-lt"/>
              <a:buAutoNum type="alphaLcParenR" startAt="2"/>
            </a:pPr>
            <a:endParaRPr lang="en-US" sz="2600" dirty="0"/>
          </a:p>
          <a:p>
            <a:pPr marL="514350" indent="-514350">
              <a:buFont typeface="+mj-lt"/>
              <a:buAutoNum type="alphaLcParenR" startAt="2"/>
            </a:pPr>
            <a:r>
              <a:rPr lang="en-US" sz="2600" dirty="0"/>
              <a:t>The candidate’s workload as per Article 16 shall be taken into account when assessing Teaching, Service, and Other.</a:t>
            </a: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3632" y="6173788"/>
            <a:ext cx="3860800" cy="365125"/>
          </a:xfrm>
        </p:spPr>
        <p:txBody>
          <a:bodyPr/>
          <a:lstStyle/>
          <a:p>
            <a:pPr algn="l"/>
            <a:r>
              <a:rPr lang="en-CA" sz="1600" dirty="0">
                <a:solidFill>
                  <a:prstClr val="black">
                    <a:tint val="75000"/>
                  </a:prstClr>
                </a:solidFill>
              </a:rPr>
              <a:t>Article </a:t>
            </a:r>
            <a:r>
              <a:rPr lang="en-US" sz="1600" dirty="0"/>
              <a:t>Article 23.01 </a:t>
            </a:r>
            <a:endParaRPr lang="en-CA" sz="16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13EC-55B2-4E37-8F57-43D0438F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45" y="131025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Teaching, Service and Other?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D9D6D5-872E-4201-B312-2752FB203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482941"/>
              </p:ext>
            </p:extLst>
          </p:nvPr>
        </p:nvGraphicFramePr>
        <p:xfrm>
          <a:off x="150785" y="698906"/>
          <a:ext cx="11881320" cy="551612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832684">
                  <a:extLst>
                    <a:ext uri="{9D8B030D-6E8A-4147-A177-3AD203B41FA5}">
                      <a16:colId xmlns:a16="http://schemas.microsoft.com/office/drawing/2014/main" val="176187529"/>
                    </a:ext>
                  </a:extLst>
                </a:gridCol>
                <a:gridCol w="2688595">
                  <a:extLst>
                    <a:ext uri="{9D8B030D-6E8A-4147-A177-3AD203B41FA5}">
                      <a16:colId xmlns:a16="http://schemas.microsoft.com/office/drawing/2014/main" val="591815060"/>
                    </a:ext>
                  </a:extLst>
                </a:gridCol>
                <a:gridCol w="5360041">
                  <a:extLst>
                    <a:ext uri="{9D8B030D-6E8A-4147-A177-3AD203B41FA5}">
                      <a16:colId xmlns:a16="http://schemas.microsoft.com/office/drawing/2014/main" val="3224534427"/>
                    </a:ext>
                  </a:extLst>
                </a:gridCol>
              </a:tblGrid>
              <a:tr h="281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Teaching (Article 16.08)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Service (Article 16.09)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(Article 16.10)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extLst>
                  <a:ext uri="{0D108BD9-81ED-4DB2-BD59-A6C34878D82A}">
                    <a16:rowId xmlns:a16="http://schemas.microsoft.com/office/drawing/2014/main" val="3320754902"/>
                  </a:ext>
                </a:extLst>
              </a:tr>
              <a:tr h="5146089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effectLst/>
                        </a:rPr>
                        <a:t>i</a:t>
                      </a:r>
                      <a:r>
                        <a:rPr lang="en-US" sz="1300" b="0" dirty="0">
                          <a:effectLst/>
                        </a:rPr>
                        <a:t>. delivering and coordinating courses; conducting seminars; guiding tutorials; coordinating and supervising laboratories; supervising fieldwork and individual study projects;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ii. developing and revising courses, laboratories, and programs;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iii. preparing and revising teaching and learning materials;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iv. assessing and evaluating assignments, tests, examinations, and other course work;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v. training and supervising the work of teaching assistants, and laboratory technicians;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vi. supervising, advising, assessing, and evaluating students' individual work, such as theses, projects, </a:t>
                      </a:r>
                      <a:r>
                        <a:rPr lang="en-US" sz="1300" b="0" dirty="0" err="1">
                          <a:effectLst/>
                        </a:rPr>
                        <a:t>practica</a:t>
                      </a:r>
                      <a:r>
                        <a:rPr lang="en-US" sz="1300" b="0" dirty="0">
                          <a:effectLst/>
                        </a:rPr>
                        <a:t>, placements, capstones, and papers;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vii. supporting and consulting with students outside of class or laboratory time;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viii. participating in the development of teaching methods, programs, or course content;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ix. coordinating with colleagues on synchronizing laboratory and lecture components;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x. mentoring students;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xi. preparing and/or designing laboratory experiments and laboratory manuals;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xii. ensuring safe practices in laboratories;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xiii. setup of laboratory equipment for teaching purposes;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xiv. counseling students on their academic progress;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xv. administering student activities including co-op and community placements; coordinating </a:t>
                      </a:r>
                      <a:r>
                        <a:rPr lang="en-US" sz="1300" b="0" dirty="0" err="1">
                          <a:effectLst/>
                        </a:rPr>
                        <a:t>practica</a:t>
                      </a:r>
                      <a:r>
                        <a:rPr lang="en-US" sz="1300" b="0" dirty="0">
                          <a:effectLst/>
                        </a:rPr>
                        <a:t>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xvi. applying existing knowledge; and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xvii. all other activity in which the Faculty Member engages for the purpose of student learning. </a:t>
                      </a:r>
                      <a:endParaRPr lang="en-US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effectLst/>
                        </a:rPr>
                        <a:t>i</a:t>
                      </a:r>
                      <a:r>
                        <a:rPr lang="en-US" sz="1300" b="0" dirty="0">
                          <a:effectLst/>
                        </a:rPr>
                        <a:t>. chairing and participating on Faculty standing and ad hoc committees;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ii. chairing and participating on University standing and ad hoc committees;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iii. developing academic programs;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iv. directing academic programs;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v. taking an active role in professional associations, including the Faculty Association, and learned societies;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vi. organizing and/or leading conferences, symposia, workshops, short courses, speaking events, public seminars, and other types of professional activities;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vii. taking an active role in community groups that are connected to the Faculty Member’s area of expertise;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viii. taking an active role as a reviewer for journals, granting bodies, refereed conferences, and publishers;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ix. serving on editorial boards for journals, conferences, conference proceedings, etc.;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x. representing the University at internal and/or external events and on external organizations;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xi. mentoring colleagues;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xii. professional practice;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xiii. advising students; and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xiv. administrative work.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 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effectLst/>
                        </a:rPr>
                        <a:t>i</a:t>
                      </a:r>
                      <a:r>
                        <a:rPr lang="en-US" sz="1300" b="0" dirty="0">
                          <a:effectLst/>
                        </a:rPr>
                        <a:t>. professional development on teaching or teaching methods and pedagogical pursuits in areas of field expertise;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ii. developing/coordinating materials in support of accreditation; creating and/or compiling documentation for accreditation and/or program review, and coordination of accreditation efforts;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iii. maintenance of laboratory equipment for teaching purposes;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iv. writing, editing and/or publishing peer reviewed or non-peer reviewed: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a. books,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b. chapters in books,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c. textbooks,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d. papers in journals,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e. papers in conference proceedings;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v. conducting scholarly work, investigations, and analysis;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vi. developing teaching materials and/or learning tools which have a wider application than the Faculty Member’s own teaching activities;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vii. compiling and publishing of scholarly bibliographies and literary work;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viii. creating literary or artistic works appropriate to one’s discipline;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ix. engaging in the scholarship of teaching;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x. co-supervising graduate students academic work;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xi. engaging in creative and professional practice (e.g. original design, clinical therapeutic techniques, etc.);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xii. creative application of existing knowledge;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xiii. research, which is taken to include the scholarship of teaching;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xiv. preparing and submitting research proposals for grant applications;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xv. receiving research grants and contracts;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xvi. writing case studies;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xvii. defining, designing and/or developing scientific/engineering systems;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xviii. serving on editorial boards for journals, conferences, conference proceedings;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xix. taking an active role as a reviewer for journals, granting bodies, and refereed conferences and publishers;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xx. writing textbooks; and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xxi. consulting. 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9671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937C5-C618-4E7B-B6F4-72F05BDC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632" y="6355751"/>
            <a:ext cx="3860800" cy="365125"/>
          </a:xfrm>
        </p:spPr>
        <p:txBody>
          <a:bodyPr/>
          <a:lstStyle/>
          <a:p>
            <a:pPr algn="l"/>
            <a:r>
              <a:rPr lang="en-CA" sz="1600" dirty="0">
                <a:solidFill>
                  <a:prstClr val="black">
                    <a:tint val="75000"/>
                  </a:prstClr>
                </a:solidFill>
              </a:rPr>
              <a:t>Article 16.08-10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A29ED-E6E3-4DFD-A81C-4D6950B3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4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6631"/>
          </a:xfrm>
        </p:spPr>
        <p:txBody>
          <a:bodyPr>
            <a:normAutofit fontScale="90000"/>
          </a:bodyPr>
          <a:lstStyle/>
          <a:p>
            <a:r>
              <a:rPr lang="en-US" dirty="0"/>
              <a:t>Timing of Promotion to STF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2" y="958956"/>
            <a:ext cx="10585176" cy="4525963"/>
          </a:xfrm>
        </p:spPr>
        <p:txBody>
          <a:bodyPr>
            <a:noAutofit/>
          </a:bodyPr>
          <a:lstStyle/>
          <a:p>
            <a:pPr marL="3175" indent="0">
              <a:spcBef>
                <a:spcPts val="0"/>
              </a:spcBef>
              <a:buNone/>
              <a:tabLst>
                <a:tab pos="349250" algn="l"/>
              </a:tabLst>
            </a:pPr>
            <a:r>
              <a:rPr lang="en-CA" sz="2100" b="1" u="sng" dirty="0"/>
              <a:t>Normally 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dirty="0"/>
              <a:t>5 years as Associate Teaching Professor and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u="sng" dirty="0"/>
              <a:t>&gt;</a:t>
            </a:r>
            <a:r>
              <a:rPr lang="en-CA" sz="2100" dirty="0"/>
              <a:t> 10 years as a full-time faculty member and 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u="sng" dirty="0"/>
              <a:t>&gt;</a:t>
            </a:r>
            <a:r>
              <a:rPr lang="en-CA" sz="2100" dirty="0"/>
              <a:t>  3 years as faculty member @ </a:t>
            </a:r>
            <a:r>
              <a:rPr lang="en-CA" sz="2100" dirty="0" err="1"/>
              <a:t>OntarioTechU</a:t>
            </a:r>
            <a:endParaRPr lang="en-CA" sz="2100" dirty="0"/>
          </a:p>
          <a:p>
            <a:pPr marL="57150" indent="-57150">
              <a:spcBef>
                <a:spcPts val="0"/>
              </a:spcBef>
              <a:buNone/>
            </a:pPr>
            <a:r>
              <a:rPr lang="en-CA" sz="2100" dirty="0"/>
              <a:t>Reasonable equivalencies can be considered by the provost</a:t>
            </a:r>
          </a:p>
          <a:p>
            <a:pPr marL="0" indent="0" fontAlgn="t">
              <a:spcBef>
                <a:spcPts val="0"/>
              </a:spcBef>
              <a:buNone/>
            </a:pPr>
            <a:endParaRPr lang="en-CA" sz="2100" dirty="0"/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By May 1	Candidate notifies Dean of wish to be considered for Promotion to STP, provides updated CV</a:t>
            </a:r>
            <a:endParaRPr lang="en-US" sz="2100" dirty="0"/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May 1 		Dean forwards to the Provost names and updated CV of all candidates who wish to be considered for promotion.</a:t>
            </a:r>
            <a:endParaRPr lang="en-US" sz="2100" dirty="0"/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Before Aug 31 	Candidate may withdraw application without prejudice to a later application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August 31	Process of evaluation starts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After August 31 	Candidate may withdraw anytime before final recommendation has been made. This can be done ONCE without prejudice to a later application</a:t>
            </a:r>
            <a:endParaRPr lang="en-US" sz="1200" dirty="0"/>
          </a:p>
          <a:p>
            <a:pPr marL="0" indent="0" fontAlgn="t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/>
              <a:t>If denied promotion, must wait ONE Academic Year before reapplying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640" y="6173788"/>
            <a:ext cx="3860800" cy="365125"/>
          </a:xfrm>
        </p:spPr>
        <p:txBody>
          <a:bodyPr/>
          <a:lstStyle/>
          <a:p>
            <a:pPr algn="l"/>
            <a:r>
              <a:rPr lang="en-CA" sz="1600" dirty="0"/>
              <a:t>Article </a:t>
            </a:r>
            <a:r>
              <a:rPr lang="en-US" sz="1600" dirty="0"/>
              <a:t>23.02 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11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Referees- who are they?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Normally senior academics with the rank of Full Professor, Senior Teaching Professor, or equivalent, at arm’s length from candidate; at least one shall be external</a:t>
            </a:r>
          </a:p>
          <a:p>
            <a:r>
              <a:rPr lang="en-US" dirty="0"/>
              <a:t>Candidate provides Deans with at least 3 names by </a:t>
            </a:r>
            <a:r>
              <a:rPr lang="en-US" dirty="0">
                <a:solidFill>
                  <a:schemeClr val="tx2"/>
                </a:solidFill>
              </a:rPr>
              <a:t>August 31</a:t>
            </a:r>
          </a:p>
          <a:p>
            <a:pPr lvl="1"/>
            <a:r>
              <a:rPr lang="en-US" dirty="0"/>
              <a:t>Dean obtains letter from at least 1</a:t>
            </a:r>
          </a:p>
          <a:p>
            <a:r>
              <a:rPr lang="en-US" dirty="0"/>
              <a:t>Dean obtains letter from at least 1 knowledgeable in the candidate’s discipline</a:t>
            </a:r>
          </a:p>
          <a:p>
            <a:pPr lvl="1"/>
            <a:r>
              <a:rPr lang="en-US" dirty="0"/>
              <a:t>No more than the number obtained from candidate’s list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1624" y="6191123"/>
            <a:ext cx="3860800" cy="365125"/>
          </a:xfrm>
        </p:spPr>
        <p:txBody>
          <a:bodyPr/>
          <a:lstStyle/>
          <a:p>
            <a:pPr algn="l"/>
            <a:r>
              <a:rPr lang="en-CA" sz="1600" dirty="0">
                <a:solidFill>
                  <a:prstClr val="black">
                    <a:tint val="75000"/>
                  </a:prstClr>
                </a:solidFill>
              </a:rPr>
              <a:t>Article 23.05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80728"/>
          </a:xfrm>
        </p:spPr>
        <p:txBody>
          <a:bodyPr/>
          <a:lstStyle/>
          <a:p>
            <a:r>
              <a:rPr lang="en-US" dirty="0"/>
              <a:t>Referees- what is their job?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331319"/>
            <a:ext cx="11737304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Documentation received by referees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Article 23.01 (promotion criteria) and Article 16.08-.10 (Teaching/Service/Other)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Documentation provided by the candidate (Article 23.08a)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Each referee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Reviews all documentation above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Assesses all aspects of candidate’s Teaching, Service, Other based on criteria 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Must spend time observing candidate’s Teaching (face-to-face or online)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provides letter of appraisal BUT does NOT make a recommendation for or against promotion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Submit by December 1</a:t>
            </a:r>
            <a:r>
              <a:rPr lang="en-US" sz="2600" baseline="30000" dirty="0"/>
              <a:t>st</a:t>
            </a:r>
            <a:r>
              <a:rPr lang="en-US" sz="2600" dirty="0"/>
              <a:t> to the Dean of YOUR Faculty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pPr>
              <a:spcBef>
                <a:spcPts val="0"/>
              </a:spcBef>
            </a:pP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640" y="6166409"/>
            <a:ext cx="3860800" cy="365125"/>
          </a:xfrm>
        </p:spPr>
        <p:txBody>
          <a:bodyPr/>
          <a:lstStyle/>
          <a:p>
            <a:pPr algn="l"/>
            <a:r>
              <a:rPr lang="en-CA" sz="1400" dirty="0">
                <a:solidFill>
                  <a:prstClr val="black">
                    <a:tint val="75000"/>
                  </a:prstClr>
                </a:solidFill>
              </a:rPr>
              <a:t>Article 23.05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17e74b39-04aa-4eba-945a-6b73e9217866"/>
  <p:tag name="TPVERSION" val="8"/>
  <p:tag name="TPFULLVERSION" val="8.7.2.14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6059</TotalTime>
  <Words>4140</Words>
  <Application>Microsoft Office PowerPoint</Application>
  <PresentationFormat>Widescreen</PresentationFormat>
  <Paragraphs>468</Paragraphs>
  <Slides>31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Helvetica Neue Bold Condensed</vt:lpstr>
      <vt:lpstr>Times New Roman</vt:lpstr>
      <vt:lpstr>Office Theme</vt:lpstr>
      <vt:lpstr>1_Office Theme</vt:lpstr>
      <vt:lpstr>2_Office Theme</vt:lpstr>
      <vt:lpstr>3_Office Theme</vt:lpstr>
      <vt:lpstr>4_Office Theme</vt:lpstr>
      <vt:lpstr>Acrobat Document</vt:lpstr>
      <vt:lpstr>Promotion to Senior Teaching Professor</vt:lpstr>
      <vt:lpstr>Teaching Faculty</vt:lpstr>
      <vt:lpstr>Some definitions</vt:lpstr>
      <vt:lpstr>The Process</vt:lpstr>
      <vt:lpstr>Promotion Criteria</vt:lpstr>
      <vt:lpstr>What is Teaching, Service and Other?</vt:lpstr>
      <vt:lpstr>Timing of Promotion to STF</vt:lpstr>
      <vt:lpstr>Referees- who are they?</vt:lpstr>
      <vt:lpstr>Referees- what is their job?</vt:lpstr>
      <vt:lpstr>Documentation Provided by Dean- where and when</vt:lpstr>
      <vt:lpstr>Promotion Review Committee (PRC) - who they are</vt:lpstr>
      <vt:lpstr>PRC – what they do</vt:lpstr>
      <vt:lpstr>Article 18  Official Files </vt:lpstr>
      <vt:lpstr>Article 18.02 c) Official Files – what is included? </vt:lpstr>
      <vt:lpstr>PRC recommendation </vt:lpstr>
      <vt:lpstr>YOUR Documentation </vt:lpstr>
      <vt:lpstr>Documentation Provided by YOU</vt:lpstr>
      <vt:lpstr>Some things to think about</vt:lpstr>
      <vt:lpstr>Criteria for Teaching</vt:lpstr>
      <vt:lpstr>Your Teaching Dossier</vt:lpstr>
      <vt:lpstr>Criteria for Service</vt:lpstr>
      <vt:lpstr>Criteria for Other</vt:lpstr>
      <vt:lpstr>Your Service and Other Statement</vt:lpstr>
      <vt:lpstr>UOITFA Support</vt:lpstr>
      <vt:lpstr>Denial and what to do with it</vt:lpstr>
      <vt:lpstr>Proposed negative decision to deny promotion, (Proposed Negative Recommendation)</vt:lpstr>
      <vt:lpstr>If PRC recommendation is to deny promotion, (Proposed Negative Recommendation)</vt:lpstr>
      <vt:lpstr>Appeal Process</vt:lpstr>
      <vt:lpstr>Teaching Faculty Appeal Committee (TFAC) who are they? </vt:lpstr>
      <vt:lpstr>TFAC- what do they do?</vt:lpstr>
      <vt:lpstr>Grievance of Appeal Decision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Tenure</dc:title>
  <dc:creator>Marnie Ham</dc:creator>
  <cp:lastModifiedBy>Elita Partosoedarso</cp:lastModifiedBy>
  <cp:revision>185</cp:revision>
  <cp:lastPrinted>2014-04-15T13:14:40Z</cp:lastPrinted>
  <dcterms:created xsi:type="dcterms:W3CDTF">2012-02-06T01:21:41Z</dcterms:created>
  <dcterms:modified xsi:type="dcterms:W3CDTF">2020-05-25T13:25:01Z</dcterms:modified>
</cp:coreProperties>
</file>