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7" r:id="rId2"/>
    <p:sldMasterId id="2147483699" r:id="rId3"/>
    <p:sldMasterId id="2147483712" r:id="rId4"/>
  </p:sldMasterIdLst>
  <p:notesMasterIdLst>
    <p:notesMasterId r:id="rId31"/>
  </p:notesMasterIdLst>
  <p:handoutMasterIdLst>
    <p:handoutMasterId r:id="rId32"/>
  </p:handoutMasterIdLst>
  <p:sldIdLst>
    <p:sldId id="311" r:id="rId5"/>
    <p:sldId id="310" r:id="rId6"/>
    <p:sldId id="364" r:id="rId7"/>
    <p:sldId id="296" r:id="rId8"/>
    <p:sldId id="306" r:id="rId9"/>
    <p:sldId id="313" r:id="rId10"/>
    <p:sldId id="268" r:id="rId11"/>
    <p:sldId id="301" r:id="rId12"/>
    <p:sldId id="309" r:id="rId13"/>
    <p:sldId id="270" r:id="rId14"/>
    <p:sldId id="298" r:id="rId15"/>
    <p:sldId id="347" r:id="rId16"/>
    <p:sldId id="336" r:id="rId17"/>
    <p:sldId id="314" r:id="rId18"/>
    <p:sldId id="304" r:id="rId19"/>
    <p:sldId id="272" r:id="rId20"/>
    <p:sldId id="361" r:id="rId21"/>
    <p:sldId id="362" r:id="rId22"/>
    <p:sldId id="349" r:id="rId23"/>
    <p:sldId id="263" r:id="rId24"/>
    <p:sldId id="328" r:id="rId25"/>
    <p:sldId id="280" r:id="rId26"/>
    <p:sldId id="363" r:id="rId27"/>
    <p:sldId id="352" r:id="rId28"/>
    <p:sldId id="276" r:id="rId29"/>
    <p:sldId id="307" r:id="rId30"/>
  </p:sldIdLst>
  <p:sldSz cx="12192000" cy="6858000"/>
  <p:notesSz cx="7023100" cy="93091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96" autoAdjust="0"/>
    <p:restoredTop sz="77941" autoAdjust="0"/>
  </p:normalViewPr>
  <p:slideViewPr>
    <p:cSldViewPr>
      <p:cViewPr varScale="1">
        <p:scale>
          <a:sx n="71" d="100"/>
          <a:sy n="71" d="100"/>
        </p:scale>
        <p:origin x="185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70142-3A77-4B95-8CDD-7CC3DDF76802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</dgm:pt>
    <dgm:pt modelId="{E391E311-125B-4373-9FD6-293D1BFEB060}">
      <dgm:prSet phldrT="[Text]" custT="1"/>
      <dgm:spPr/>
      <dgm:t>
        <a:bodyPr/>
        <a:lstStyle/>
        <a:p>
          <a:r>
            <a:rPr lang="en-CA" sz="3200" dirty="0"/>
            <a:t>Assistant Professor</a:t>
          </a:r>
        </a:p>
      </dgm:t>
    </dgm:pt>
    <dgm:pt modelId="{16207FD7-B5D7-49C4-9B72-54BB986FA8B8}" type="parTrans" cxnId="{45FA0D34-1847-4027-87A4-D00F6B4CD93E}">
      <dgm:prSet/>
      <dgm:spPr/>
      <dgm:t>
        <a:bodyPr/>
        <a:lstStyle/>
        <a:p>
          <a:endParaRPr lang="en-CA" sz="3600"/>
        </a:p>
      </dgm:t>
    </dgm:pt>
    <dgm:pt modelId="{4CD30120-6406-4BE1-ADC6-3F3742468B1A}" type="sibTrans" cxnId="{45FA0D34-1847-4027-87A4-D00F6B4CD93E}">
      <dgm:prSet custT="1"/>
      <dgm:spPr/>
      <dgm:t>
        <a:bodyPr/>
        <a:lstStyle/>
        <a:p>
          <a:endParaRPr lang="en-CA" sz="3600">
            <a:solidFill>
              <a:schemeClr val="tx1"/>
            </a:solidFill>
          </a:endParaRPr>
        </a:p>
      </dgm:t>
    </dgm:pt>
    <dgm:pt modelId="{CD4301B2-A435-47F9-BAF9-F0D67E701DB7}">
      <dgm:prSet phldrT="[Text]" custT="1"/>
      <dgm:spPr/>
      <dgm:t>
        <a:bodyPr/>
        <a:lstStyle/>
        <a:p>
          <a:r>
            <a:rPr lang="en-CA" sz="3200" dirty="0"/>
            <a:t>Tenure and Promotion to</a:t>
          </a:r>
          <a:br>
            <a:rPr lang="en-CA" sz="3200" dirty="0"/>
          </a:br>
          <a:r>
            <a:rPr lang="en-CA" sz="3200" dirty="0"/>
            <a:t>Associate Professor</a:t>
          </a:r>
        </a:p>
      </dgm:t>
    </dgm:pt>
    <dgm:pt modelId="{E5C18EF2-0DC0-4A16-B211-8EB47EF0E897}" type="parTrans" cxnId="{46A20405-EFA9-46CD-A055-F6BD8C673F37}">
      <dgm:prSet/>
      <dgm:spPr/>
      <dgm:t>
        <a:bodyPr/>
        <a:lstStyle/>
        <a:p>
          <a:endParaRPr lang="en-CA" sz="3600"/>
        </a:p>
      </dgm:t>
    </dgm:pt>
    <dgm:pt modelId="{D77D2302-EBD7-43C3-A0BA-9C89E3F45D7F}" type="sibTrans" cxnId="{46A20405-EFA9-46CD-A055-F6BD8C673F37}">
      <dgm:prSet custT="1"/>
      <dgm:spPr/>
      <dgm:t>
        <a:bodyPr/>
        <a:lstStyle/>
        <a:p>
          <a:endParaRPr lang="en-CA" sz="3600"/>
        </a:p>
      </dgm:t>
    </dgm:pt>
    <dgm:pt modelId="{5371E1FA-7FCC-4942-8EE5-21CB5A61D3B4}">
      <dgm:prSet custT="1"/>
      <dgm:spPr/>
      <dgm:t>
        <a:bodyPr/>
        <a:lstStyle/>
        <a:p>
          <a:r>
            <a:rPr lang="en-US" sz="3200" dirty="0"/>
            <a:t>Promotion to</a:t>
          </a:r>
          <a:br>
            <a:rPr lang="en-US" sz="3200" dirty="0"/>
          </a:br>
          <a:r>
            <a:rPr lang="en-US" sz="3200" dirty="0"/>
            <a:t>Professor</a:t>
          </a:r>
        </a:p>
      </dgm:t>
    </dgm:pt>
    <dgm:pt modelId="{93DA69D1-7118-254E-B4D4-BA13179F6BD9}" type="parTrans" cxnId="{7F128EEF-D177-B043-B120-B007B9212E9B}">
      <dgm:prSet/>
      <dgm:spPr/>
      <dgm:t>
        <a:bodyPr/>
        <a:lstStyle/>
        <a:p>
          <a:endParaRPr lang="en-US" sz="3600"/>
        </a:p>
      </dgm:t>
    </dgm:pt>
    <dgm:pt modelId="{81D9E02B-98CB-134E-B8E9-289B3C06B107}" type="sibTrans" cxnId="{7F128EEF-D177-B043-B120-B007B9212E9B}">
      <dgm:prSet/>
      <dgm:spPr/>
      <dgm:t>
        <a:bodyPr/>
        <a:lstStyle/>
        <a:p>
          <a:endParaRPr lang="en-US" sz="3600"/>
        </a:p>
      </dgm:t>
    </dgm:pt>
    <dgm:pt modelId="{9648BB29-C21F-4980-81A3-3E6A5F966D8A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3200" dirty="0"/>
            <a:t>Third Year Review</a:t>
          </a:r>
        </a:p>
      </dgm:t>
    </dgm:pt>
    <dgm:pt modelId="{EDE3BA28-8463-4E7D-A43B-420B63813CB3}" type="parTrans" cxnId="{01C46E9E-5AAB-48B3-8449-6DAADA7A1F46}">
      <dgm:prSet/>
      <dgm:spPr/>
      <dgm:t>
        <a:bodyPr/>
        <a:lstStyle/>
        <a:p>
          <a:endParaRPr lang="en-US" sz="1600"/>
        </a:p>
      </dgm:t>
    </dgm:pt>
    <dgm:pt modelId="{A4445522-94B2-43FB-B3C7-C654C267D0B4}" type="sibTrans" cxnId="{01C46E9E-5AAB-48B3-8449-6DAADA7A1F46}">
      <dgm:prSet custT="1"/>
      <dgm:spPr/>
      <dgm:t>
        <a:bodyPr/>
        <a:lstStyle/>
        <a:p>
          <a:endParaRPr lang="en-US" sz="2000"/>
        </a:p>
      </dgm:t>
    </dgm:pt>
    <dgm:pt modelId="{2CB8C7B8-41A8-490C-BBCC-F8CD5B35B60B}" type="pres">
      <dgm:prSet presAssocID="{41570142-3A77-4B95-8CDD-7CC3DDF76802}" presName="Name0" presStyleCnt="0">
        <dgm:presLayoutVars>
          <dgm:dir/>
          <dgm:resizeHandles val="exact"/>
        </dgm:presLayoutVars>
      </dgm:prSet>
      <dgm:spPr/>
    </dgm:pt>
    <dgm:pt modelId="{229E56C3-1251-4F50-92AE-DABEEFCF3E57}" type="pres">
      <dgm:prSet presAssocID="{E391E311-125B-4373-9FD6-293D1BFEB060}" presName="node" presStyleLbl="node1" presStyleIdx="0" presStyleCnt="4">
        <dgm:presLayoutVars>
          <dgm:bulletEnabled val="1"/>
        </dgm:presLayoutVars>
      </dgm:prSet>
      <dgm:spPr/>
    </dgm:pt>
    <dgm:pt modelId="{E98E7317-38EA-4362-9C8F-A67DEE7538C6}" type="pres">
      <dgm:prSet presAssocID="{4CD30120-6406-4BE1-ADC6-3F3742468B1A}" presName="sibTrans" presStyleLbl="sibTrans2D1" presStyleIdx="0" presStyleCnt="3"/>
      <dgm:spPr/>
    </dgm:pt>
    <dgm:pt modelId="{823305CE-BBAB-45B9-A4C7-ED2100E4044B}" type="pres">
      <dgm:prSet presAssocID="{4CD30120-6406-4BE1-ADC6-3F3742468B1A}" presName="connectorText" presStyleLbl="sibTrans2D1" presStyleIdx="0" presStyleCnt="3"/>
      <dgm:spPr/>
    </dgm:pt>
    <dgm:pt modelId="{006795F5-9A09-4055-8515-9B3CDF214CBC}" type="pres">
      <dgm:prSet presAssocID="{9648BB29-C21F-4980-81A3-3E6A5F966D8A}" presName="node" presStyleLbl="node1" presStyleIdx="1" presStyleCnt="4">
        <dgm:presLayoutVars>
          <dgm:bulletEnabled val="1"/>
        </dgm:presLayoutVars>
      </dgm:prSet>
      <dgm:spPr/>
    </dgm:pt>
    <dgm:pt modelId="{A71BB472-7EA8-47AE-9427-6CB52D37430A}" type="pres">
      <dgm:prSet presAssocID="{A4445522-94B2-43FB-B3C7-C654C267D0B4}" presName="sibTrans" presStyleLbl="sibTrans2D1" presStyleIdx="1" presStyleCnt="3"/>
      <dgm:spPr/>
    </dgm:pt>
    <dgm:pt modelId="{0817D911-98C7-42EB-AD4B-5FE4715BF66C}" type="pres">
      <dgm:prSet presAssocID="{A4445522-94B2-43FB-B3C7-C654C267D0B4}" presName="connectorText" presStyleLbl="sibTrans2D1" presStyleIdx="1" presStyleCnt="3"/>
      <dgm:spPr/>
    </dgm:pt>
    <dgm:pt modelId="{D150C2D3-2F1C-4664-99BC-B229AC7038F6}" type="pres">
      <dgm:prSet presAssocID="{CD4301B2-A435-47F9-BAF9-F0D67E701DB7}" presName="node" presStyleLbl="node1" presStyleIdx="2" presStyleCnt="4" custScaleX="135611">
        <dgm:presLayoutVars>
          <dgm:bulletEnabled val="1"/>
        </dgm:presLayoutVars>
      </dgm:prSet>
      <dgm:spPr/>
    </dgm:pt>
    <dgm:pt modelId="{28C3E766-A252-CE44-AB6F-3656A07EF89B}" type="pres">
      <dgm:prSet presAssocID="{D77D2302-EBD7-43C3-A0BA-9C89E3F45D7F}" presName="sibTrans" presStyleLbl="sibTrans2D1" presStyleIdx="2" presStyleCnt="3"/>
      <dgm:spPr/>
    </dgm:pt>
    <dgm:pt modelId="{1DDF3811-13FA-0B44-BC5B-53BDF3AC168D}" type="pres">
      <dgm:prSet presAssocID="{D77D2302-EBD7-43C3-A0BA-9C89E3F45D7F}" presName="connectorText" presStyleLbl="sibTrans2D1" presStyleIdx="2" presStyleCnt="3"/>
      <dgm:spPr/>
    </dgm:pt>
    <dgm:pt modelId="{62138E5A-1481-4A43-914F-54CB1EE0A027}" type="pres">
      <dgm:prSet presAssocID="{5371E1FA-7FCC-4942-8EE5-21CB5A61D3B4}" presName="node" presStyleLbl="node1" presStyleIdx="3" presStyleCnt="4" custScaleX="143105">
        <dgm:presLayoutVars>
          <dgm:bulletEnabled val="1"/>
        </dgm:presLayoutVars>
      </dgm:prSet>
      <dgm:spPr/>
    </dgm:pt>
  </dgm:ptLst>
  <dgm:cxnLst>
    <dgm:cxn modelId="{46A20405-EFA9-46CD-A055-F6BD8C673F37}" srcId="{41570142-3A77-4B95-8CDD-7CC3DDF76802}" destId="{CD4301B2-A435-47F9-BAF9-F0D67E701DB7}" srcOrd="2" destOrd="0" parTransId="{E5C18EF2-0DC0-4A16-B211-8EB47EF0E897}" sibTransId="{D77D2302-EBD7-43C3-A0BA-9C89E3F45D7F}"/>
    <dgm:cxn modelId="{6C546512-123F-4B22-A3D6-F4B875CF547E}" type="presOf" srcId="{41570142-3A77-4B95-8CDD-7CC3DDF76802}" destId="{2CB8C7B8-41A8-490C-BBCC-F8CD5B35B60B}" srcOrd="0" destOrd="0" presId="urn:microsoft.com/office/officeart/2005/8/layout/process1"/>
    <dgm:cxn modelId="{FBF4E31C-79F4-354B-8572-96A0CC47214A}" type="presOf" srcId="{5371E1FA-7FCC-4942-8EE5-21CB5A61D3B4}" destId="{62138E5A-1481-4A43-914F-54CB1EE0A027}" srcOrd="0" destOrd="0" presId="urn:microsoft.com/office/officeart/2005/8/layout/process1"/>
    <dgm:cxn modelId="{E1784F25-F91F-4937-ABA4-96053B8D77B6}" type="presOf" srcId="{4CD30120-6406-4BE1-ADC6-3F3742468B1A}" destId="{823305CE-BBAB-45B9-A4C7-ED2100E4044B}" srcOrd="1" destOrd="0" presId="urn:microsoft.com/office/officeart/2005/8/layout/process1"/>
    <dgm:cxn modelId="{45FA0D34-1847-4027-87A4-D00F6B4CD93E}" srcId="{41570142-3A77-4B95-8CDD-7CC3DDF76802}" destId="{E391E311-125B-4373-9FD6-293D1BFEB060}" srcOrd="0" destOrd="0" parTransId="{16207FD7-B5D7-49C4-9B72-54BB986FA8B8}" sibTransId="{4CD30120-6406-4BE1-ADC6-3F3742468B1A}"/>
    <dgm:cxn modelId="{E4035959-E757-2B4A-9CB2-3D24B0BE7B40}" type="presOf" srcId="{D77D2302-EBD7-43C3-A0BA-9C89E3F45D7F}" destId="{1DDF3811-13FA-0B44-BC5B-53BDF3AC168D}" srcOrd="1" destOrd="0" presId="urn:microsoft.com/office/officeart/2005/8/layout/process1"/>
    <dgm:cxn modelId="{8905B68D-56CC-44FA-AA7B-D99D9938F608}" type="presOf" srcId="{A4445522-94B2-43FB-B3C7-C654C267D0B4}" destId="{0817D911-98C7-42EB-AD4B-5FE4715BF66C}" srcOrd="1" destOrd="0" presId="urn:microsoft.com/office/officeart/2005/8/layout/process1"/>
    <dgm:cxn modelId="{01C46E9E-5AAB-48B3-8449-6DAADA7A1F46}" srcId="{41570142-3A77-4B95-8CDD-7CC3DDF76802}" destId="{9648BB29-C21F-4980-81A3-3E6A5F966D8A}" srcOrd="1" destOrd="0" parTransId="{EDE3BA28-8463-4E7D-A43B-420B63813CB3}" sibTransId="{A4445522-94B2-43FB-B3C7-C654C267D0B4}"/>
    <dgm:cxn modelId="{2C9DDEBB-82D4-44A9-B027-EB2F12D8DF5E}" type="presOf" srcId="{CD4301B2-A435-47F9-BAF9-F0D67E701DB7}" destId="{D150C2D3-2F1C-4664-99BC-B229AC7038F6}" srcOrd="0" destOrd="0" presId="urn:microsoft.com/office/officeart/2005/8/layout/process1"/>
    <dgm:cxn modelId="{EA1913CE-9F6A-4747-9281-34E90CE49E5C}" type="presOf" srcId="{A4445522-94B2-43FB-B3C7-C654C267D0B4}" destId="{A71BB472-7EA8-47AE-9427-6CB52D37430A}" srcOrd="0" destOrd="0" presId="urn:microsoft.com/office/officeart/2005/8/layout/process1"/>
    <dgm:cxn modelId="{30C56BE4-0C33-45BF-8A6C-E33CC2D68CD7}" type="presOf" srcId="{9648BB29-C21F-4980-81A3-3E6A5F966D8A}" destId="{006795F5-9A09-4055-8515-9B3CDF214CBC}" srcOrd="0" destOrd="0" presId="urn:microsoft.com/office/officeart/2005/8/layout/process1"/>
    <dgm:cxn modelId="{1D3CA1EC-0911-4FAE-BC0D-B52FE4AEE437}" type="presOf" srcId="{E391E311-125B-4373-9FD6-293D1BFEB060}" destId="{229E56C3-1251-4F50-92AE-DABEEFCF3E57}" srcOrd="0" destOrd="0" presId="urn:microsoft.com/office/officeart/2005/8/layout/process1"/>
    <dgm:cxn modelId="{7F128EEF-D177-B043-B120-B007B9212E9B}" srcId="{41570142-3A77-4B95-8CDD-7CC3DDF76802}" destId="{5371E1FA-7FCC-4942-8EE5-21CB5A61D3B4}" srcOrd="3" destOrd="0" parTransId="{93DA69D1-7118-254E-B4D4-BA13179F6BD9}" sibTransId="{81D9E02B-98CB-134E-B8E9-289B3C06B107}"/>
    <dgm:cxn modelId="{D8F58CF6-BE30-B343-B94E-5AEEE63C33EE}" type="presOf" srcId="{D77D2302-EBD7-43C3-A0BA-9C89E3F45D7F}" destId="{28C3E766-A252-CE44-AB6F-3656A07EF89B}" srcOrd="0" destOrd="0" presId="urn:microsoft.com/office/officeart/2005/8/layout/process1"/>
    <dgm:cxn modelId="{67D97CF7-EF6E-40C8-BCAB-7960928D1B7A}" type="presOf" srcId="{4CD30120-6406-4BE1-ADC6-3F3742468B1A}" destId="{E98E7317-38EA-4362-9C8F-A67DEE7538C6}" srcOrd="0" destOrd="0" presId="urn:microsoft.com/office/officeart/2005/8/layout/process1"/>
    <dgm:cxn modelId="{90117741-2646-4CC2-A1D8-C1120A5257EE}" type="presParOf" srcId="{2CB8C7B8-41A8-490C-BBCC-F8CD5B35B60B}" destId="{229E56C3-1251-4F50-92AE-DABEEFCF3E57}" srcOrd="0" destOrd="0" presId="urn:microsoft.com/office/officeart/2005/8/layout/process1"/>
    <dgm:cxn modelId="{91B6BF65-E534-46B4-A333-CAB0EEBC198A}" type="presParOf" srcId="{2CB8C7B8-41A8-490C-BBCC-F8CD5B35B60B}" destId="{E98E7317-38EA-4362-9C8F-A67DEE7538C6}" srcOrd="1" destOrd="0" presId="urn:microsoft.com/office/officeart/2005/8/layout/process1"/>
    <dgm:cxn modelId="{C6D70149-BD5A-49B6-8A3F-694A63810D7B}" type="presParOf" srcId="{E98E7317-38EA-4362-9C8F-A67DEE7538C6}" destId="{823305CE-BBAB-45B9-A4C7-ED2100E4044B}" srcOrd="0" destOrd="0" presId="urn:microsoft.com/office/officeart/2005/8/layout/process1"/>
    <dgm:cxn modelId="{8D145DAF-CA41-4FC0-8990-467CEF9FC0AB}" type="presParOf" srcId="{2CB8C7B8-41A8-490C-BBCC-F8CD5B35B60B}" destId="{006795F5-9A09-4055-8515-9B3CDF214CBC}" srcOrd="2" destOrd="0" presId="urn:microsoft.com/office/officeart/2005/8/layout/process1"/>
    <dgm:cxn modelId="{DE750B10-A48D-4B36-A4A6-23EF4AEC5E38}" type="presParOf" srcId="{2CB8C7B8-41A8-490C-BBCC-F8CD5B35B60B}" destId="{A71BB472-7EA8-47AE-9427-6CB52D37430A}" srcOrd="3" destOrd="0" presId="urn:microsoft.com/office/officeart/2005/8/layout/process1"/>
    <dgm:cxn modelId="{A72130AC-C6AB-49E1-9402-8A8AC4144EB8}" type="presParOf" srcId="{A71BB472-7EA8-47AE-9427-6CB52D37430A}" destId="{0817D911-98C7-42EB-AD4B-5FE4715BF66C}" srcOrd="0" destOrd="0" presId="urn:microsoft.com/office/officeart/2005/8/layout/process1"/>
    <dgm:cxn modelId="{888829AE-7B9C-4075-93B2-EBEC937CBBAB}" type="presParOf" srcId="{2CB8C7B8-41A8-490C-BBCC-F8CD5B35B60B}" destId="{D150C2D3-2F1C-4664-99BC-B229AC7038F6}" srcOrd="4" destOrd="0" presId="urn:microsoft.com/office/officeart/2005/8/layout/process1"/>
    <dgm:cxn modelId="{0D65C49A-A941-C947-8BD2-BE080E313DAA}" type="presParOf" srcId="{2CB8C7B8-41A8-490C-BBCC-F8CD5B35B60B}" destId="{28C3E766-A252-CE44-AB6F-3656A07EF89B}" srcOrd="5" destOrd="0" presId="urn:microsoft.com/office/officeart/2005/8/layout/process1"/>
    <dgm:cxn modelId="{91FE3DA7-DDD5-CC49-B99A-E9EC27726CD8}" type="presParOf" srcId="{28C3E766-A252-CE44-AB6F-3656A07EF89B}" destId="{1DDF3811-13FA-0B44-BC5B-53BDF3AC168D}" srcOrd="0" destOrd="0" presId="urn:microsoft.com/office/officeart/2005/8/layout/process1"/>
    <dgm:cxn modelId="{C874152D-39D2-4249-8483-6686C9EEAA6E}" type="presParOf" srcId="{2CB8C7B8-41A8-490C-BBCC-F8CD5B35B60B}" destId="{62138E5A-1481-4A43-914F-54CB1EE0A02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E56C3-1251-4F50-92AE-DABEEFCF3E57}">
      <dsp:nvSpPr>
        <dsp:cNvPr id="0" name=""/>
        <dsp:cNvSpPr/>
      </dsp:nvSpPr>
      <dsp:spPr>
        <a:xfrm>
          <a:off x="6809" y="0"/>
          <a:ext cx="1946110" cy="2343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Assistant Professor</a:t>
          </a:r>
        </a:p>
      </dsp:txBody>
      <dsp:txXfrm>
        <a:off x="63809" y="57000"/>
        <a:ext cx="1832110" cy="2229297"/>
      </dsp:txXfrm>
    </dsp:sp>
    <dsp:sp modelId="{E98E7317-38EA-4362-9C8F-A67DEE7538C6}">
      <dsp:nvSpPr>
        <dsp:cNvPr id="0" name=""/>
        <dsp:cNvSpPr/>
      </dsp:nvSpPr>
      <dsp:spPr>
        <a:xfrm>
          <a:off x="2147531" y="930330"/>
          <a:ext cx="412575" cy="482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600" kern="1200">
            <a:solidFill>
              <a:schemeClr val="tx1"/>
            </a:solidFill>
          </a:endParaRPr>
        </a:p>
      </dsp:txBody>
      <dsp:txXfrm>
        <a:off x="2147531" y="1026857"/>
        <a:ext cx="288803" cy="289581"/>
      </dsp:txXfrm>
    </dsp:sp>
    <dsp:sp modelId="{006795F5-9A09-4055-8515-9B3CDF214CBC}">
      <dsp:nvSpPr>
        <dsp:cNvPr id="0" name=""/>
        <dsp:cNvSpPr/>
      </dsp:nvSpPr>
      <dsp:spPr>
        <a:xfrm>
          <a:off x="2731364" y="0"/>
          <a:ext cx="1946110" cy="2343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3200" kern="1200" dirty="0"/>
            <a:t>Third Year Review</a:t>
          </a:r>
        </a:p>
      </dsp:txBody>
      <dsp:txXfrm>
        <a:off x="2788364" y="57000"/>
        <a:ext cx="1832110" cy="2229297"/>
      </dsp:txXfrm>
    </dsp:sp>
    <dsp:sp modelId="{A71BB472-7EA8-47AE-9427-6CB52D37430A}">
      <dsp:nvSpPr>
        <dsp:cNvPr id="0" name=""/>
        <dsp:cNvSpPr/>
      </dsp:nvSpPr>
      <dsp:spPr>
        <a:xfrm>
          <a:off x="4872086" y="930330"/>
          <a:ext cx="412575" cy="482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872086" y="1026857"/>
        <a:ext cx="288803" cy="289581"/>
      </dsp:txXfrm>
    </dsp:sp>
    <dsp:sp modelId="{D150C2D3-2F1C-4664-99BC-B229AC7038F6}">
      <dsp:nvSpPr>
        <dsp:cNvPr id="0" name=""/>
        <dsp:cNvSpPr/>
      </dsp:nvSpPr>
      <dsp:spPr>
        <a:xfrm>
          <a:off x="5455919" y="0"/>
          <a:ext cx="2639140" cy="2343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Tenure and Promotion to</a:t>
          </a:r>
          <a:br>
            <a:rPr lang="en-CA" sz="3200" kern="1200" dirty="0"/>
          </a:br>
          <a:r>
            <a:rPr lang="en-CA" sz="3200" kern="1200" dirty="0"/>
            <a:t>Associate Professor</a:t>
          </a:r>
        </a:p>
      </dsp:txBody>
      <dsp:txXfrm>
        <a:off x="5524552" y="68633"/>
        <a:ext cx="2501874" cy="2206031"/>
      </dsp:txXfrm>
    </dsp:sp>
    <dsp:sp modelId="{28C3E766-A252-CE44-AB6F-3656A07EF89B}">
      <dsp:nvSpPr>
        <dsp:cNvPr id="0" name=""/>
        <dsp:cNvSpPr/>
      </dsp:nvSpPr>
      <dsp:spPr>
        <a:xfrm>
          <a:off x="8289671" y="930330"/>
          <a:ext cx="412575" cy="482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600" kern="1200"/>
        </a:p>
      </dsp:txBody>
      <dsp:txXfrm>
        <a:off x="8289671" y="1026857"/>
        <a:ext cx="288803" cy="289581"/>
      </dsp:txXfrm>
    </dsp:sp>
    <dsp:sp modelId="{62138E5A-1481-4A43-914F-54CB1EE0A027}">
      <dsp:nvSpPr>
        <dsp:cNvPr id="0" name=""/>
        <dsp:cNvSpPr/>
      </dsp:nvSpPr>
      <dsp:spPr>
        <a:xfrm>
          <a:off x="8873504" y="0"/>
          <a:ext cx="2784982" cy="2343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Promotion to</a:t>
          </a:r>
          <a:br>
            <a:rPr lang="en-US" sz="3200" kern="1200" dirty="0"/>
          </a:br>
          <a:r>
            <a:rPr lang="en-US" sz="3200" kern="1200" dirty="0"/>
            <a:t>Professor</a:t>
          </a:r>
        </a:p>
      </dsp:txBody>
      <dsp:txXfrm>
        <a:off x="8942137" y="68633"/>
        <a:ext cx="2647716" cy="2206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16AFCB1-F06D-4177-ACA0-BDF73ED49F3B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86467B6-36C5-4C6E-8DC7-E2B3E728EF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6821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2F5BE3B-C5C7-469B-AD5E-9DD3828DD707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739646B-A3ED-4ABC-837C-3FFDC39CC4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479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1137624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200" dirty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5190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2 days notice</a:t>
            </a:r>
          </a:p>
          <a:p>
            <a:r>
              <a:rPr lang="en-US" baseline="0" dirty="0"/>
              <a:t>Nothing anonymous, all dated</a:t>
            </a:r>
          </a:p>
          <a:p>
            <a:r>
              <a:rPr lang="en-US" baseline="0" dirty="0"/>
              <a:t>Not made available to a 3</a:t>
            </a:r>
            <a:r>
              <a:rPr lang="en-US" baseline="30000" dirty="0"/>
              <a:t>rd</a:t>
            </a:r>
            <a:r>
              <a:rPr lang="en-US" baseline="0" dirty="0"/>
              <a:t> party without the consent of a TF, unless 18.03c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8495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0177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clearly shows which referees nominated by dean and by candidate with statement of qualifications of referees</a:t>
            </a:r>
          </a:p>
          <a:p>
            <a:pPr marL="282575" indent="-282575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4875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179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/>
              <a:t>By </a:t>
            </a:r>
            <a:r>
              <a:rPr lang="en-CA" sz="1200" b="1" dirty="0"/>
              <a:t>November 15</a:t>
            </a:r>
            <a:r>
              <a:rPr lang="en-CA" sz="1200" dirty="0"/>
              <a:t> the FRC recommendation and Dean’s recommendation; </a:t>
            </a:r>
          </a:p>
          <a:p>
            <a:r>
              <a:rPr lang="en-CA" sz="1200" dirty="0"/>
              <a:t>FRC membership communicated by </a:t>
            </a:r>
            <a:r>
              <a:rPr lang="en-CA" sz="1200" b="1" dirty="0"/>
              <a:t>September 1</a:t>
            </a:r>
            <a:r>
              <a:rPr lang="en-CA" sz="1200" dirty="0"/>
              <a:t>; objections by candidate, including reasons, must be made in writing within 10 Days</a:t>
            </a:r>
          </a:p>
          <a:p>
            <a:r>
              <a:rPr lang="en-CA" sz="1200" dirty="0"/>
              <a:t>TPC membership communicated by </a:t>
            </a:r>
            <a:r>
              <a:rPr lang="en-CA" sz="1200" b="1" dirty="0"/>
              <a:t>December 1</a:t>
            </a:r>
            <a:r>
              <a:rPr lang="en-CA" sz="1200" dirty="0"/>
              <a:t>; objections by candidate, including reasons, must be made in writing within 10 Days</a:t>
            </a:r>
          </a:p>
          <a:p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16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4169991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17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436544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18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2493874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4980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778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>
                <a:solidFill>
                  <a:prstClr val="black"/>
                </a:solidFill>
              </a:rPr>
              <a:pPr/>
              <a:t>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33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24166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9004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73311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3033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Year</a:t>
            </a:r>
            <a:r>
              <a:rPr lang="en-CA" baseline="0" dirty="0"/>
              <a:t> </a:t>
            </a:r>
            <a:r>
              <a:rPr lang="en-CA" baseline="0" dirty="0" err="1"/>
              <a:t>def’ns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6430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d) Is new</a:t>
            </a:r>
            <a:r>
              <a:rPr lang="en-CA" baseline="0" dirty="0"/>
              <a:t> (2019)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7483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0223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Fixed Sept 15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6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2442959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TPC recommendation summarizes evidence before it and provides detailed reasons</a:t>
            </a:r>
          </a:p>
          <a:p>
            <a:r>
              <a:rPr lang="en-US" sz="1200" dirty="0"/>
              <a:t>Final recommendation reviewed by all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7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3071493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8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3071493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387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583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466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7504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2103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775520" y="3212976"/>
            <a:ext cx="8928992" cy="648072"/>
          </a:xfrm>
        </p:spPr>
        <p:txBody>
          <a:bodyPr anchor="b"/>
          <a:lstStyle>
            <a:lvl1pPr algn="ctr">
              <a:defRPr b="0" i="0">
                <a:latin typeface="Helvetica Neue Bold Condensed"/>
                <a:cs typeface="Helvetica Neue Bold Condensed"/>
              </a:defRPr>
            </a:lvl1pPr>
            <a:extLst/>
          </a:lstStyle>
          <a:p>
            <a:r>
              <a:rPr kumimoji="0" lang="en-CA"/>
              <a:t>Click to edit Master 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8606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4342-9367-47F2-BF78-434CF3C33F6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54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85FD-4057-47F1-BC5F-07A747CDBCFD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05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4F6-CD15-40FD-8BAB-9089DE62DD7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15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64F6-FF1A-4FA1-BF27-EA56CB9607E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FE19C5-188E-4FFA-8215-7B78A5C6B3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62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DEA6-8CBF-4EEF-A58E-1C636A263106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80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26B4-2C74-4F30-932D-68B9E2333A4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1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5237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F19B-49F7-4BF8-8373-2D366171D8A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40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690E-CF54-481B-A62B-B85189E7B1A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59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0F9F-365B-419E-AF99-10AB9DF2B1B0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91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03D1-2868-4D5E-B273-1FA0D1247F8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17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C084-C1FF-4BFE-92CD-40C06525EE8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99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1050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8832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660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FE19C5-188E-4FFA-8215-7B78A5C6B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76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327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4728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1870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509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5892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094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6604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2679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775520" y="3212976"/>
            <a:ext cx="8928992" cy="648072"/>
          </a:xfrm>
        </p:spPr>
        <p:txBody>
          <a:bodyPr anchor="b"/>
          <a:lstStyle>
            <a:lvl1pPr algn="ctr">
              <a:defRPr b="0" i="0">
                <a:latin typeface="Helvetica Neue Bold Condensed"/>
                <a:cs typeface="Helvetica Neue Bold Condensed"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534996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7089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0A2486-8DA8-4466-8936-544BA353D6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79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7E3ED3-BD08-44EF-BC1F-1E062860D0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2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45413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9127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65584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2380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85877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79043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92887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6970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58423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775520" y="3212976"/>
            <a:ext cx="8928992" cy="648072"/>
          </a:xfrm>
        </p:spPr>
        <p:txBody>
          <a:bodyPr anchor="b"/>
          <a:lstStyle>
            <a:lvl1pPr algn="ctr">
              <a:defRPr b="0" i="0">
                <a:latin typeface="Helvetica Neue Bold Condensed"/>
                <a:cs typeface="Helvetica Neue Bold Condensed"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69223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509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364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37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880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003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016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99642-9B6D-482A-8FD8-87DD4B5F863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CAAAEC-9DDC-46A0-B918-F9379F40E9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7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CAAAEC-9DDC-46A0-B918-F9379F40E9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4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Tenure Slides-02.png">
            <a:extLst>
              <a:ext uri="{FF2B5EF4-FFF2-40B4-BE49-F238E27FC236}">
                <a16:creationId xmlns:a16="http://schemas.microsoft.com/office/drawing/2014/main" id="{AE763312-29A6-49BC-9DB6-8B43A4ED687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8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a.Hester@ontariotechu.c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emf"/><Relationship Id="rId5" Type="http://schemas.openxmlformats.org/officeDocument/2006/relationships/diagramLayout" Target="../diagrams/layout1.xml"/><Relationship Id="rId10" Type="http://schemas.openxmlformats.org/officeDocument/2006/relationships/oleObject" Target="../embeddings/oleObject1.bin"/><Relationship Id="rId4" Type="http://schemas.openxmlformats.org/officeDocument/2006/relationships/diagramData" Target="../diagrams/data1.xml"/><Relationship Id="rId9" Type="http://schemas.openxmlformats.org/officeDocument/2006/relationships/hyperlink" Target="https://www.uoitfa.ca/consolidated-collective-agreement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oitfa.ca/wp-content/uploads/UOIT-Curriculum-Vitae-Format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tlc.ontariotechu.ca/teaching-support/teaching-dossiers.php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d.ontariotechu.ca/shared/department/provost/integrated-plan-full/integrated-plan-brochure-full.pdf" TargetMode="External"/><Relationship Id="rId2" Type="http://schemas.openxmlformats.org/officeDocument/2006/relationships/hyperlink" Target="https://ontariotechu.ca/about/office-of-the-president/strategicplanning/index.php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uoitfa.ca/standardcourseequivalencieswg/" TargetMode="External"/><Relationship Id="rId4" Type="http://schemas.openxmlformats.org/officeDocument/2006/relationships/hyperlink" Target="https://www.uoitfa.ca/student-course-evaluation-working-group-final-repor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oitfa.ca/wp-content/uploads/UOIT-Curriculum-Vitae-Format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oitfa.ca/wp-content/uploads/UOIT-Curriculum-Vitae-Format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office@uoitfa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52" y="3212976"/>
            <a:ext cx="8352928" cy="648072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Promotion to Full Professor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78DFF-A34F-4980-B60F-21D94CB4ACD3}"/>
              </a:ext>
            </a:extLst>
          </p:cNvPr>
          <p:cNvSpPr txBox="1">
            <a:spLocks/>
          </p:cNvSpPr>
          <p:nvPr/>
        </p:nvSpPr>
        <p:spPr>
          <a:xfrm>
            <a:off x="1828800" y="4437112"/>
            <a:ext cx="8534400" cy="792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4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2020</a:t>
            </a:r>
            <a:endParaRPr lang="en-CA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59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(22.05) Committees’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u="sng" dirty="0"/>
              <a:t>Proposed negative decision</a:t>
            </a:r>
          </a:p>
          <a:p>
            <a:r>
              <a:rPr lang="en-CA" dirty="0"/>
              <a:t>Committee recesses</a:t>
            </a:r>
          </a:p>
          <a:p>
            <a:r>
              <a:rPr lang="en-CA" dirty="0"/>
              <a:t>Candidate receives written statement with detailed reasons; invited to respond</a:t>
            </a:r>
          </a:p>
          <a:p>
            <a:pPr lvl="1"/>
            <a:r>
              <a:rPr lang="en-CA" dirty="0"/>
              <a:t>Within 10 Days</a:t>
            </a:r>
          </a:p>
          <a:p>
            <a:pPr lvl="1"/>
            <a:r>
              <a:rPr lang="en-CA" dirty="0"/>
              <a:t>In writing and optionally in person orally</a:t>
            </a:r>
          </a:p>
          <a:p>
            <a:pPr lvl="1"/>
            <a:r>
              <a:rPr lang="en-CA" dirty="0"/>
              <a:t>If orally, FA rep may attend</a:t>
            </a:r>
          </a:p>
          <a:p>
            <a:r>
              <a:rPr lang="en-CA" dirty="0"/>
              <a:t>Candidate has access to promotion file in preparing response</a:t>
            </a:r>
          </a:p>
          <a:p>
            <a:r>
              <a:rPr lang="en-CA" dirty="0"/>
              <a:t>Committee meets again to record final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2609629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dirty="0">
                <a:latin typeface="Helvetica Neue Bold Condensed"/>
                <a:cs typeface="Helvetica Neue Bold Condensed"/>
              </a:rPr>
              <a:t>Referees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36" y="1366694"/>
            <a:ext cx="11377264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600" dirty="0"/>
              <a:t>normally be senior academics with rank of Professor at arm’s length to YOU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No supervisors or collaborators</a:t>
            </a:r>
          </a:p>
          <a:p>
            <a:pPr>
              <a:spcBef>
                <a:spcPts val="0"/>
              </a:spcBef>
            </a:pPr>
            <a:endParaRPr lang="en-US" sz="2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Letters of appraisal obtained by October 15</a:t>
            </a:r>
          </a:p>
          <a:p>
            <a:r>
              <a:rPr lang="en-US" sz="2600" dirty="0"/>
              <a:t>from 2 internal referees from related disciplines, can substitute external referees</a:t>
            </a:r>
          </a:p>
          <a:p>
            <a:r>
              <a:rPr lang="en-US" sz="2600" dirty="0"/>
              <a:t>from 2 external referees, chosen by Dean from a list of 4 submitted by YOU</a:t>
            </a:r>
          </a:p>
          <a:p>
            <a:r>
              <a:rPr lang="en-US" sz="2600" dirty="0"/>
              <a:t>From 2 other external referees knowledgeable in candidate’s discipline</a:t>
            </a:r>
          </a:p>
          <a:p>
            <a:pPr>
              <a:spcBef>
                <a:spcPts val="0"/>
              </a:spcBef>
            </a:pPr>
            <a:endParaRPr lang="en-US" sz="2600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sz="2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180C00-F21C-4D77-8CA4-9BF89C885E69}"/>
              </a:ext>
            </a:extLst>
          </p:cNvPr>
          <p:cNvSpPr/>
          <p:nvPr/>
        </p:nvSpPr>
        <p:spPr>
          <a:xfrm>
            <a:off x="2927648" y="6214030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Article 22.06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0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Official Files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1319048" cy="47085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CA" sz="2600" dirty="0"/>
              <a:t>FRC and TPC have access to your official file (except disciplinary letters)</a:t>
            </a:r>
          </a:p>
          <a:p>
            <a:pPr>
              <a:spcBef>
                <a:spcPts val="0"/>
              </a:spcBef>
            </a:pPr>
            <a:r>
              <a:rPr lang="en-CA" sz="2600" dirty="0"/>
              <a:t>All material </a:t>
            </a:r>
            <a:r>
              <a:rPr lang="en-US" sz="2600" dirty="0"/>
              <a:t>is dated, nothing anonymous, hard copy</a:t>
            </a:r>
          </a:p>
          <a:p>
            <a:pPr>
              <a:spcBef>
                <a:spcPts val="0"/>
              </a:spcBef>
            </a:pPr>
            <a:endParaRPr lang="en-CA" sz="2600" dirty="0"/>
          </a:p>
          <a:p>
            <a:pPr>
              <a:spcBef>
                <a:spcPts val="0"/>
              </a:spcBef>
            </a:pPr>
            <a:r>
              <a:rPr lang="en-CA" sz="2600" b="1" dirty="0"/>
              <a:t>Your rights and access to the Official Files</a:t>
            </a:r>
          </a:p>
          <a:p>
            <a:pPr lvl="1">
              <a:spcBef>
                <a:spcPts val="0"/>
              </a:spcBef>
            </a:pPr>
            <a:r>
              <a:rPr lang="en-CA" sz="2600" b="1" dirty="0"/>
              <a:t>YOU </a:t>
            </a:r>
            <a:r>
              <a:rPr lang="en-CA" sz="2600" dirty="0"/>
              <a:t>can review your official file with 2 days notice (18.03)</a:t>
            </a:r>
          </a:p>
          <a:p>
            <a:pPr lvl="2">
              <a:spcBef>
                <a:spcPts val="0"/>
              </a:spcBef>
            </a:pPr>
            <a:r>
              <a:rPr lang="en-CA" sz="2600" dirty="0"/>
              <a:t>In Provost office:  email Krista Hester – </a:t>
            </a:r>
            <a:r>
              <a:rPr lang="en-CA" sz="2600" dirty="0">
                <a:hlinkClick r:id="rId3"/>
              </a:rPr>
              <a:t>Krista.Hester@ontariotechu.ca</a:t>
            </a:r>
            <a:endParaRPr lang="en-CA" sz="2600" dirty="0"/>
          </a:p>
          <a:p>
            <a:pPr lvl="2">
              <a:spcBef>
                <a:spcPts val="0"/>
              </a:spcBef>
            </a:pPr>
            <a:r>
              <a:rPr lang="en-CA" sz="2600" dirty="0"/>
              <a:t>Read Article 18 of CA before you go.</a:t>
            </a:r>
          </a:p>
          <a:p>
            <a:pPr lvl="1">
              <a:spcBef>
                <a:spcPts val="0"/>
              </a:spcBef>
            </a:pPr>
            <a:r>
              <a:rPr lang="en-CA" sz="2600" dirty="0"/>
              <a:t>Right to include relevant material if not there</a:t>
            </a:r>
          </a:p>
          <a:p>
            <a:pPr lvl="1">
              <a:spcBef>
                <a:spcPts val="0"/>
              </a:spcBef>
            </a:pPr>
            <a:r>
              <a:rPr lang="en-CA" sz="2600" dirty="0"/>
              <a:t>No material removed, except by mutual consent from YOU and your Dean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Not available to a 3</a:t>
            </a:r>
            <a:r>
              <a:rPr lang="en-US" sz="2600" baseline="30000" dirty="0"/>
              <a:t>rd</a:t>
            </a:r>
            <a:r>
              <a:rPr lang="en-US" sz="2600" dirty="0"/>
              <a:t> party without YOUR consent (unless 18.03c)</a:t>
            </a:r>
            <a:endParaRPr lang="en-CA" sz="2600" dirty="0"/>
          </a:p>
          <a:p>
            <a:pPr marL="457200" lvl="1" indent="0">
              <a:spcBef>
                <a:spcPts val="0"/>
              </a:spcBef>
              <a:buNone/>
            </a:pPr>
            <a:endParaRPr lang="en-CA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77233" y="6058695"/>
            <a:ext cx="1354336" cy="595311"/>
          </a:xfrm>
        </p:spPr>
        <p:txBody>
          <a:bodyPr/>
          <a:lstStyle/>
          <a:p>
            <a:r>
              <a:rPr lang="en-US" sz="1800" dirty="0"/>
              <a:t>Article 18</a:t>
            </a:r>
            <a:endParaRPr lang="en-CA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894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7113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Official Files – what is included?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280" y="752932"/>
            <a:ext cx="10526960" cy="5602635"/>
          </a:xfrm>
          <a:solidFill>
            <a:schemeClr val="bg1">
              <a:alpha val="5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 initial letter of appointment; </a:t>
            </a:r>
          </a:p>
          <a:p>
            <a:pPr marL="0" indent="0">
              <a:buNone/>
            </a:pPr>
            <a:r>
              <a:rPr lang="en-US" dirty="0"/>
              <a:t>ii. evidence of degrees obtained; </a:t>
            </a:r>
          </a:p>
          <a:p>
            <a:pPr marL="0" indent="0">
              <a:buNone/>
            </a:pPr>
            <a:r>
              <a:rPr lang="en-US" dirty="0"/>
              <a:t>iii. a curriculum vitae to be provided by the Faculty Member; </a:t>
            </a:r>
          </a:p>
          <a:p>
            <a:pPr marL="0" indent="0">
              <a:buNone/>
            </a:pPr>
            <a:r>
              <a:rPr lang="en-US" dirty="0"/>
              <a:t>iv. student course feedback surveys; </a:t>
            </a:r>
          </a:p>
          <a:p>
            <a:pPr marL="0" indent="0">
              <a:buNone/>
            </a:pPr>
            <a:r>
              <a:rPr lang="en-US" dirty="0"/>
              <a:t>v. performance evaluations; </a:t>
            </a:r>
          </a:p>
          <a:p>
            <a:pPr marL="0" indent="0">
              <a:buNone/>
            </a:pPr>
            <a:r>
              <a:rPr lang="en-US" dirty="0"/>
              <a:t>vi. a Teaching Dossier; </a:t>
            </a:r>
          </a:p>
          <a:p>
            <a:pPr marL="0" indent="0">
              <a:buNone/>
            </a:pPr>
            <a:r>
              <a:rPr lang="en-US" dirty="0"/>
              <a:t>vii. the Faculty Member’s annual reports; </a:t>
            </a:r>
          </a:p>
          <a:p>
            <a:pPr marL="0" indent="0">
              <a:buNone/>
            </a:pPr>
            <a:r>
              <a:rPr lang="en-US" dirty="0"/>
              <a:t>viii. copies of certificates or records of professional development or achievement; </a:t>
            </a:r>
          </a:p>
          <a:p>
            <a:pPr marL="0" indent="0">
              <a:buNone/>
            </a:pPr>
            <a:r>
              <a:rPr lang="en-US" dirty="0"/>
              <a:t>ix. copy of the third year review report for tenured and tenure-track Faculty Members; </a:t>
            </a:r>
          </a:p>
          <a:p>
            <a:pPr marL="0" indent="0">
              <a:buNone/>
            </a:pPr>
            <a:r>
              <a:rPr lang="en-US" dirty="0"/>
              <a:t>x. a copy of the tenure or continuing appointment review recommendation(s) and decision(s), as applicable; </a:t>
            </a:r>
          </a:p>
          <a:p>
            <a:pPr marL="0" indent="0">
              <a:buNone/>
            </a:pPr>
            <a:r>
              <a:rPr lang="en-US" dirty="0"/>
              <a:t>xi. material relating to any approved leave of absence; </a:t>
            </a:r>
          </a:p>
          <a:p>
            <a:pPr marL="0" indent="0">
              <a:buNone/>
            </a:pPr>
            <a:r>
              <a:rPr lang="en-US" dirty="0"/>
              <a:t>xii. reports and recommendations from applications for promotion; </a:t>
            </a:r>
          </a:p>
          <a:p>
            <a:pPr marL="0" indent="0">
              <a:buNone/>
            </a:pPr>
            <a:r>
              <a:rPr lang="en-US" dirty="0"/>
              <a:t>xiii. material relating to salary changes; </a:t>
            </a:r>
          </a:p>
          <a:p>
            <a:pPr marL="0" indent="0">
              <a:buNone/>
            </a:pPr>
            <a:r>
              <a:rPr lang="en-US" dirty="0"/>
              <a:t>xiv. research or professional development leave application(s) and report(s), as applicable; </a:t>
            </a:r>
          </a:p>
          <a:p>
            <a:pPr marL="0" indent="0">
              <a:buNone/>
            </a:pPr>
            <a:r>
              <a:rPr lang="en-US" dirty="0"/>
              <a:t>xv. Faculty Member’s comments about documents in the file attached to the relevant document(s); </a:t>
            </a:r>
          </a:p>
          <a:p>
            <a:pPr marL="0" indent="0">
              <a:buNone/>
            </a:pPr>
            <a:r>
              <a:rPr lang="en-US" dirty="0"/>
              <a:t>xvi. letters of discipline; </a:t>
            </a:r>
          </a:p>
          <a:p>
            <a:pPr marL="0" indent="0">
              <a:buNone/>
            </a:pPr>
            <a:r>
              <a:rPr lang="en-US" dirty="0"/>
              <a:t>xvii. signed letter(s) of commendation or complaint; and </a:t>
            </a:r>
          </a:p>
          <a:p>
            <a:pPr marL="0" indent="0">
              <a:buNone/>
            </a:pPr>
            <a:r>
              <a:rPr lang="en-US" dirty="0"/>
              <a:t>xviii. any other materials, pertaining to the Faculty Member’s employment with the University, included by the Employer with a copy to the Faculty Member; and </a:t>
            </a:r>
          </a:p>
          <a:p>
            <a:pPr marL="0" indent="0">
              <a:buNone/>
            </a:pPr>
            <a:r>
              <a:rPr lang="en-US" dirty="0"/>
              <a:t>xix. any other materials provided by the Faculty Member for inclusion in the file.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74784" y="6355567"/>
            <a:ext cx="1570360" cy="241001"/>
          </a:xfrm>
        </p:spPr>
        <p:txBody>
          <a:bodyPr/>
          <a:lstStyle/>
          <a:p>
            <a:r>
              <a:rPr lang="en-US" sz="1600" dirty="0"/>
              <a:t>Article 18.02 c)</a:t>
            </a:r>
            <a:endParaRPr lang="en-CA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0811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320"/>
            <a:ext cx="10972800" cy="1143000"/>
          </a:xfrm>
        </p:spPr>
        <p:txBody>
          <a:bodyPr>
            <a:noAutofit/>
          </a:bodyPr>
          <a:lstStyle/>
          <a:p>
            <a:r>
              <a:rPr lang="en-CA" sz="4000" dirty="0">
                <a:latin typeface="Helvetica Neue Bold Condensed"/>
                <a:cs typeface="Helvetica Neue Bold Condensed"/>
              </a:rPr>
              <a:t>Referees and </a:t>
            </a:r>
            <a:r>
              <a:rPr lang="en-US" sz="4000" dirty="0"/>
              <a:t>letters of appraisal </a:t>
            </a:r>
            <a:r>
              <a:rPr lang="en-CA" sz="4000" dirty="0">
                <a:latin typeface="Helvetica Neue Bold Condensed"/>
                <a:cs typeface="Helvetica Neue Bold Condensed"/>
              </a:rPr>
              <a:t>           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172045"/>
            <a:ext cx="11377264" cy="451390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Referees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Receive YOUR documentation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evaluate the candidate’s Research and Teaching. 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evaluation of teaching based on dossier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internal referees must spend time in classroom (face-to-face and/or online)</a:t>
            </a:r>
          </a:p>
          <a:p>
            <a:pPr>
              <a:spcBef>
                <a:spcPts val="0"/>
              </a:spcBef>
            </a:pPr>
            <a:endParaRPr lang="en-US" sz="2600" dirty="0">
              <a:cs typeface="Helvetica Neue Bold Condensed"/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cs typeface="Helvetica Neue Bold Condensed"/>
              </a:rPr>
              <a:t>Provide written evaluations with detailed reasons to Dean </a:t>
            </a:r>
            <a:r>
              <a:rPr lang="en-US" sz="2600" dirty="0"/>
              <a:t>by October 15 </a:t>
            </a:r>
          </a:p>
          <a:p>
            <a:pPr lvl="1">
              <a:spcBef>
                <a:spcPts val="0"/>
              </a:spcBef>
            </a:pPr>
            <a:r>
              <a:rPr lang="en-CA" sz="2600" dirty="0"/>
              <a:t>Has the candidate in each of Research and Teaching: </a:t>
            </a:r>
          </a:p>
          <a:p>
            <a:pPr lvl="2">
              <a:spcBef>
                <a:spcPts val="0"/>
              </a:spcBef>
            </a:pPr>
            <a:r>
              <a:rPr lang="en-CA" sz="2600" dirty="0"/>
              <a:t>attained an established record of excellence;</a:t>
            </a:r>
          </a:p>
          <a:p>
            <a:pPr lvl="2">
              <a:spcBef>
                <a:spcPts val="0"/>
              </a:spcBef>
            </a:pPr>
            <a:r>
              <a:rPr lang="en-CA" sz="2600" dirty="0"/>
              <a:t>attained an established record of continuing high quality; or</a:t>
            </a:r>
          </a:p>
          <a:p>
            <a:pPr lvl="2">
              <a:spcBef>
                <a:spcPts val="0"/>
              </a:spcBef>
            </a:pPr>
            <a:r>
              <a:rPr lang="en-CA" sz="2600" dirty="0"/>
              <a:t>fallen short of an established record of continuing high quality?</a:t>
            </a:r>
          </a:p>
          <a:p>
            <a:pPr>
              <a:spcBef>
                <a:spcPts val="0"/>
              </a:spcBef>
            </a:pPr>
            <a:r>
              <a:rPr lang="en-CA" sz="2600" dirty="0"/>
              <a:t>Referees do not recommend for or against promotion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180C00-F21C-4D77-8CA4-9BF89C885E69}"/>
              </a:ext>
            </a:extLst>
          </p:cNvPr>
          <p:cNvSpPr/>
          <p:nvPr/>
        </p:nvSpPr>
        <p:spPr>
          <a:xfrm>
            <a:off x="2927648" y="6214030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Article 22.06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26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Other Written evaluations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Can be obtained from </a:t>
            </a:r>
          </a:p>
          <a:p>
            <a:pPr marL="457200" indent="58738"/>
            <a:r>
              <a:rPr lang="en-US" sz="2600" dirty="0"/>
              <a:t>	faculty members from relevant faculties (re Research, Teaching, Service): as requested by Dean</a:t>
            </a:r>
          </a:p>
          <a:p>
            <a:pPr marL="457200" indent="58738"/>
            <a:r>
              <a:rPr lang="en-US" sz="2600" dirty="0"/>
              <a:t>	former students (re teaching): as requested by Dean</a:t>
            </a:r>
          </a:p>
          <a:p>
            <a:pPr marL="457200" indent="58738"/>
            <a:r>
              <a:rPr lang="en-US" sz="2600" dirty="0"/>
              <a:t>	colleagues, former/current students, research partners from other institutions or boards, etc., as requested by YOU: identified as signed, solicited letters</a:t>
            </a:r>
            <a:endParaRPr lang="en-CA" sz="2600" dirty="0"/>
          </a:p>
          <a:p>
            <a:endParaRPr lang="en-CA" sz="2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72470D-0B0E-45BF-B81A-D7AD42FA8619}"/>
              </a:ext>
            </a:extLst>
          </p:cNvPr>
          <p:cNvSpPr/>
          <p:nvPr/>
        </p:nvSpPr>
        <p:spPr>
          <a:xfrm>
            <a:off x="2927648" y="6214030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Article 22.06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93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Recommendation process</a:t>
            </a:r>
            <a:endParaRPr lang="en-CA" sz="4400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88" y="1416379"/>
            <a:ext cx="11311824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October 15: Dean sends to YOU and to FRC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YOUR documentation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Reports of referees (anonymized)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Letters received by Dean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YOUR Official File (available to them)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November 15: FRC provides recommendation and report to YOU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Report on whether the candidate meets promotion criteria, includes detailed reasons for recommendation, including dissenting opinions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authored by Chair and signed by members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summarizes documentation in Research, Teaching and Service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B90C73-246E-42A4-AA30-8C6393C4A001}"/>
              </a:ext>
            </a:extLst>
          </p:cNvPr>
          <p:cNvSpPr/>
          <p:nvPr/>
        </p:nvSpPr>
        <p:spPr>
          <a:xfrm>
            <a:off x="2927648" y="612406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</a:t>
            </a:r>
            <a:r>
              <a:rPr lang="en-CA" dirty="0">
                <a:latin typeface="Helvetica Neue Bold Condensed"/>
                <a:cs typeface="Helvetica Neue Bold Condensed"/>
              </a:rPr>
              <a:t>22.09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39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Recommendation process (cont’d)</a:t>
            </a:r>
            <a:endParaRPr lang="en-CA" sz="4400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88" y="1416379"/>
            <a:ext cx="11751912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600" dirty="0"/>
              <a:t>December 1: Dean writes letter of recommendation to grant or deny Promotion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Takes into account recommendation and report of FRC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December 31: Dean submits above documentation to TPC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1</a:t>
            </a:r>
            <a:r>
              <a:rPr lang="en-US" sz="2600" baseline="30000" dirty="0"/>
              <a:t>st</a:t>
            </a:r>
            <a:r>
              <a:rPr lang="en-US" sz="2600" dirty="0"/>
              <a:t> Day in January: YOUR response to Dean’s and FRC’s recommendation &amp; report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Written response provided to TPC; candidate option to also present orally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March 31: Chair of TPC recommends to YOU and President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April 30: President recommends to YOU, Chair of TPC and FA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If recommend to grant promotion, President notifies </a:t>
            </a:r>
            <a:r>
              <a:rPr lang="en-US" sz="2600" dirty="0" err="1"/>
              <a:t>BoG</a:t>
            </a:r>
            <a:r>
              <a:rPr lang="en-US" sz="2600" dirty="0"/>
              <a:t> at next meeting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July 1: Promotion is effective 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B90C73-246E-42A4-AA30-8C6393C4A001}"/>
              </a:ext>
            </a:extLst>
          </p:cNvPr>
          <p:cNvSpPr/>
          <p:nvPr/>
        </p:nvSpPr>
        <p:spPr>
          <a:xfrm>
            <a:off x="2927648" y="612406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22.12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9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23353"/>
          </a:xfrm>
        </p:spPr>
        <p:txBody>
          <a:bodyPr>
            <a:normAutofit/>
          </a:bodyPr>
          <a:lstStyle/>
          <a:p>
            <a:r>
              <a:rPr lang="en-CA" sz="4000" dirty="0">
                <a:latin typeface="+mn-lt"/>
              </a:rPr>
              <a:t>Proposed negative decision to deny promotion</a:t>
            </a:r>
            <a:endParaRPr lang="en-CA" sz="4000" dirty="0">
              <a:latin typeface="+mn-lt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245" y="1782764"/>
            <a:ext cx="10972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A negative decision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can be proposed by FRC, TPC, Dean and/or President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Provides candidate with a written statement of detailed reasons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Provides candidate with invitation to respond within 10 Days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Candidate </a:t>
            </a:r>
            <a:endParaRPr lang="en-CA" sz="2400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respond in writing within 10 Days, at at the candidate’s option, orally 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has right to FA representative for oral response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has right to access full contents of file, including confidential letters with identities redacted, in preparing response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Can go through Appeal (Article 22.13) and Grievance (Article 22.14) processes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052165-103E-472D-B8A6-6D051794B30F}"/>
              </a:ext>
            </a:extLst>
          </p:cNvPr>
          <p:cNvSpPr/>
          <p:nvPr/>
        </p:nvSpPr>
        <p:spPr>
          <a:xfrm>
            <a:off x="2783632" y="612406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Article 22.13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88A6C3-4777-4FD3-9AAB-60E2CBA07618}"/>
              </a:ext>
            </a:extLst>
          </p:cNvPr>
          <p:cNvSpPr/>
          <p:nvPr/>
        </p:nvSpPr>
        <p:spPr>
          <a:xfrm>
            <a:off x="1334117" y="1076630"/>
            <a:ext cx="9505056" cy="4924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600" dirty="0"/>
              <a:t>IMPORTANT: contact FA if difficulties at any point through the process</a:t>
            </a: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1089899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E9D3-B394-482D-9D62-E7990958DC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Documentation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E5B60-5FC9-4D2B-BE57-6CF870BCC8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488FD-0FB1-4B62-A3E5-96F75865C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07271-3739-409D-8F9C-C0AA2CCA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0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7C9C5DA-9CBA-465A-8468-266255C726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689516"/>
              </p:ext>
            </p:extLst>
          </p:nvPr>
        </p:nvGraphicFramePr>
        <p:xfrm>
          <a:off x="335360" y="1382820"/>
          <a:ext cx="11665296" cy="2343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Tenured and Tenure-Track Faculty (TTTF)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93096"/>
            <a:ext cx="10972800" cy="1833068"/>
          </a:xfrm>
        </p:spPr>
        <p:txBody>
          <a:bodyPr>
            <a:normAutofit/>
          </a:bodyPr>
          <a:lstStyle/>
          <a:p>
            <a:r>
              <a:rPr lang="en-US" sz="3600" dirty="0"/>
              <a:t>Part 1: The Process</a:t>
            </a:r>
          </a:p>
          <a:p>
            <a:r>
              <a:rPr lang="en-US" sz="3600" dirty="0"/>
              <a:t>Part 2: Documentation</a:t>
            </a:r>
            <a:endParaRPr lang="en-CA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solidFill>
                  <a:prstClr val="black">
                    <a:tint val="75000"/>
                  </a:prstClr>
                </a:solidFill>
              </a:rPr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BFA8E88-5741-49D4-80DC-89BA82673A7D}"/>
              </a:ext>
            </a:extLst>
          </p:cNvPr>
          <p:cNvSpPr/>
          <p:nvPr/>
        </p:nvSpPr>
        <p:spPr>
          <a:xfrm>
            <a:off x="9104790" y="1337299"/>
            <a:ext cx="2833210" cy="2343297"/>
          </a:xfrm>
          <a:prstGeom prst="roundRect">
            <a:avLst/>
          </a:prstGeom>
          <a:noFill/>
          <a:ln w="203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341D58-A8D8-4A00-89AE-9EFF82A4F4CD}"/>
              </a:ext>
            </a:extLst>
          </p:cNvPr>
          <p:cNvSpPr txBox="1"/>
          <p:nvPr/>
        </p:nvSpPr>
        <p:spPr>
          <a:xfrm>
            <a:off x="8972123" y="6171685"/>
            <a:ext cx="296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9"/>
              </a:rPr>
              <a:t>Current collective agreement </a:t>
            </a:r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7432055-4445-4EE8-A05A-63FBB7337D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888320"/>
              </p:ext>
            </p:extLst>
          </p:nvPr>
        </p:nvGraphicFramePr>
        <p:xfrm>
          <a:off x="9685530" y="4040313"/>
          <a:ext cx="1671730" cy="2164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10" imgW="4663262" imgH="6035040" progId="AcroExch.Document.DC">
                  <p:embed/>
                </p:oleObj>
              </mc:Choice>
              <mc:Fallback>
                <p:oleObj name="Acrobat Document" r:id="rId10" imgW="4663262" imgH="60350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685530" y="4040313"/>
                        <a:ext cx="1671730" cy="2164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116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YOUR Documentation</a:t>
            </a:r>
            <a:endParaRPr lang="en-CA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572" y="1408866"/>
            <a:ext cx="109728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CA" sz="2200" dirty="0"/>
              <a:t>Sell yourself!</a:t>
            </a:r>
          </a:p>
          <a:p>
            <a:pPr>
              <a:spcBef>
                <a:spcPts val="0"/>
              </a:spcBef>
            </a:pPr>
            <a:r>
              <a:rPr lang="en-CA" sz="2200" dirty="0">
                <a:hlinkClick r:id="rId3"/>
              </a:rPr>
              <a:t>Updated and complete CV</a:t>
            </a:r>
            <a:endParaRPr lang="en-CA" sz="2200" dirty="0"/>
          </a:p>
          <a:p>
            <a:pPr>
              <a:spcBef>
                <a:spcPts val="0"/>
              </a:spcBef>
            </a:pPr>
            <a:r>
              <a:rPr lang="en-CA" sz="2200" dirty="0"/>
              <a:t>Statement on how criteria for promotion is met</a:t>
            </a:r>
          </a:p>
          <a:p>
            <a:pPr marL="1028700" lvl="1" indent="-571500">
              <a:spcBef>
                <a:spcPts val="0"/>
              </a:spcBef>
              <a:buAutoNum type="romanLcPeriod"/>
            </a:pPr>
            <a:r>
              <a:rPr lang="en-US" sz="2200" dirty="0"/>
              <a:t>combine an established record of excellent Research with an established record of continuing high quality Teaching and satisfactory Service or;</a:t>
            </a:r>
          </a:p>
          <a:p>
            <a:pPr marL="1028700" lvl="1" indent="-571500">
              <a:spcBef>
                <a:spcPts val="0"/>
              </a:spcBef>
              <a:buAutoNum type="romanLcPeriod"/>
            </a:pPr>
            <a:r>
              <a:rPr lang="en-US" sz="2200" dirty="0"/>
              <a:t>Combine an established record of continuing high quality Research with an established record of excellent Teaching and satisfactory Service.</a:t>
            </a:r>
            <a:endParaRPr lang="en-CA" sz="2200" dirty="0"/>
          </a:p>
          <a:p>
            <a:pPr>
              <a:spcBef>
                <a:spcPts val="0"/>
              </a:spcBef>
            </a:pPr>
            <a:endParaRPr lang="en-CA" sz="2200" dirty="0"/>
          </a:p>
          <a:p>
            <a:pPr>
              <a:spcBef>
                <a:spcPts val="0"/>
              </a:spcBef>
            </a:pPr>
            <a:r>
              <a:rPr lang="en-CA" sz="2200" dirty="0"/>
              <a:t>Selected work that “best represents” your research; material not included will be available to referees, FRC &amp; TPC on request; rationale for including selections</a:t>
            </a:r>
          </a:p>
          <a:p>
            <a:pPr>
              <a:spcBef>
                <a:spcPts val="0"/>
              </a:spcBef>
            </a:pPr>
            <a:r>
              <a:rPr lang="en-CA" sz="2200" dirty="0"/>
              <a:t>Published works (links to learning tools, websites, etc.) </a:t>
            </a:r>
          </a:p>
          <a:p>
            <a:pPr>
              <a:spcBef>
                <a:spcPts val="0"/>
              </a:spcBef>
            </a:pPr>
            <a:r>
              <a:rPr lang="en-CA" sz="2200" dirty="0">
                <a:hlinkClick r:id="rId4"/>
              </a:rPr>
              <a:t>You</a:t>
            </a:r>
            <a:r>
              <a:rPr lang="en-US" sz="2200" dirty="0">
                <a:hlinkClick r:id="rId4"/>
              </a:rPr>
              <a:t>r Teaching Dossier </a:t>
            </a:r>
            <a:endParaRPr lang="en-US" sz="2200" dirty="0"/>
          </a:p>
          <a:p>
            <a:pPr>
              <a:spcBef>
                <a:spcPts val="0"/>
              </a:spcBef>
            </a:pPr>
            <a:r>
              <a:rPr lang="en-CA" sz="2200" dirty="0"/>
              <a:t>Any other documentation (solicited letters should be identified as such in dossier)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C24B50-52D6-43D9-A712-375E1CA19B64}"/>
              </a:ext>
            </a:extLst>
          </p:cNvPr>
          <p:cNvSpPr/>
          <p:nvPr/>
        </p:nvSpPr>
        <p:spPr>
          <a:xfrm>
            <a:off x="2855640" y="6198897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22.08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250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to think about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1334022"/>
            <a:ext cx="11391056" cy="4525963"/>
          </a:xfrm>
        </p:spPr>
        <p:txBody>
          <a:bodyPr>
            <a:normAutofit/>
          </a:bodyPr>
          <a:lstStyle/>
          <a:p>
            <a:r>
              <a:rPr lang="en-CA" sz="2800" dirty="0"/>
              <a:t>How does your Research/Teaching/Service align with plans and goals of your Faculty and of </a:t>
            </a:r>
            <a:r>
              <a:rPr lang="en-CA" sz="2800" dirty="0" err="1"/>
              <a:t>OntarioTechU</a:t>
            </a:r>
            <a:r>
              <a:rPr lang="en-CA" sz="2800" dirty="0"/>
              <a:t>? </a:t>
            </a:r>
          </a:p>
          <a:p>
            <a:pPr lvl="1"/>
            <a:r>
              <a:rPr lang="en-CA" sz="2400" dirty="0">
                <a:hlinkClick r:id="rId2"/>
              </a:rPr>
              <a:t>Strategic Plan</a:t>
            </a:r>
            <a:r>
              <a:rPr lang="en-CA" sz="2400" dirty="0"/>
              <a:t> of </a:t>
            </a:r>
            <a:r>
              <a:rPr lang="en-CA" sz="2400" dirty="0" err="1"/>
              <a:t>OntarioTechU</a:t>
            </a:r>
            <a:endParaRPr lang="en-CA" sz="2400" dirty="0"/>
          </a:p>
          <a:p>
            <a:pPr lvl="1"/>
            <a:r>
              <a:rPr lang="en-CA" sz="24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Integrated Academic Research Plan</a:t>
            </a:r>
            <a:r>
              <a:rPr lang="en-CA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CA" sz="2400" dirty="0"/>
              <a:t>of </a:t>
            </a:r>
            <a:r>
              <a:rPr lang="en-CA" sz="2400" dirty="0" err="1"/>
              <a:t>OntarioTechU</a:t>
            </a:r>
            <a:endParaRPr lang="en-CA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CA" sz="2800" dirty="0"/>
              <a:t>Explain any gaps or circumstances that may influence your work</a:t>
            </a:r>
          </a:p>
          <a:p>
            <a:r>
              <a:rPr lang="en-CA" sz="2800" dirty="0"/>
              <a:t>Resource availability to conduct research/teaching/service</a:t>
            </a:r>
          </a:p>
          <a:p>
            <a:r>
              <a:rPr lang="en-US" sz="2800" dirty="0"/>
              <a:t>Consider the final report and recommendations from</a:t>
            </a:r>
          </a:p>
          <a:p>
            <a:pPr lvl="1"/>
            <a:r>
              <a:rPr lang="en-US" sz="2400" dirty="0">
                <a:hlinkClick r:id="rId4"/>
              </a:rPr>
              <a:t>Student Course Feedback Survey Working Group</a:t>
            </a:r>
            <a:r>
              <a:rPr lang="en-US" sz="2400" dirty="0"/>
              <a:t>  </a:t>
            </a:r>
          </a:p>
          <a:p>
            <a:pPr lvl="1"/>
            <a:r>
              <a:rPr lang="en-US" sz="2400" dirty="0">
                <a:hlinkClick r:id="rId5"/>
              </a:rPr>
              <a:t>Standard Course Equivalencies Working Group</a:t>
            </a:r>
            <a:endParaRPr lang="en-US" sz="2400" dirty="0"/>
          </a:p>
          <a:p>
            <a:endParaRPr lang="en-CA" sz="2800" dirty="0"/>
          </a:p>
          <a:p>
            <a:endParaRPr lang="en-CA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solidFill>
                  <a:prstClr val="black">
                    <a:tint val="75000"/>
                  </a:prstClr>
                </a:solidFill>
              </a:rPr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1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723849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Helvetica Neue Bold Condensed"/>
                <a:cs typeface="Helvetica Neue Bold Condensed"/>
                <a:hlinkClick r:id="rId3"/>
              </a:rPr>
              <a:t>CV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3550"/>
            <a:ext cx="5904656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Reverse chronological order</a:t>
            </a:r>
            <a:endParaRPr lang="en-CA" sz="2000" dirty="0"/>
          </a:p>
          <a:p>
            <a:pPr>
              <a:spcBef>
                <a:spcPts val="0"/>
              </a:spcBef>
            </a:pPr>
            <a:r>
              <a:rPr lang="en-CA" sz="2000" dirty="0"/>
              <a:t>Biographical Information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Name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Degrees 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Employment History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Honours (include nominations and students who have received awards under your mentorship)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Professional affiliations and activities</a:t>
            </a:r>
          </a:p>
          <a:p>
            <a:pPr>
              <a:spcBef>
                <a:spcPts val="0"/>
              </a:spcBef>
            </a:pPr>
            <a:r>
              <a:rPr lang="en-CA" sz="2000" dirty="0"/>
              <a:t>Scholarly and Professional Work (consistent format)</a:t>
            </a:r>
          </a:p>
          <a:p>
            <a:pPr>
              <a:spcBef>
                <a:spcPts val="0"/>
              </a:spcBef>
            </a:pPr>
            <a:r>
              <a:rPr lang="en-CA" sz="2000" dirty="0"/>
              <a:t>Include work before coming to UOIT</a:t>
            </a:r>
          </a:p>
          <a:p>
            <a:pPr>
              <a:spcBef>
                <a:spcPts val="0"/>
              </a:spcBef>
            </a:pPr>
            <a:endParaRPr lang="en-CA" sz="2000" dirty="0"/>
          </a:p>
          <a:p>
            <a:pPr marL="457200" lvl="1" indent="0">
              <a:spcBef>
                <a:spcPts val="0"/>
              </a:spcBef>
              <a:buNone/>
            </a:pPr>
            <a:endParaRPr lang="en-CA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22</a:t>
            </a:fld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AFC46D-E66F-4E41-8AF4-A9B199AF6538}"/>
              </a:ext>
            </a:extLst>
          </p:cNvPr>
          <p:cNvSpPr/>
          <p:nvPr/>
        </p:nvSpPr>
        <p:spPr>
          <a:xfrm>
            <a:off x="6080944" y="1044055"/>
            <a:ext cx="59347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Teaching Activities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Undergraduate courses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Graduate courses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Thesis/Projects supervised (primary or secondary)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Masters (name, thesis topic, dates)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Doctoral (name, thesis topic, dates)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Postdoctoral (name, topic, dates)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Undergraduate (name, thesis topic, dates)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Other teaching and lectures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Service and Administrative Positions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University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Professional (consultancies)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Clinical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Community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Other Relevant Information</a:t>
            </a:r>
          </a:p>
        </p:txBody>
      </p:sp>
    </p:spTree>
    <p:extLst>
      <p:ext uri="{BB962C8B-B14F-4D97-AF65-F5344CB8AC3E}">
        <p14:creationId xmlns:p14="http://schemas.microsoft.com/office/powerpoint/2010/main" val="279596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48" y="-69852"/>
            <a:ext cx="10972800" cy="1143000"/>
          </a:xfrm>
        </p:spPr>
        <p:txBody>
          <a:bodyPr/>
          <a:lstStyle/>
          <a:p>
            <a:r>
              <a:rPr lang="en-CA" dirty="0">
                <a:latin typeface="Helvetica Neue Bold Condensed"/>
                <a:cs typeface="Helvetica Neue Bold Condensed"/>
                <a:hlinkClick r:id="rId3"/>
              </a:rPr>
              <a:t>CV Development</a:t>
            </a:r>
            <a:endParaRPr lang="en-CA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0" y="1366045"/>
            <a:ext cx="5198864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CA" sz="2400" dirty="0"/>
              <a:t>Research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Research interests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Research grants (external &amp; internal)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Purpose, agency and date awarded, title, value, PI’s + co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Patents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Books, articles, conferences, creative works, instructional videos</a:t>
            </a:r>
          </a:p>
          <a:p>
            <a:pPr marL="0" indent="0">
              <a:spcBef>
                <a:spcPts val="0"/>
              </a:spcBef>
              <a:buNone/>
            </a:pPr>
            <a:endParaRPr lang="en-CA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en-CA" sz="2400" b="1" dirty="0"/>
              <a:t>Include work before UOIT</a:t>
            </a:r>
          </a:p>
          <a:p>
            <a:pPr marL="0" indent="0">
              <a:spcBef>
                <a:spcPts val="0"/>
              </a:spcBef>
              <a:buNone/>
            </a:pPr>
            <a:endParaRPr lang="en-CA" sz="2400" dirty="0"/>
          </a:p>
          <a:p>
            <a:pPr lvl="1">
              <a:spcBef>
                <a:spcPts val="0"/>
              </a:spcBef>
            </a:pP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4B58-ADD2-496A-8FFD-78946EF61F07}" type="slidenum">
              <a:rPr lang="en-CA" smtClean="0"/>
              <a:t>23</a:t>
            </a:fld>
            <a:endParaRPr lang="en-CA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7664B4-C57D-4B39-B3AD-A1871A3B1C55}"/>
              </a:ext>
            </a:extLst>
          </p:cNvPr>
          <p:cNvSpPr txBox="1">
            <a:spLocks/>
          </p:cNvSpPr>
          <p:nvPr/>
        </p:nvSpPr>
        <p:spPr>
          <a:xfrm>
            <a:off x="5308493" y="1166018"/>
            <a:ext cx="691276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CA" sz="2400" dirty="0"/>
              <a:t>Scholarly and Professional Work (format: APA, MLA)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Numerical Summary of Publications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Refereed Publications (listed in scholarly format)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Articles (refereed journals)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Articles (refereed conference proceedings)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Book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Book chapters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Edited books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Non-refereed publications (technical reports, etc.)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Manuscripts etc. under review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Papers (meetings, conferences, symposia)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Invited lectures (highlight keynote)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Editorial positions/reviewer for scholarly journals</a:t>
            </a:r>
          </a:p>
        </p:txBody>
      </p:sp>
    </p:spTree>
    <p:extLst>
      <p:ext uri="{BB962C8B-B14F-4D97-AF65-F5344CB8AC3E}">
        <p14:creationId xmlns:p14="http://schemas.microsoft.com/office/powerpoint/2010/main" val="408725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-128693"/>
            <a:ext cx="10972800" cy="1143000"/>
          </a:xfrm>
        </p:spPr>
        <p:txBody>
          <a:bodyPr/>
          <a:lstStyle/>
          <a:p>
            <a:r>
              <a:rPr lang="en-CA" dirty="0"/>
              <a:t>Is the criteria for promotion being met?</a:t>
            </a:r>
            <a:endParaRPr lang="en-CA" dirty="0">
              <a:latin typeface="Helvetica Neue Bold Condensed"/>
              <a:cs typeface="Helvetica Neue Bold Condense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4B58-ADD2-496A-8FFD-78946EF61F07}" type="slidenum">
              <a:rPr lang="en-CA" smtClean="0"/>
              <a:t>24</a:t>
            </a:fld>
            <a:endParaRPr lang="en-CA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802D496-E7BC-419F-A1DB-0292EB7ABA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935266"/>
              </p:ext>
            </p:extLst>
          </p:nvPr>
        </p:nvGraphicFramePr>
        <p:xfrm>
          <a:off x="407368" y="775529"/>
          <a:ext cx="11520660" cy="5763384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371660295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432874713"/>
                    </a:ext>
                  </a:extLst>
                </a:gridCol>
                <a:gridCol w="3527772">
                  <a:extLst>
                    <a:ext uri="{9D8B030D-6E8A-4147-A177-3AD203B41FA5}">
                      <a16:colId xmlns:a16="http://schemas.microsoft.com/office/drawing/2014/main" val="2249356999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(Article 16.02)</a:t>
                      </a:r>
                    </a:p>
                  </a:txBody>
                  <a:tcPr marL="53761" marR="537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Teaching (Article 16.03)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Service  (Article 16.04)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 anchor="ctr"/>
                </a:tc>
                <a:extLst>
                  <a:ext uri="{0D108BD9-81ED-4DB2-BD59-A6C34878D82A}">
                    <a16:rowId xmlns:a16="http://schemas.microsoft.com/office/drawing/2014/main" val="2306923907"/>
                  </a:ext>
                </a:extLst>
              </a:tr>
              <a:tr h="5170306">
                <a:tc>
                  <a:txBody>
                    <a:bodyPr/>
                    <a:lstStyle/>
                    <a:p>
                      <a:r>
                        <a:rPr lang="en-US" sz="13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writing, editing and/or publishing peer reviewed or non-peer reviewed: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a. books,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b. chapters in books,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c. textbooks,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d. papers in journals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e. papers in conference proceedings;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ii. conducting scholarly work, investigations and analysis;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iii. preparing and submitting research proposals for grant applications;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iv. receiving research grants and contracts;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v. writing case studies;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vi. defining, designing and/or developing scientific/engineering systems;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vii. developing teaching materials and/or learning tools which have a wider application than the Faculty Member's own teaching activities;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viii. compiling and publishing of scholarly bibliographies and literary work;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ix. creating literary or artistic works appropriate to one's discipline;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x. engaging in the scholarship of teaching;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xi. applying existing knowledge;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xii. supervising graduate students academic work;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xiii. engaging in creative professional practice (e.g. original design, clinical therapeutic techniques, etc.);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xiv. consulting; and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xv. creative application of existing knowledge. </a:t>
                      </a:r>
                    </a:p>
                  </a:txBody>
                  <a:tcPr marL="53761" marR="537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delivering and coordinating courses; conducting seminars; guiding tutorials, and laboratories; supervising fieldwork and individual study projects;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ii. developing and revising courses and programs;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iii. preparing and revising teaching materials;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iv. assessing and evaluating assignments, tests and examinations and other course work;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v. training and supervising the work of teaching assistants;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vi. supervising, advising, assessing and evaluating students' individual work, such as theses, projects and papers;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vii. supporting and consulting with students outside of class or laboratory time;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viii. participating in the development of teaching methods, programs or course content;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ix. writing textbooks, it being understood that such textbooks are primarily considered a component of a Faculty Member's scholarship.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x. counseling students on their academic progress;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xi. supervising the academic work of graduate students; and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xii. mentoring students. </a:t>
                      </a:r>
                    </a:p>
                  </a:txBody>
                  <a:tcPr marL="53761" marR="537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chairing and participating on Faculty standing and ad hoc committees;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ii. chairing and participating on University standing and ad hoc committees;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iii. developing academic programs;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iv. directing academic programs;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v. administering student activities including co-op and community placements;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vi. advising students;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vii. taking an active role in professional associations; including the Faculty Association, and learned societies;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viii. taking an active role as a reviewer for journals, granting bodies, refereed conferences and publishers;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ix. serving on editorial boards for journals, conferences, conference proceedings, etc.;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x. organizing and/or leading conferences, symposia, workshops, short courses, speaking events, public seminars, and other types of professional activities;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xi. taking an active role in community groups that are connected to the Faculty Member’s area of expertise;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xii. representing the University at internal and/or external events and on external organizations; and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xiii. mentoring colleagues. </a:t>
                      </a:r>
                    </a:p>
                  </a:txBody>
                  <a:tcPr marL="53761" marR="53761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310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524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In the meantime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CA" dirty="0"/>
              <a:t>Collect materials</a:t>
            </a:r>
          </a:p>
          <a:p>
            <a:r>
              <a:rPr lang="en-CA" dirty="0"/>
              <a:t>Update CV</a:t>
            </a:r>
          </a:p>
          <a:p>
            <a:r>
              <a:rPr lang="en-CA" dirty="0"/>
              <a:t>Teaching Dossier</a:t>
            </a:r>
          </a:p>
          <a:p>
            <a:r>
              <a:rPr lang="en-CA" dirty="0"/>
              <a:t>Letters </a:t>
            </a:r>
          </a:p>
          <a:p>
            <a:r>
              <a:rPr lang="en-CA" dirty="0"/>
              <a:t>Prepare your statements on how you meet the criteria for promotion in research, teaching, and service</a:t>
            </a:r>
          </a:p>
          <a:p>
            <a:r>
              <a:rPr lang="en-CA" dirty="0"/>
              <a:t>Think about referees</a:t>
            </a:r>
          </a:p>
          <a:p>
            <a:r>
              <a:rPr lang="en-CA" dirty="0"/>
              <a:t>Box / file / folder (desktop)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4342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UOITFA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sz="2400" dirty="0"/>
              <a:t>Advice</a:t>
            </a:r>
          </a:p>
          <a:p>
            <a:pPr lvl="1"/>
            <a:r>
              <a:rPr lang="en-CA" sz="2400" dirty="0"/>
              <a:t>Info about process</a:t>
            </a:r>
          </a:p>
          <a:p>
            <a:pPr lvl="1"/>
            <a:r>
              <a:rPr lang="en-CA" sz="2400" dirty="0"/>
              <a:t>Listening ear</a:t>
            </a:r>
          </a:p>
          <a:p>
            <a:pPr lvl="1"/>
            <a:r>
              <a:rPr lang="en-CA" sz="2400" dirty="0"/>
              <a:t>Your suggestions? </a:t>
            </a:r>
            <a:r>
              <a:rPr lang="en-CA" sz="2400" dirty="0" err="1"/>
              <a:t>office@uoitfa.ca</a:t>
            </a:r>
            <a:endParaRPr lang="en-CA" sz="2400" dirty="0"/>
          </a:p>
          <a:p>
            <a:pPr lvl="1"/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7E6E9D-A1A6-42CB-86C8-C856B42310BB}"/>
              </a:ext>
            </a:extLst>
          </p:cNvPr>
          <p:cNvSpPr/>
          <p:nvPr/>
        </p:nvSpPr>
        <p:spPr>
          <a:xfrm>
            <a:off x="1163452" y="2420888"/>
            <a:ext cx="9865096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What can we do to help?</a:t>
            </a:r>
          </a:p>
          <a:p>
            <a:pPr lvl="1"/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Advice</a:t>
            </a:r>
          </a:p>
          <a:p>
            <a:pPr lvl="1"/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Info about process</a:t>
            </a:r>
          </a:p>
          <a:p>
            <a:pPr lvl="1"/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Listening ear</a:t>
            </a:r>
          </a:p>
          <a:p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Contact us at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office@uoitfa.ca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1"/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57150" indent="0" algn="ctr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Chelsea Bauer,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Executive Assistant</a:t>
            </a:r>
          </a:p>
          <a:p>
            <a:pPr marL="57150" indent="0" algn="ctr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Christine McLaughlin,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Executive Director</a:t>
            </a:r>
            <a:endParaRPr lang="en-CA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11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1C6FD4-C79C-462A-863B-2D50C0CE1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268760"/>
            <a:ext cx="10972800" cy="4525963"/>
          </a:xfrm>
        </p:spPr>
        <p:txBody>
          <a:bodyPr/>
          <a:lstStyle/>
          <a:p>
            <a:r>
              <a:rPr lang="en-US" b="1" u="sng" dirty="0"/>
              <a:t>D</a:t>
            </a:r>
            <a:r>
              <a:rPr lang="en-US" dirty="0"/>
              <a:t>ay versus </a:t>
            </a:r>
            <a:r>
              <a:rPr lang="en-US" b="1" u="sng" dirty="0"/>
              <a:t>d</a:t>
            </a:r>
            <a:r>
              <a:rPr lang="en-US" dirty="0"/>
              <a:t>ay</a:t>
            </a:r>
          </a:p>
          <a:p>
            <a:pPr lvl="1"/>
            <a:r>
              <a:rPr lang="en-US" dirty="0"/>
              <a:t>Day: business days. Excludes weekends and statutory holidays</a:t>
            </a:r>
          </a:p>
          <a:p>
            <a:pPr lvl="1"/>
            <a:r>
              <a:rPr lang="en-US" dirty="0"/>
              <a:t>day: Monday-Sunday</a:t>
            </a:r>
          </a:p>
          <a:p>
            <a:r>
              <a:rPr lang="en-US" dirty="0"/>
              <a:t>Academic Year : the twelve months period starting on the first day of the fall term</a:t>
            </a:r>
          </a:p>
          <a:p>
            <a:r>
              <a:rPr lang="en-US" dirty="0"/>
              <a:t>Appointment Year : from July of one year to June of the next</a:t>
            </a:r>
          </a:p>
          <a:p>
            <a:r>
              <a:rPr lang="en-US" dirty="0"/>
              <a:t>All correspondence done in writing</a:t>
            </a:r>
          </a:p>
          <a:p>
            <a:r>
              <a:rPr lang="en-US" b="1" u="sng" dirty="0"/>
              <a:t>In-camera </a:t>
            </a:r>
            <a:r>
              <a:rPr lang="en-US" dirty="0"/>
              <a:t>Meetings = </a:t>
            </a:r>
            <a:r>
              <a:rPr lang="en-US" b="1" u="sng" dirty="0"/>
              <a:t>private</a:t>
            </a:r>
            <a:r>
              <a:rPr lang="en-US" dirty="0"/>
              <a:t> meetings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3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360" y="4509120"/>
            <a:ext cx="2518488" cy="223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5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Criteria for Promotion to Full Professor</a:t>
            </a:r>
            <a:endParaRPr lang="en-CA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417639"/>
            <a:ext cx="11175032" cy="470852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2400" dirty="0"/>
              <a:t>The focus of a promotion decision is career accomplishments. Must either: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400" dirty="0"/>
              <a:t>combine an established record of excellent Research with an established record of continuing high quality Teaching and satisfactory Service or;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400" dirty="0"/>
              <a:t>combine an established record of continuing high quality Research with an established record of excellent Teaching and satisfactory Service.</a:t>
            </a:r>
          </a:p>
          <a:p>
            <a:pPr marL="358775" indent="-358775">
              <a:buAutoNum type="alphaLcParenR" startAt="2"/>
            </a:pPr>
            <a:r>
              <a:rPr lang="en-US" sz="2400" dirty="0"/>
              <a:t>Service is also taken into account in assessing Research and Teaching</a:t>
            </a:r>
          </a:p>
          <a:p>
            <a:pPr marL="358775" indent="-358775">
              <a:buAutoNum type="alphaLcParenR" startAt="3"/>
            </a:pPr>
            <a:r>
              <a:rPr lang="en-US" sz="2400" dirty="0"/>
              <a:t>Committees shall recognize disciplinary variation and consider quantitative, qualitative and/or mixed methodologies as appropriate to the discipline</a:t>
            </a:r>
          </a:p>
          <a:p>
            <a:pPr marL="358775" indent="-358775">
              <a:buAutoNum type="alphaLcParenR" startAt="3"/>
            </a:pPr>
            <a:r>
              <a:rPr lang="en-US" sz="2400" dirty="0"/>
              <a:t>Workload as per Article 16 to be taken into account in assessing Research, Teaching, and Service</a:t>
            </a:r>
          </a:p>
          <a:p>
            <a:pPr marL="457200" lvl="1" indent="0">
              <a:buNone/>
            </a:pPr>
            <a:r>
              <a:rPr lang="en-US" sz="2400" dirty="0"/>
              <a:t>			</a:t>
            </a:r>
            <a:endParaRPr lang="en-CA" sz="2400" dirty="0"/>
          </a:p>
          <a:p>
            <a:endParaRPr lang="en-CA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245319-21D7-4F17-8AF0-0AB42C6A5CA3}"/>
              </a:ext>
            </a:extLst>
          </p:cNvPr>
          <p:cNvSpPr/>
          <p:nvPr/>
        </p:nvSpPr>
        <p:spPr>
          <a:xfrm>
            <a:off x="2927648" y="612406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22.01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6631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Timing </a:t>
            </a:r>
            <a:r>
              <a:rPr lang="en-US" dirty="0">
                <a:latin typeface="Helvetica Neue Bold Condensed"/>
                <a:cs typeface="Helvetica Neue Bold Condensed"/>
              </a:rPr>
              <a:t>for Promotion to Full Professor</a:t>
            </a:r>
            <a:r>
              <a:rPr lang="en-CA" dirty="0">
                <a:latin typeface="Helvetica Neue Bold Condensed"/>
                <a:cs typeface="Helvetica Neue Bold Condensed"/>
              </a:rPr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991269"/>
            <a:ext cx="10585176" cy="4525963"/>
          </a:xfrm>
        </p:spPr>
        <p:txBody>
          <a:bodyPr>
            <a:noAutofit/>
          </a:bodyPr>
          <a:lstStyle/>
          <a:p>
            <a:pPr marL="3175" indent="0">
              <a:spcBef>
                <a:spcPts val="0"/>
              </a:spcBef>
              <a:buNone/>
              <a:tabLst>
                <a:tab pos="349250" algn="l"/>
              </a:tabLst>
            </a:pPr>
            <a:r>
              <a:rPr lang="en-CA" sz="2100" b="1" u="sng" dirty="0"/>
              <a:t>Normally </a:t>
            </a:r>
          </a:p>
          <a:p>
            <a:pPr marL="457200" lvl="1" indent="-57150">
              <a:spcBef>
                <a:spcPts val="0"/>
              </a:spcBef>
              <a:buNone/>
            </a:pPr>
            <a:r>
              <a:rPr lang="en-CA" sz="2100" dirty="0"/>
              <a:t>5 years as Associate Professor and</a:t>
            </a:r>
          </a:p>
          <a:p>
            <a:pPr marL="457200" lvl="1" indent="-57150">
              <a:spcBef>
                <a:spcPts val="0"/>
              </a:spcBef>
              <a:buNone/>
            </a:pPr>
            <a:r>
              <a:rPr lang="en-CA" sz="2100" u="sng" dirty="0"/>
              <a:t>&gt;</a:t>
            </a:r>
            <a:r>
              <a:rPr lang="en-CA" sz="2100" dirty="0"/>
              <a:t> 10 years as a full-time faculty member and </a:t>
            </a:r>
          </a:p>
          <a:p>
            <a:pPr marL="457200" lvl="1" indent="-57150">
              <a:spcBef>
                <a:spcPts val="0"/>
              </a:spcBef>
              <a:buNone/>
            </a:pPr>
            <a:r>
              <a:rPr lang="en-CA" sz="2100" u="sng" dirty="0"/>
              <a:t>&gt;</a:t>
            </a:r>
            <a:r>
              <a:rPr lang="en-CA" sz="2100" dirty="0"/>
              <a:t>  3 years as faculty member @ </a:t>
            </a:r>
            <a:r>
              <a:rPr lang="en-CA" sz="2100" dirty="0" err="1"/>
              <a:t>OntarioTechU</a:t>
            </a:r>
            <a:endParaRPr lang="en-CA" sz="2100" dirty="0"/>
          </a:p>
          <a:p>
            <a:pPr marL="57150" indent="-57150">
              <a:spcBef>
                <a:spcPts val="0"/>
              </a:spcBef>
              <a:buNone/>
            </a:pPr>
            <a:r>
              <a:rPr lang="en-CA" sz="2100" dirty="0"/>
              <a:t>Reasonable equivalencies can be considered by the Provost</a:t>
            </a:r>
          </a:p>
          <a:p>
            <a:pPr marL="0" indent="0" fontAlgn="t">
              <a:spcBef>
                <a:spcPts val="0"/>
              </a:spcBef>
              <a:buNone/>
            </a:pPr>
            <a:endParaRPr lang="en-CA" sz="2100" dirty="0"/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CA" sz="2100" dirty="0"/>
              <a:t>Before May 1	Candidate notifies Dean of wish to be considered for Promotion, provides updated CV</a:t>
            </a:r>
            <a:endParaRPr lang="en-US" sz="2100" dirty="0"/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CA" sz="2100" dirty="0"/>
              <a:t>May 1 	Dean forwards to the Provost names and updated CV of all candidates </a:t>
            </a:r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CA" sz="2100" dirty="0"/>
              <a:t>May 15	Provost confirms eligibility of candidates. If denied, detailed written reasons </a:t>
            </a:r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US" sz="2100" dirty="0"/>
              <a:t>Before Aug 31 	Candidate may withdraw application without prejudice to a later application</a:t>
            </a:r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US" sz="2100" dirty="0"/>
              <a:t>August 31	Process of evaluation starts</a:t>
            </a:r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US" sz="2100" dirty="0"/>
              <a:t>After August 31 	Candidate may withdraw anytime before final recommendation has been made. This can be done ONCE without prejudice to a later application</a:t>
            </a:r>
            <a:endParaRPr lang="en-US" sz="1200" dirty="0"/>
          </a:p>
          <a:p>
            <a:pPr marL="0" indent="0" fontAlgn="t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/>
              <a:t>If denied promotion, must wait ONE Academic Year before reapplying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5</a:t>
            </a:fld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CDDF8-8AC1-4DD3-B8C9-9EBB9920DE11}"/>
              </a:ext>
            </a:extLst>
          </p:cNvPr>
          <p:cNvSpPr/>
          <p:nvPr/>
        </p:nvSpPr>
        <p:spPr>
          <a:xfrm>
            <a:off x="2720866" y="616669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Article 22.02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58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Helvetica Neue Bold Condensed"/>
                <a:cs typeface="Helvetica Neue Bold Condensed"/>
              </a:rPr>
              <a:t>Faculty Review Committee (FRC) – who?</a:t>
            </a:r>
            <a:endParaRPr lang="en-CA" sz="3600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None/>
            </a:pPr>
            <a:r>
              <a:rPr lang="en-US" sz="2800" dirty="0"/>
              <a:t>Five tenured faculty members, each for a staggered 3 year term</a:t>
            </a:r>
          </a:p>
          <a:p>
            <a:r>
              <a:rPr lang="en-US" sz="2800" dirty="0"/>
              <a:t>4 elected by TTT members in Faculty, or related Faculty if appropriate </a:t>
            </a:r>
          </a:p>
          <a:p>
            <a:r>
              <a:rPr lang="en-US" sz="2800" dirty="0"/>
              <a:t>1 appointed by Dean </a:t>
            </a:r>
          </a:p>
          <a:p>
            <a:r>
              <a:rPr lang="en-US" sz="2800" dirty="0"/>
              <a:t>Chair elected by the committee, non-voting</a:t>
            </a:r>
          </a:p>
          <a:p>
            <a:r>
              <a:rPr lang="en-US" sz="2800" dirty="0"/>
              <a:t>No overlap between FRC and TPC</a:t>
            </a:r>
          </a:p>
          <a:p>
            <a:r>
              <a:rPr lang="en-US" sz="2800" dirty="0"/>
              <a:t>No conflict of interest</a:t>
            </a:r>
          </a:p>
          <a:p>
            <a:pPr marL="0" indent="0">
              <a:buNone/>
            </a:pPr>
            <a:r>
              <a:rPr lang="en-US" sz="2800" dirty="0"/>
              <a:t>Names submitted to YOU by Sept 15</a:t>
            </a:r>
          </a:p>
          <a:p>
            <a:r>
              <a:rPr lang="en-US" sz="2800" dirty="0"/>
              <a:t>You provide written objections within 10 Days to Dean (Article 22.11)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BF4465-4A71-4E05-B38E-3FC3506C17EA}"/>
              </a:ext>
            </a:extLst>
          </p:cNvPr>
          <p:cNvSpPr/>
          <p:nvPr/>
        </p:nvSpPr>
        <p:spPr>
          <a:xfrm>
            <a:off x="3143672" y="612406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20.04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37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Helvetica Neue Bold Condensed"/>
                <a:cs typeface="Helvetica Neue Bold Condensed"/>
              </a:rPr>
              <a:t>Tenure and Promotion Committee (</a:t>
            </a:r>
            <a:r>
              <a:rPr lang="en-US" sz="3200" dirty="0"/>
              <a:t>TPC) – who?</a:t>
            </a:r>
            <a:endParaRPr lang="en-CA" sz="3200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14 tenured faculty plus the Provost, each for a staggered 3 year term</a:t>
            </a:r>
          </a:p>
          <a:p>
            <a:pPr lvl="1"/>
            <a:r>
              <a:rPr lang="en-US" sz="2400" dirty="0"/>
              <a:t>10 are elected, 1 from each Faculty with highest vote + 3 with the next highest vote: voted by all TTT</a:t>
            </a:r>
          </a:p>
          <a:p>
            <a:pPr lvl="1"/>
            <a:r>
              <a:rPr lang="en-US" sz="2400" dirty="0"/>
              <a:t>3 (+ 1 alternate) appointed by Provost</a:t>
            </a:r>
          </a:p>
          <a:p>
            <a:pPr lvl="1"/>
            <a:r>
              <a:rPr lang="en-US" sz="2400" dirty="0"/>
              <a:t>Provost or designate is non-voting Chair</a:t>
            </a:r>
          </a:p>
          <a:p>
            <a:pPr lvl="1"/>
            <a:r>
              <a:rPr lang="en-US" sz="2400" dirty="0"/>
              <a:t>Conflict of interest – 20.05 c)</a:t>
            </a:r>
          </a:p>
          <a:p>
            <a:pPr lvl="1"/>
            <a:r>
              <a:rPr lang="en-US" sz="2400" dirty="0"/>
              <a:t>7 members to review each file: minimum 4 elected</a:t>
            </a:r>
          </a:p>
          <a:p>
            <a:pPr marL="0" indent="0">
              <a:buNone/>
            </a:pPr>
            <a:r>
              <a:rPr lang="en-US" sz="2400" dirty="0"/>
              <a:t>Names submitted to YOU by December 1</a:t>
            </a:r>
          </a:p>
          <a:p>
            <a:r>
              <a:rPr lang="en-US" sz="2400" dirty="0"/>
              <a:t>You provide written objections within 10 Days to Provost (Article 22.11)</a:t>
            </a:r>
          </a:p>
          <a:p>
            <a:endParaRPr lang="en-CA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BF6955-860C-4A89-A39C-2BB1D28CD8BE}"/>
              </a:ext>
            </a:extLst>
          </p:cNvPr>
          <p:cNvSpPr/>
          <p:nvPr/>
        </p:nvSpPr>
        <p:spPr>
          <a:xfrm>
            <a:off x="2927648" y="612406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20.05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9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>
                <a:latin typeface="Helvetica Neue Bold Condensed"/>
                <a:cs typeface="Helvetica Neue Bold Condensed"/>
              </a:rPr>
              <a:t>Procedures for both FRC and TPC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525963"/>
          </a:xfrm>
        </p:spPr>
        <p:txBody>
          <a:bodyPr>
            <a:noAutofit/>
          </a:bodyPr>
          <a:lstStyle/>
          <a:p>
            <a:r>
              <a:rPr lang="en-CA" sz="2400" dirty="0"/>
              <a:t>Judge in an unbiased manner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All meetings require full membership, are confidential and held in-camera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CA" sz="2400" dirty="0"/>
              <a:t>right to raise concerns with Provost’s Office and/or FA</a:t>
            </a:r>
            <a:endParaRPr lang="en-US" sz="24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CA" sz="2400" dirty="0"/>
              <a:t>Review criteria for tenure prior to consideration of candidates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Recommendation is based only on evidence before it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YOUR Documentation 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Official file (excluding disciplinary letters)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Teaching evaluation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May ask for additional information from YOU: 5 Days given to provide this</a:t>
            </a:r>
          </a:p>
          <a:p>
            <a:r>
              <a:rPr lang="en-CA" sz="2400" dirty="0"/>
              <a:t>Undergo employment equity training</a:t>
            </a:r>
          </a:p>
          <a:p>
            <a:r>
              <a:rPr lang="en-CA" sz="2400" dirty="0"/>
              <a:t>Recommendation by majority of members: grant or deny tenure</a:t>
            </a:r>
          </a:p>
          <a:p>
            <a:endParaRPr lang="en-CA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8FD0A8-6C29-416B-91AA-18B09E2A0AA1}"/>
              </a:ext>
            </a:extLst>
          </p:cNvPr>
          <p:cNvSpPr/>
          <p:nvPr/>
        </p:nvSpPr>
        <p:spPr>
          <a:xfrm>
            <a:off x="2999656" y="6090348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Article 22.05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6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FE3AC-72A2-D046-B155-69CB3E6E9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(20.04) Faculty Review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7718C-47C2-3C49-ABCD-43DCF48C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FRC recommendation summarizes evidence before it and provides detailed reasons</a:t>
            </a:r>
          </a:p>
          <a:p>
            <a:r>
              <a:rPr lang="en-US" dirty="0"/>
              <a:t>Final recommendation reviewed by all members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C14E2A-1715-4E96-83FF-F18709B682DE}"/>
              </a:ext>
            </a:extLst>
          </p:cNvPr>
          <p:cNvSpPr/>
          <p:nvPr/>
        </p:nvSpPr>
        <p:spPr>
          <a:xfrm>
            <a:off x="2927648" y="612406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22.04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490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78065535-fb6c-44c0-930b-6c065acd77a6"/>
  <p:tag name="TPVERSION" val="8"/>
  <p:tag name="TPFULLVERSION" val="8.7.2.14"/>
  <p:tag name="PPTVERSION" val="16"/>
  <p:tag name="TPOS" val="2"/>
  <p:tag name="TPLASTSAVEVERSION" val="6.4 PC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020 TTT Tenure Promo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TF Continuing Appointment</Template>
  <TotalTime>10607</TotalTime>
  <Words>2840</Words>
  <Application>Microsoft Macintosh PowerPoint</Application>
  <PresentationFormat>Widescreen</PresentationFormat>
  <Paragraphs>386</Paragraphs>
  <Slides>26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Helvetica Neue Bold Condensed</vt:lpstr>
      <vt:lpstr>1_Office Theme</vt:lpstr>
      <vt:lpstr>Office Theme</vt:lpstr>
      <vt:lpstr>2020 TTT Tenure Promotion</vt:lpstr>
      <vt:lpstr>2_Office Theme</vt:lpstr>
      <vt:lpstr>Acrobat Document</vt:lpstr>
      <vt:lpstr>Promotion to Full Professor</vt:lpstr>
      <vt:lpstr>Tenured and Tenure-Track Faculty (TTTF)</vt:lpstr>
      <vt:lpstr>Some definitions</vt:lpstr>
      <vt:lpstr>Criteria for Promotion to Full Professor</vt:lpstr>
      <vt:lpstr>Timing for Promotion to Full Professor </vt:lpstr>
      <vt:lpstr>Faculty Review Committee (FRC) – who?</vt:lpstr>
      <vt:lpstr>Tenure and Promotion Committee (TPC) – who?</vt:lpstr>
      <vt:lpstr>Procedures for both FRC and TPC</vt:lpstr>
      <vt:lpstr>(20.04) Faculty Review Committee</vt:lpstr>
      <vt:lpstr>(22.05) Committees’ Procedures</vt:lpstr>
      <vt:lpstr>Referees</vt:lpstr>
      <vt:lpstr>Official Files </vt:lpstr>
      <vt:lpstr>Official Files – what is included? </vt:lpstr>
      <vt:lpstr>Referees and letters of appraisal                                                  </vt:lpstr>
      <vt:lpstr>Other Written evaluations</vt:lpstr>
      <vt:lpstr>The Recommendation process</vt:lpstr>
      <vt:lpstr>The Recommendation process (cont’d)</vt:lpstr>
      <vt:lpstr>Proposed negative decision to deny promotion</vt:lpstr>
      <vt:lpstr>YOUR Documentation </vt:lpstr>
      <vt:lpstr>YOUR Documentation</vt:lpstr>
      <vt:lpstr>Some things to think about</vt:lpstr>
      <vt:lpstr>CV Development</vt:lpstr>
      <vt:lpstr>CV Development</vt:lpstr>
      <vt:lpstr>Is the criteria for promotion being met?</vt:lpstr>
      <vt:lpstr>In the meantime …</vt:lpstr>
      <vt:lpstr>UOITFA Support</vt:lpstr>
    </vt:vector>
  </TitlesOfParts>
  <Company>UOIT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Tenure</dc:title>
  <dc:creator>Marnie Ham</dc:creator>
  <cp:lastModifiedBy>UOITFA UOITFA</cp:lastModifiedBy>
  <cp:revision>102</cp:revision>
  <cp:lastPrinted>2013-03-21T14:54:54Z</cp:lastPrinted>
  <dcterms:created xsi:type="dcterms:W3CDTF">2012-02-06T01:21:41Z</dcterms:created>
  <dcterms:modified xsi:type="dcterms:W3CDTF">2020-05-25T13:13:15Z</dcterms:modified>
</cp:coreProperties>
</file>