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94" r:id="rId2"/>
    <p:sldId id="306" r:id="rId3"/>
    <p:sldId id="309" r:id="rId4"/>
    <p:sldId id="308" r:id="rId5"/>
    <p:sldId id="310" r:id="rId6"/>
    <p:sldId id="311" r:id="rId7"/>
  </p:sldIdLst>
  <p:sldSz cx="9144000" cy="5715000" type="screen16x10"/>
  <p:notesSz cx="7010400" cy="9296400"/>
  <p:custShowLst>
    <p:custShow name="Photo Slideshow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2C597189-A0DE-E247-BAA2-4C8E15294007}">
          <p14:sldIdLst>
            <p14:sldId id="294"/>
            <p14:sldId id="306"/>
            <p14:sldId id="309"/>
            <p14:sldId id="308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A6072-21A4-4C64-B1A8-609EA1672F93}" v="8" dt="2022-01-13T17:11:38.451"/>
    <p1510:client id="{DDE86502-46C3-D9AB-C11D-28358F1C6B9F}" v="8" dt="2022-01-13T17:14:58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80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yl Athersych" userId="S::cathersych@ocufa.on.ca::3f8ee75f-6c98-423b-84b7-e7ca0ff6df80" providerId="AD" clId="Web-{DDE86502-46C3-D9AB-C11D-28358F1C6B9F}"/>
    <pc:docChg chg="modSld">
      <pc:chgData name="Cheryl Athersych" userId="S::cathersych@ocufa.on.ca::3f8ee75f-6c98-423b-84b7-e7ca0ff6df80" providerId="AD" clId="Web-{DDE86502-46C3-D9AB-C11D-28358F1C6B9F}" dt="2022-01-13T17:14:58.359" v="6" actId="20577"/>
      <pc:docMkLst>
        <pc:docMk/>
      </pc:docMkLst>
      <pc:sldChg chg="modSp">
        <pc:chgData name="Cheryl Athersych" userId="S::cathersych@ocufa.on.ca::3f8ee75f-6c98-423b-84b7-e7ca0ff6df80" providerId="AD" clId="Web-{DDE86502-46C3-D9AB-C11D-28358F1C6B9F}" dt="2022-01-13T17:14:19.499" v="1" actId="20577"/>
        <pc:sldMkLst>
          <pc:docMk/>
          <pc:sldMk cId="2318195489" sldId="308"/>
        </pc:sldMkLst>
        <pc:spChg chg="mod">
          <ac:chgData name="Cheryl Athersych" userId="S::cathersych@ocufa.on.ca::3f8ee75f-6c98-423b-84b7-e7ca0ff6df80" providerId="AD" clId="Web-{DDE86502-46C3-D9AB-C11D-28358F1C6B9F}" dt="2022-01-13T17:14:19.499" v="1" actId="20577"/>
          <ac:spMkLst>
            <pc:docMk/>
            <pc:sldMk cId="2318195489" sldId="308"/>
            <ac:spMk id="3" creationId="{D5496975-3437-AC46-AE20-2410CC6A6E7E}"/>
          </ac:spMkLst>
        </pc:spChg>
      </pc:sldChg>
      <pc:sldChg chg="modSp">
        <pc:chgData name="Cheryl Athersych" userId="S::cathersych@ocufa.on.ca::3f8ee75f-6c98-423b-84b7-e7ca0ff6df80" providerId="AD" clId="Web-{DDE86502-46C3-D9AB-C11D-28358F1C6B9F}" dt="2022-01-13T17:14:58.359" v="6" actId="20577"/>
        <pc:sldMkLst>
          <pc:docMk/>
          <pc:sldMk cId="1756103172" sldId="310"/>
        </pc:sldMkLst>
        <pc:spChg chg="mod">
          <ac:chgData name="Cheryl Athersych" userId="S::cathersych@ocufa.on.ca::3f8ee75f-6c98-423b-84b7-e7ca0ff6df80" providerId="AD" clId="Web-{DDE86502-46C3-D9AB-C11D-28358F1C6B9F}" dt="2022-01-13T17:14:58.359" v="6" actId="20577"/>
          <ac:spMkLst>
            <pc:docMk/>
            <pc:sldMk cId="1756103172" sldId="310"/>
            <ac:spMk id="3" creationId="{D5496975-3437-AC46-AE20-2410CC6A6E7E}"/>
          </ac:spMkLst>
        </pc:spChg>
      </pc:sldChg>
    </pc:docChg>
  </pc:docChgLst>
  <pc:docChgLst>
    <pc:chgData name="Jordyn Perreault-Laird" userId="2972f0b6-19b8-4b0d-ab62-82487bf51448" providerId="ADAL" clId="{2E3A6072-21A4-4C64-B1A8-609EA1672F93}"/>
    <pc:docChg chg="custSel modSld">
      <pc:chgData name="Jordyn Perreault-Laird" userId="2972f0b6-19b8-4b0d-ab62-82487bf51448" providerId="ADAL" clId="{2E3A6072-21A4-4C64-B1A8-609EA1672F93}" dt="2022-01-13T17:11:38.451" v="31" actId="20577"/>
      <pc:docMkLst>
        <pc:docMk/>
      </pc:docMkLst>
      <pc:sldChg chg="modSp mod">
        <pc:chgData name="Jordyn Perreault-Laird" userId="2972f0b6-19b8-4b0d-ab62-82487bf51448" providerId="ADAL" clId="{2E3A6072-21A4-4C64-B1A8-609EA1672F93}" dt="2022-01-13T17:11:38.451" v="31" actId="20577"/>
        <pc:sldMkLst>
          <pc:docMk/>
          <pc:sldMk cId="2318195489" sldId="308"/>
        </pc:sldMkLst>
        <pc:spChg chg="mod">
          <ac:chgData name="Jordyn Perreault-Laird" userId="2972f0b6-19b8-4b0d-ab62-82487bf51448" providerId="ADAL" clId="{2E3A6072-21A4-4C64-B1A8-609EA1672F93}" dt="2022-01-13T17:11:38.451" v="31" actId="20577"/>
          <ac:spMkLst>
            <pc:docMk/>
            <pc:sldMk cId="2318195489" sldId="308"/>
            <ac:spMk id="3" creationId="{D5496975-3437-AC46-AE20-2410CC6A6E7E}"/>
          </ac:spMkLst>
        </pc:spChg>
      </pc:sldChg>
      <pc:sldChg chg="modSp mod">
        <pc:chgData name="Jordyn Perreault-Laird" userId="2972f0b6-19b8-4b0d-ab62-82487bf51448" providerId="ADAL" clId="{2E3A6072-21A4-4C64-B1A8-609EA1672F93}" dt="2022-01-13T17:11:21.643" v="25" actId="313"/>
        <pc:sldMkLst>
          <pc:docMk/>
          <pc:sldMk cId="1756103172" sldId="310"/>
        </pc:sldMkLst>
        <pc:spChg chg="mod">
          <ac:chgData name="Jordyn Perreault-Laird" userId="2972f0b6-19b8-4b0d-ab62-82487bf51448" providerId="ADAL" clId="{2E3A6072-21A4-4C64-B1A8-609EA1672F93}" dt="2022-01-13T17:11:21.643" v="25" actId="313"/>
          <ac:spMkLst>
            <pc:docMk/>
            <pc:sldMk cId="1756103172" sldId="310"/>
            <ac:spMk id="3" creationId="{D5496975-3437-AC46-AE20-2410CC6A6E7E}"/>
          </ac:spMkLst>
        </pc:spChg>
      </pc:sldChg>
      <pc:sldChg chg="addSp modSp mod">
        <pc:chgData name="Jordyn Perreault-Laird" userId="2972f0b6-19b8-4b0d-ab62-82487bf51448" providerId="ADAL" clId="{2E3A6072-21A4-4C64-B1A8-609EA1672F93}" dt="2022-01-13T16:55:01.870" v="24" actId="1076"/>
        <pc:sldMkLst>
          <pc:docMk/>
          <pc:sldMk cId="3279847621" sldId="311"/>
        </pc:sldMkLst>
        <pc:spChg chg="mod">
          <ac:chgData name="Jordyn Perreault-Laird" userId="2972f0b6-19b8-4b0d-ab62-82487bf51448" providerId="ADAL" clId="{2E3A6072-21A4-4C64-B1A8-609EA1672F93}" dt="2022-01-13T16:55:01.870" v="24" actId="1076"/>
          <ac:spMkLst>
            <pc:docMk/>
            <pc:sldMk cId="3279847621" sldId="311"/>
            <ac:spMk id="3" creationId="{2F65FAE7-255B-41E1-9AFD-1C32156029EA}"/>
          </ac:spMkLst>
        </pc:spChg>
        <pc:picChg chg="mod">
          <ac:chgData name="Jordyn Perreault-Laird" userId="2972f0b6-19b8-4b0d-ab62-82487bf51448" providerId="ADAL" clId="{2E3A6072-21A4-4C64-B1A8-609EA1672F93}" dt="2022-01-13T16:54:59.452" v="23" actId="1076"/>
          <ac:picMkLst>
            <pc:docMk/>
            <pc:sldMk cId="3279847621" sldId="311"/>
            <ac:picMk id="4" creationId="{63C67353-4C26-4A8F-A6A7-C421908CC658}"/>
          </ac:picMkLst>
        </pc:picChg>
        <pc:picChg chg="add mod">
          <ac:chgData name="Jordyn Perreault-Laird" userId="2972f0b6-19b8-4b0d-ab62-82487bf51448" providerId="ADAL" clId="{2E3A6072-21A4-4C64-B1A8-609EA1672F93}" dt="2022-01-13T03:30:13.359" v="6" actId="1076"/>
          <ac:picMkLst>
            <pc:docMk/>
            <pc:sldMk cId="3279847621" sldId="311"/>
            <ac:picMk id="6" creationId="{A38890FE-AB39-4987-A9D5-D1B401BDDF8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71D1C-379F-D144-A61A-FDF626E9FC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1162050"/>
            <a:ext cx="5019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BD34D-729E-EA49-8F14-D6E0C689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4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25C8-3D13-47E0-926E-F6ECCE3D84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94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95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522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22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174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80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60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318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8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374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41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B3D77-B5A9-4F29-890A-8412D674CFF9}" type="datetimeFigureOut">
              <a:rPr lang="en-CA" smtClean="0"/>
              <a:t>2022-01-13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789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oitfa.ca/take-a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oitfa.ca/uoitfastudentfaq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8019"/>
            <a:ext cx="7957616" cy="594866"/>
          </a:xfrm>
        </p:spPr>
        <p:txBody>
          <a:bodyPr>
            <a:normAutofit fontScale="90000"/>
          </a:bodyPr>
          <a:lstStyle/>
          <a:p>
            <a:r>
              <a:rPr lang="en-US" b="1"/>
              <a:t>2021 Bargaining/Strike Information for Students</a:t>
            </a:r>
            <a:br>
              <a:rPr lang="en-US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021" y="2767262"/>
            <a:ext cx="7351295" cy="2665741"/>
          </a:xfrm>
        </p:spPr>
        <p:txBody>
          <a:bodyPr>
            <a:normAutofit fontScale="47500" lnSpcReduction="20000"/>
          </a:bodyPr>
          <a:lstStyle/>
          <a:p>
            <a:r>
              <a:rPr lang="en-US" sz="5900">
                <a:solidFill>
                  <a:schemeClr val="tx1"/>
                </a:solidFill>
              </a:rPr>
              <a:t>Follow the UOIT Faculty Association on Social Media for Important Updates and Ways To Get Involved</a:t>
            </a:r>
          </a:p>
          <a:p>
            <a:endParaRPr lang="en-US" sz="5900">
              <a:solidFill>
                <a:schemeClr val="tx1"/>
              </a:solidFill>
            </a:endParaRPr>
          </a:p>
          <a:p>
            <a:r>
              <a:rPr lang="en-US" sz="5000" err="1">
                <a:solidFill>
                  <a:schemeClr val="tx1"/>
                </a:solidFill>
              </a:rPr>
              <a:t>facebook.com</a:t>
            </a:r>
            <a:r>
              <a:rPr lang="en-US" sz="5000">
                <a:solidFill>
                  <a:schemeClr val="tx1"/>
                </a:solidFill>
              </a:rPr>
              <a:t>/</a:t>
            </a:r>
            <a:r>
              <a:rPr lang="en-US" sz="5000" err="1">
                <a:solidFill>
                  <a:schemeClr val="tx1"/>
                </a:solidFill>
              </a:rPr>
              <a:t>uoitfa</a:t>
            </a:r>
            <a:r>
              <a:rPr lang="en-US" sz="5000">
                <a:solidFill>
                  <a:schemeClr val="tx1"/>
                </a:solidFill>
              </a:rPr>
              <a:t>  </a:t>
            </a:r>
          </a:p>
          <a:p>
            <a:r>
              <a:rPr lang="en-US" sz="5000" err="1">
                <a:solidFill>
                  <a:schemeClr val="tx1"/>
                </a:solidFill>
              </a:rPr>
              <a:t>twitter.com</a:t>
            </a:r>
            <a:r>
              <a:rPr lang="en-US" sz="5000">
                <a:solidFill>
                  <a:schemeClr val="tx1"/>
                </a:solidFill>
              </a:rPr>
              <a:t>/</a:t>
            </a:r>
            <a:r>
              <a:rPr lang="en-US" sz="5000" err="1">
                <a:solidFill>
                  <a:schemeClr val="tx1"/>
                </a:solidFill>
              </a:rPr>
              <a:t>uoitfa</a:t>
            </a:r>
            <a:endParaRPr lang="en-CA" sz="5000">
              <a:solidFill>
                <a:schemeClr val="tx1"/>
              </a:solidFill>
            </a:endParaRPr>
          </a:p>
          <a:p>
            <a:r>
              <a:rPr lang="en-US" sz="5000" err="1">
                <a:solidFill>
                  <a:schemeClr val="tx1"/>
                </a:solidFill>
              </a:rPr>
              <a:t>instagram.com</a:t>
            </a:r>
            <a:r>
              <a:rPr lang="en-US" sz="5000">
                <a:solidFill>
                  <a:schemeClr val="tx1"/>
                </a:solidFill>
              </a:rPr>
              <a:t>/</a:t>
            </a:r>
            <a:r>
              <a:rPr lang="en-US" sz="5000" err="1">
                <a:solidFill>
                  <a:schemeClr val="tx1"/>
                </a:solidFill>
              </a:rPr>
              <a:t>uoitfa</a:t>
            </a:r>
            <a:endParaRPr lang="en-CA" sz="5000">
              <a:solidFill>
                <a:schemeClr val="tx1"/>
              </a:solidFill>
            </a:endParaRPr>
          </a:p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711D57-91DA-0542-B676-48A09ADC6F4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815" y="573505"/>
            <a:ext cx="4495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3E8B-A546-504A-B27F-77DC00AA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F0D0D-2F82-6D4C-86EA-334475C26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2062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/>
              <a:t>Help the Faculty Association Avert a Strike!!</a:t>
            </a:r>
          </a:p>
          <a:p>
            <a:pPr marL="0" indent="0" algn="ctr">
              <a:buNone/>
            </a:pPr>
            <a:r>
              <a:rPr lang="en-US"/>
              <a:t>You can help us avoid a strike by sending a letter in support of high-quality education at Ontario Tech. </a:t>
            </a:r>
          </a:p>
          <a:p>
            <a:pPr marL="0" indent="0" algn="ctr">
              <a:buNone/>
            </a:pPr>
            <a:r>
              <a:rPr lang="en-US" b="1" u="sng">
                <a:hlinkClick r:id="rId2"/>
              </a:rPr>
              <a:t>www.uoitfa.ca/take-action</a:t>
            </a:r>
            <a:r>
              <a:rPr lang="en-US" b="1" u="sng"/>
              <a:t> </a:t>
            </a:r>
          </a:p>
          <a:p>
            <a:pPr marL="0" indent="0" algn="ctr">
              <a:buNone/>
            </a:pPr>
            <a:r>
              <a:rPr lang="en-US" b="1"/>
              <a:t>The more messages we send to Ontario Tech, the greater chance we can avoid a strike. </a:t>
            </a:r>
          </a:p>
          <a:p>
            <a:pPr marL="0" indent="0" algn="ctr">
              <a:buNone/>
            </a:pPr>
            <a:r>
              <a:rPr lang="en-US"/>
              <a:t>In the last round of bargaining, we were able to send 1000s messages to the University which helped us avert a strike.</a:t>
            </a:r>
            <a:r>
              <a:rPr lang="en-CA"/>
              <a:t> 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46624A-C869-E14C-8969-A23F3BCE94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658" y="343166"/>
            <a:ext cx="4495800" cy="838200"/>
          </a:xfrm>
          <a:prstGeom prst="rect">
            <a:avLst/>
          </a:prstGeom>
        </p:spPr>
      </p:pic>
      <p:pic>
        <p:nvPicPr>
          <p:cNvPr id="1025" name="Picture 1" descr="page1image46296128">
            <a:extLst>
              <a:ext uri="{FF2B5EF4-FFF2-40B4-BE49-F238E27FC236}">
                <a16:creationId xmlns:a16="http://schemas.microsoft.com/office/drawing/2014/main" id="{5C04A893-3B74-0549-9258-8F61D3485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3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15A-9F56-0D42-BD55-BF844F50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519629"/>
          </a:xfrm>
        </p:spPr>
        <p:txBody>
          <a:bodyPr>
            <a:noAutofit/>
          </a:bodyPr>
          <a:lstStyle/>
          <a:p>
            <a:endParaRPr lang="en-US" sz="3200"/>
          </a:p>
        </p:txBody>
      </p:sp>
      <p:pic>
        <p:nvPicPr>
          <p:cNvPr id="6" name="Content Placeholder 5" descr="Text&#10;&#10;Description automatically generated">
            <a:extLst>
              <a:ext uri="{FF2B5EF4-FFF2-40B4-BE49-F238E27FC236}">
                <a16:creationId xmlns:a16="http://schemas.microsoft.com/office/drawing/2014/main" id="{403F5EF8-B7BB-944F-B157-2F6FF0359C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4" y="0"/>
            <a:ext cx="5043486" cy="5715000"/>
          </a:xfrm>
        </p:spPr>
      </p:pic>
    </p:spTree>
    <p:extLst>
      <p:ext uri="{BB962C8B-B14F-4D97-AF65-F5344CB8AC3E}">
        <p14:creationId xmlns:p14="http://schemas.microsoft.com/office/powerpoint/2010/main" val="223136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15A-9F56-0D42-BD55-BF844F50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519629"/>
          </a:xfrm>
        </p:spPr>
        <p:txBody>
          <a:bodyPr>
            <a:noAutofit/>
          </a:bodyPr>
          <a:lstStyle/>
          <a:p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96975-3437-AC46-AE20-2410CC6A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9936"/>
            <a:ext cx="8229600" cy="3899695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lvl="0"/>
            <a:r>
              <a:rPr lang="en-CA"/>
              <a:t>We care about the quality of education our students receive </a:t>
            </a:r>
          </a:p>
          <a:p>
            <a:pPr lvl="0"/>
            <a:r>
              <a:rPr lang="en-CA"/>
              <a:t>We care about the fact that we have less time to spend with our students than faculty at almost any other university in Canada</a:t>
            </a:r>
          </a:p>
          <a:p>
            <a:r>
              <a:rPr lang="en-CA"/>
              <a:t>We care about prioritizing research and ensuring that researchers are supported properly by Ontario Tech</a:t>
            </a:r>
          </a:p>
          <a:p>
            <a:pPr lvl="0"/>
            <a:r>
              <a:rPr lang="en-CA"/>
              <a:t>We care about building a more equitable institution where female faculty aren’t paid an average of 13% less than men for the same work</a:t>
            </a:r>
          </a:p>
          <a:p>
            <a:pPr lvl="0"/>
            <a:endParaRPr lang="en-US" b="1"/>
          </a:p>
          <a:p>
            <a:pPr marL="0" indent="0" algn="ctr">
              <a:buNone/>
            </a:pPr>
            <a:r>
              <a:rPr lang="en-US" b="1"/>
              <a:t>Faculty Working Conditions are Student Learning Conditions!!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For more information about the potential of a strike at Ontario Tech go to: </a:t>
            </a:r>
            <a:r>
              <a:rPr lang="en-US">
                <a:hlinkClick r:id="rId2"/>
              </a:rPr>
              <a:t>https://www.uoitfa.ca/uoitfastudentfaq/</a:t>
            </a:r>
            <a:endParaRPr lang="en-US"/>
          </a:p>
          <a:p>
            <a:pPr marL="0" indent="0" algn="ctr">
              <a:buNone/>
            </a:pP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29EA73-5FDF-0C42-8382-E426C375CD4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10" y="502450"/>
            <a:ext cx="4495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9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15A-9F56-0D42-BD55-BF844F50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519629"/>
          </a:xfrm>
        </p:spPr>
        <p:txBody>
          <a:bodyPr>
            <a:noAutofit/>
          </a:bodyPr>
          <a:lstStyle/>
          <a:p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96975-3437-AC46-AE20-2410CC6A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43383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CA" sz="2000"/>
              <a:t>Conciliation: A process offered by the Ministry of Labour to provide help in reaching a collective agreement. Conciliation is mandatory before the parties can engage in a strike or lockout.</a:t>
            </a:r>
          </a:p>
          <a:p>
            <a:pPr marL="0" indent="0">
              <a:buNone/>
            </a:pPr>
            <a:r>
              <a:rPr lang="en-CA" sz="2000"/>
              <a:t>Step 1: Either party may apply to the Ministry for a conciliator. </a:t>
            </a:r>
          </a:p>
          <a:p>
            <a:pPr marL="0" indent="0">
              <a:buNone/>
            </a:pPr>
            <a:r>
              <a:rPr lang="en-CA" sz="2000"/>
              <a:t>Step 2: A conciliator is appointed by the Ministry. </a:t>
            </a:r>
            <a:endParaRPr lang="en-CA" sz="2000">
              <a:cs typeface="Calibri"/>
            </a:endParaRPr>
          </a:p>
          <a:p>
            <a:pPr marL="0" indent="0">
              <a:buNone/>
            </a:pPr>
            <a:r>
              <a:rPr lang="en-CA" sz="2000"/>
              <a:t>Step 3: A Conciliator assists the parties during the bargaining process to negotiate a collective agreement.</a:t>
            </a:r>
            <a:endParaRPr lang="en-CA" sz="2000">
              <a:cs typeface="Calibri"/>
            </a:endParaRPr>
          </a:p>
          <a:p>
            <a:pPr marL="0" indent="0">
              <a:buNone/>
            </a:pPr>
            <a:r>
              <a:rPr lang="en-CA" sz="2000"/>
              <a:t>Step 4: If an agreement cannot be reached with the assistance of a conciliator than either party may request a no board report from the Conciliator.</a:t>
            </a:r>
            <a:endParaRPr lang="en-CA" sz="2000">
              <a:cs typeface="Calibri"/>
            </a:endParaRPr>
          </a:p>
          <a:p>
            <a:pPr marL="0" indent="0">
              <a:buNone/>
            </a:pPr>
            <a:r>
              <a:rPr lang="en-CA" sz="2000"/>
              <a:t>Step 5: Once the conciliator issues the no board report, there is 17-day period before the parties enter a legal strike or lockout position. </a:t>
            </a:r>
          </a:p>
          <a:p>
            <a:r>
              <a:rPr lang="en-CA" sz="2000"/>
              <a:t>If the FA requests the no board report it would be considered a strike whereas if the Employer requests the no board it would be a lockout.  </a:t>
            </a:r>
            <a:endParaRPr lang="en-US" sz="2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29EA73-5FDF-0C42-8382-E426C375CD4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10" y="343165"/>
            <a:ext cx="4495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0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39EBD-8829-4065-BC13-11DA858E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5FAE7-255B-41E1-9AFD-1C3215602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5872"/>
            <a:ext cx="8229600" cy="3771636"/>
          </a:xfrm>
        </p:spPr>
        <p:txBody>
          <a:bodyPr/>
          <a:lstStyle/>
          <a:p>
            <a:pPr marL="0" indent="0" algn="ctr">
              <a:buNone/>
            </a:pPr>
            <a:r>
              <a:rPr lang="en-CA"/>
              <a:t>Social media day of action </a:t>
            </a:r>
            <a:br>
              <a:rPr lang="en-CA"/>
            </a:br>
            <a:r>
              <a:rPr lang="en-CA"/>
              <a:t>Jan 18 | #uoitfacares</a:t>
            </a:r>
          </a:p>
          <a:p>
            <a:pPr marL="0" indent="0">
              <a:buNone/>
            </a:pPr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C67353-4C26-4A8F-A6A7-C421908CC6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30" y="333269"/>
            <a:ext cx="4495800" cy="838200"/>
          </a:xfrm>
          <a:prstGeom prst="rect">
            <a:avLst/>
          </a:prstGeom>
        </p:spPr>
      </p:pic>
      <p:pic>
        <p:nvPicPr>
          <p:cNvPr id="6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38890FE-AB39-4987-A9D5-D1B401BDD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092" y="2402737"/>
            <a:ext cx="6616876" cy="331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4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(16:10)</PresentationFormat>
  <Slides>6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2021 Bargaining/Strike Information for Students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UOIT Faculty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Martins</dc:creator>
  <cp:revision>1</cp:revision>
  <dcterms:created xsi:type="dcterms:W3CDTF">2016-04-18T20:43:31Z</dcterms:created>
  <dcterms:modified xsi:type="dcterms:W3CDTF">2022-01-13T17:16:44Z</dcterms:modified>
</cp:coreProperties>
</file>