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94" r:id="rId2"/>
    <p:sldId id="306" r:id="rId3"/>
    <p:sldId id="309" r:id="rId4"/>
    <p:sldId id="308" r:id="rId5"/>
  </p:sldIdLst>
  <p:sldSz cx="9144000" cy="5715000" type="screen16x10"/>
  <p:notesSz cx="7010400" cy="9296400"/>
  <p:custShowLst>
    <p:custShow name="Photo Slideshow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C597189-A0DE-E247-BAA2-4C8E15294007}">
          <p14:sldIdLst>
            <p14:sldId id="294"/>
            <p14:sldId id="306"/>
            <p14:sldId id="309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2"/>
    <p:restoredTop sz="94531"/>
  </p:normalViewPr>
  <p:slideViewPr>
    <p:cSldViewPr snapToGrid="0" snapToObjects="1">
      <p:cViewPr varScale="1">
        <p:scale>
          <a:sx n="125" d="100"/>
          <a:sy n="125" d="100"/>
        </p:scale>
        <p:origin x="368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71D1C-379F-D144-A61A-FDF626E9FCAC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1162050"/>
            <a:ext cx="5019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BD34D-729E-EA49-8F14-D6E0C689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4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25C8-3D13-47E0-926E-F6ECCE3D84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94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95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522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22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174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0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60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318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8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37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41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3D77-B5A9-4F29-890A-8412D674CFF9}" type="datetimeFigureOut">
              <a:rPr lang="en-CA" smtClean="0"/>
              <a:t>2021-10-28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736E-E07E-415D-9E3F-0BB15E0BD3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78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oitfa.ca/take-a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oitfa.ca/uoitfa-strike-mandate-vote-faq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8019"/>
            <a:ext cx="7957616" cy="5948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Bargaining/Strike Information for Students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021" y="2767262"/>
            <a:ext cx="7351295" cy="2665741"/>
          </a:xfrm>
        </p:spPr>
        <p:txBody>
          <a:bodyPr>
            <a:normAutofit fontScale="47500" lnSpcReduction="20000"/>
          </a:bodyPr>
          <a:lstStyle/>
          <a:p>
            <a:r>
              <a:rPr lang="en-US" sz="5900" dirty="0">
                <a:solidFill>
                  <a:schemeClr val="tx1"/>
                </a:solidFill>
              </a:rPr>
              <a:t>Follow the UOIT Faculty Association on Social Media for Important Updates and Ways To Get Involved</a:t>
            </a:r>
          </a:p>
          <a:p>
            <a:endParaRPr lang="en-US" sz="5900" dirty="0">
              <a:solidFill>
                <a:schemeClr val="tx1"/>
              </a:solidFill>
            </a:endParaRPr>
          </a:p>
          <a:p>
            <a:r>
              <a:rPr lang="en-US" sz="5000" dirty="0" err="1">
                <a:solidFill>
                  <a:schemeClr val="tx1"/>
                </a:solidFill>
              </a:rPr>
              <a:t>facebook.com</a:t>
            </a:r>
            <a:r>
              <a:rPr lang="en-US" sz="5000" dirty="0">
                <a:solidFill>
                  <a:schemeClr val="tx1"/>
                </a:solidFill>
              </a:rPr>
              <a:t>/</a:t>
            </a:r>
            <a:r>
              <a:rPr lang="en-US" sz="5000" dirty="0" err="1">
                <a:solidFill>
                  <a:schemeClr val="tx1"/>
                </a:solidFill>
              </a:rPr>
              <a:t>uoitfa</a:t>
            </a:r>
            <a:r>
              <a:rPr lang="en-US" sz="5000" dirty="0">
                <a:solidFill>
                  <a:schemeClr val="tx1"/>
                </a:solidFill>
              </a:rPr>
              <a:t>  </a:t>
            </a:r>
          </a:p>
          <a:p>
            <a:r>
              <a:rPr lang="en-US" sz="5000" dirty="0" err="1">
                <a:solidFill>
                  <a:schemeClr val="tx1"/>
                </a:solidFill>
              </a:rPr>
              <a:t>twitter.com</a:t>
            </a:r>
            <a:r>
              <a:rPr lang="en-US" sz="5000" dirty="0">
                <a:solidFill>
                  <a:schemeClr val="tx1"/>
                </a:solidFill>
              </a:rPr>
              <a:t>/</a:t>
            </a:r>
            <a:r>
              <a:rPr lang="en-US" sz="5000" dirty="0" err="1">
                <a:solidFill>
                  <a:schemeClr val="tx1"/>
                </a:solidFill>
              </a:rPr>
              <a:t>uoitfa</a:t>
            </a:r>
            <a:endParaRPr lang="en-CA" sz="5000" dirty="0">
              <a:solidFill>
                <a:schemeClr val="tx1"/>
              </a:solidFill>
            </a:endParaRPr>
          </a:p>
          <a:p>
            <a:r>
              <a:rPr lang="en-US" sz="5000" dirty="0" err="1">
                <a:solidFill>
                  <a:schemeClr val="tx1"/>
                </a:solidFill>
              </a:rPr>
              <a:t>instagram.com</a:t>
            </a:r>
            <a:r>
              <a:rPr lang="en-US" sz="5000" dirty="0">
                <a:solidFill>
                  <a:schemeClr val="tx1"/>
                </a:solidFill>
              </a:rPr>
              <a:t>/</a:t>
            </a:r>
            <a:r>
              <a:rPr lang="en-US" sz="5000" dirty="0" err="1">
                <a:solidFill>
                  <a:schemeClr val="tx1"/>
                </a:solidFill>
              </a:rPr>
              <a:t>uoitfa</a:t>
            </a:r>
            <a:endParaRPr lang="en-CA" sz="5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711D57-91DA-0542-B676-48A09ADC6F4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815" y="573505"/>
            <a:ext cx="449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3E8B-A546-504A-B27F-77DC00AA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F0D0D-2F82-6D4C-86EA-334475C26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2062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Help the Faculty Association Avert a Strike!!</a:t>
            </a:r>
          </a:p>
          <a:p>
            <a:pPr marL="0" indent="0" algn="ctr">
              <a:buNone/>
            </a:pPr>
            <a:r>
              <a:rPr lang="en-US" dirty="0"/>
              <a:t>You can help us avoid a strike by sending a letter in support of high-quality education at Ontario Tech. </a:t>
            </a:r>
          </a:p>
          <a:p>
            <a:pPr marL="0" indent="0" algn="ctr">
              <a:buNone/>
            </a:pPr>
            <a:r>
              <a:rPr lang="en-US" b="1" u="sng" dirty="0">
                <a:hlinkClick r:id="rId2"/>
              </a:rPr>
              <a:t>www.uoitfa.ca/take-action</a:t>
            </a:r>
            <a:r>
              <a:rPr lang="en-US" b="1" u="sng" dirty="0"/>
              <a:t> </a:t>
            </a:r>
          </a:p>
          <a:p>
            <a:pPr marL="0" indent="0" algn="ctr">
              <a:buNone/>
            </a:pPr>
            <a:r>
              <a:rPr lang="en-US" b="1" dirty="0"/>
              <a:t>The more messages we send to Ontario Tech, the greater chance we can avoid a strike. </a:t>
            </a:r>
          </a:p>
          <a:p>
            <a:pPr marL="0" indent="0" algn="ctr">
              <a:buNone/>
            </a:pPr>
            <a:r>
              <a:rPr lang="en-US" dirty="0"/>
              <a:t>In the last round of bargaining, we were able to send 1000s messages to the University which helped us avert a strike.</a:t>
            </a:r>
            <a:r>
              <a:rPr lang="en-CA" dirty="0"/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46624A-C869-E14C-8969-A23F3BCE94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658" y="343166"/>
            <a:ext cx="4495800" cy="838200"/>
          </a:xfrm>
          <a:prstGeom prst="rect">
            <a:avLst/>
          </a:prstGeom>
        </p:spPr>
      </p:pic>
      <p:pic>
        <p:nvPicPr>
          <p:cNvPr id="1025" name="Picture 1" descr="page1image46296128">
            <a:extLst>
              <a:ext uri="{FF2B5EF4-FFF2-40B4-BE49-F238E27FC236}">
                <a16:creationId xmlns:a16="http://schemas.microsoft.com/office/drawing/2014/main" id="{5C04A893-3B74-0549-9258-8F61D3485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3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15A-9F56-0D42-BD55-BF844F50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519629"/>
          </a:xfrm>
        </p:spPr>
        <p:txBody>
          <a:bodyPr>
            <a:noAutofit/>
          </a:bodyPr>
          <a:lstStyle/>
          <a:p>
            <a:endParaRPr lang="en-US" sz="3200" dirty="0"/>
          </a:p>
        </p:txBody>
      </p:sp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403F5EF8-B7BB-944F-B157-2F6FF0359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4" y="0"/>
            <a:ext cx="5043486" cy="5715000"/>
          </a:xfrm>
        </p:spPr>
      </p:pic>
    </p:spTree>
    <p:extLst>
      <p:ext uri="{BB962C8B-B14F-4D97-AF65-F5344CB8AC3E}">
        <p14:creationId xmlns:p14="http://schemas.microsoft.com/office/powerpoint/2010/main" val="223136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15A-9F56-0D42-BD55-BF844F50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519629"/>
          </a:xfrm>
        </p:spPr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6975-3437-AC46-AE20-2410CC6A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9936"/>
            <a:ext cx="8229600" cy="389969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CA" dirty="0"/>
              <a:t>We care about the quality of education our students receive. </a:t>
            </a:r>
          </a:p>
          <a:p>
            <a:pPr lvl="0"/>
            <a:r>
              <a:rPr lang="en-CA" dirty="0"/>
              <a:t>We care about the fact that we have less time to spend with our students than faculty at almost any other university in Canada. </a:t>
            </a:r>
          </a:p>
          <a:p>
            <a:pPr lvl="0"/>
            <a:r>
              <a:rPr lang="en-CA" dirty="0"/>
              <a:t>We care about the about prioritizing research and ensuring that researchers are supported properly by Ontario Tech. </a:t>
            </a:r>
          </a:p>
          <a:p>
            <a:pPr lvl="0"/>
            <a:r>
              <a:rPr lang="en-CA" dirty="0"/>
              <a:t>We care about building a more equitable institution where female faculty aren’t paid an average of 13% less than men for the same work.</a:t>
            </a:r>
          </a:p>
          <a:p>
            <a:pPr lvl="0"/>
            <a:endParaRPr lang="en-US" b="1" dirty="0"/>
          </a:p>
          <a:p>
            <a:pPr marL="0" indent="0" algn="ctr">
              <a:buNone/>
            </a:pPr>
            <a:r>
              <a:rPr lang="en-US" b="1" dirty="0"/>
              <a:t>Faculty Working Conditions are Student Learning Conditions!!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For more information about the potential of a strike at Ontario Tech go to: </a:t>
            </a: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www.uoitfa.ca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uoitfa</a:t>
            </a:r>
            <a:r>
              <a:rPr lang="en-US" dirty="0">
                <a:hlinkClick r:id="rId2"/>
              </a:rPr>
              <a:t>-strike-mandate-vote-</a:t>
            </a:r>
            <a:r>
              <a:rPr lang="en-US" dirty="0" err="1">
                <a:hlinkClick r:id="rId2"/>
              </a:rPr>
              <a:t>faqs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29EA73-5FDF-0C42-8382-E426C375CD4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10" y="502450"/>
            <a:ext cx="4495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9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230</Words>
  <Application>Microsoft Macintosh PowerPoint</Application>
  <PresentationFormat>On-screen Show (16:10)</PresentationFormat>
  <Paragraphs>20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Arial</vt:lpstr>
      <vt:lpstr>Calibri</vt:lpstr>
      <vt:lpstr>Office Theme</vt:lpstr>
      <vt:lpstr>2021 Bargaining/Strike Information for Students </vt:lpstr>
      <vt:lpstr>PowerPoint Presentation</vt:lpstr>
      <vt:lpstr>PowerPoint Presentation</vt:lpstr>
      <vt:lpstr>PowerPoint Presentation</vt:lpstr>
      <vt:lpstr>Photo Slideshow</vt:lpstr>
    </vt:vector>
  </TitlesOfParts>
  <Company>UOIT Faculty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Martins</dc:creator>
  <cp:lastModifiedBy>Chelsea Bauer</cp:lastModifiedBy>
  <cp:revision>30</cp:revision>
  <dcterms:created xsi:type="dcterms:W3CDTF">2016-04-18T20:43:31Z</dcterms:created>
  <dcterms:modified xsi:type="dcterms:W3CDTF">2021-10-28T17:42:40Z</dcterms:modified>
</cp:coreProperties>
</file>