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1" r:id="rId2"/>
  </p:sldMasterIdLst>
  <p:notesMasterIdLst>
    <p:notesMasterId r:id="rId31"/>
  </p:notesMasterIdLst>
  <p:handoutMasterIdLst>
    <p:handoutMasterId r:id="rId32"/>
  </p:handoutMasterIdLst>
  <p:sldIdLst>
    <p:sldId id="305" r:id="rId3"/>
    <p:sldId id="310" r:id="rId4"/>
    <p:sldId id="356" r:id="rId5"/>
    <p:sldId id="257" r:id="rId6"/>
    <p:sldId id="359" r:id="rId7"/>
    <p:sldId id="340" r:id="rId8"/>
    <p:sldId id="344" r:id="rId9"/>
    <p:sldId id="345" r:id="rId10"/>
    <p:sldId id="260" r:id="rId11"/>
    <p:sldId id="264" r:id="rId12"/>
    <p:sldId id="348" r:id="rId13"/>
    <p:sldId id="357" r:id="rId14"/>
    <p:sldId id="358" r:id="rId15"/>
    <p:sldId id="347" r:id="rId16"/>
    <p:sldId id="336" r:id="rId17"/>
    <p:sldId id="349" r:id="rId18"/>
    <p:sldId id="354" r:id="rId19"/>
    <p:sldId id="283" r:id="rId20"/>
    <p:sldId id="328" r:id="rId21"/>
    <p:sldId id="280" r:id="rId22"/>
    <p:sldId id="278" r:id="rId23"/>
    <p:sldId id="352" r:id="rId24"/>
    <p:sldId id="353" r:id="rId25"/>
    <p:sldId id="272" r:id="rId26"/>
    <p:sldId id="351" r:id="rId27"/>
    <p:sldId id="327" r:id="rId28"/>
    <p:sldId id="262" r:id="rId29"/>
    <p:sldId id="355" r:id="rId30"/>
  </p:sldIdLst>
  <p:sldSz cx="12192000" cy="6858000"/>
  <p:notesSz cx="7010400" cy="92964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0156" autoAdjust="0"/>
  </p:normalViewPr>
  <p:slideViewPr>
    <p:cSldViewPr>
      <p:cViewPr varScale="1">
        <p:scale>
          <a:sx n="99" d="100"/>
          <a:sy n="99" d="100"/>
        </p:scale>
        <p:origin x="1056" y="176"/>
      </p:cViewPr>
      <p:guideLst>
        <p:guide orient="horz" pos="2160"/>
        <p:guide pos="3840"/>
      </p:guideLst>
    </p:cSldViewPr>
  </p:slideViewPr>
  <p:notesTextViewPr>
    <p:cViewPr>
      <p:scale>
        <a:sx n="100" d="100"/>
        <a:sy n="100" d="100"/>
      </p:scale>
      <p:origin x="0" y="0"/>
    </p:cViewPr>
  </p:notesTextViewPr>
  <p:notesViewPr>
    <p:cSldViewPr>
      <p:cViewPr>
        <p:scale>
          <a:sx n="100" d="100"/>
          <a:sy n="100" d="100"/>
        </p:scale>
        <p:origin x="2227" y="-29"/>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570142-3A77-4B95-8CDD-7CC3DDF76802}" type="doc">
      <dgm:prSet loTypeId="urn:microsoft.com/office/officeart/2005/8/layout/process1" loCatId="process" qsTypeId="urn:microsoft.com/office/officeart/2005/8/quickstyle/simple3" qsCatId="simple" csTypeId="urn:microsoft.com/office/officeart/2005/8/colors/colorful1" csCatId="colorful" phldr="1"/>
      <dgm:spPr/>
    </dgm:pt>
    <dgm:pt modelId="{E391E311-125B-4373-9FD6-293D1BFEB060}">
      <dgm:prSet phldrT="[Text]" custT="1"/>
      <dgm:spPr/>
      <dgm:t>
        <a:bodyPr/>
        <a:lstStyle/>
        <a:p>
          <a:r>
            <a:rPr lang="en-CA" sz="3200" dirty="0"/>
            <a:t>Assistant Professor</a:t>
          </a:r>
        </a:p>
      </dgm:t>
    </dgm:pt>
    <dgm:pt modelId="{16207FD7-B5D7-49C4-9B72-54BB986FA8B8}" type="parTrans" cxnId="{45FA0D34-1847-4027-87A4-D00F6B4CD93E}">
      <dgm:prSet/>
      <dgm:spPr/>
      <dgm:t>
        <a:bodyPr/>
        <a:lstStyle/>
        <a:p>
          <a:endParaRPr lang="en-CA" sz="3600"/>
        </a:p>
      </dgm:t>
    </dgm:pt>
    <dgm:pt modelId="{4CD30120-6406-4BE1-ADC6-3F3742468B1A}" type="sibTrans" cxnId="{45FA0D34-1847-4027-87A4-D00F6B4CD93E}">
      <dgm:prSet custT="1"/>
      <dgm:spPr/>
      <dgm:t>
        <a:bodyPr/>
        <a:lstStyle/>
        <a:p>
          <a:endParaRPr lang="en-CA" sz="3600">
            <a:solidFill>
              <a:schemeClr val="tx1"/>
            </a:solidFill>
          </a:endParaRPr>
        </a:p>
      </dgm:t>
    </dgm:pt>
    <dgm:pt modelId="{CD4301B2-A435-47F9-BAF9-F0D67E701DB7}">
      <dgm:prSet phldrT="[Text]" custT="1"/>
      <dgm:spPr/>
      <dgm:t>
        <a:bodyPr/>
        <a:lstStyle/>
        <a:p>
          <a:r>
            <a:rPr lang="en-CA" sz="3200" dirty="0"/>
            <a:t>Tenure and Promotion to</a:t>
          </a:r>
          <a:br>
            <a:rPr lang="en-CA" sz="3200" dirty="0"/>
          </a:br>
          <a:r>
            <a:rPr lang="en-CA" sz="3200" dirty="0"/>
            <a:t>Associate Professor</a:t>
          </a:r>
        </a:p>
      </dgm:t>
    </dgm:pt>
    <dgm:pt modelId="{E5C18EF2-0DC0-4A16-B211-8EB47EF0E897}" type="parTrans" cxnId="{46A20405-EFA9-46CD-A055-F6BD8C673F37}">
      <dgm:prSet/>
      <dgm:spPr/>
      <dgm:t>
        <a:bodyPr/>
        <a:lstStyle/>
        <a:p>
          <a:endParaRPr lang="en-CA" sz="3600"/>
        </a:p>
      </dgm:t>
    </dgm:pt>
    <dgm:pt modelId="{D77D2302-EBD7-43C3-A0BA-9C89E3F45D7F}" type="sibTrans" cxnId="{46A20405-EFA9-46CD-A055-F6BD8C673F37}">
      <dgm:prSet custT="1"/>
      <dgm:spPr/>
      <dgm:t>
        <a:bodyPr/>
        <a:lstStyle/>
        <a:p>
          <a:endParaRPr lang="en-CA" sz="3600"/>
        </a:p>
      </dgm:t>
    </dgm:pt>
    <dgm:pt modelId="{5371E1FA-7FCC-4942-8EE5-21CB5A61D3B4}">
      <dgm:prSet custT="1"/>
      <dgm:spPr/>
      <dgm:t>
        <a:bodyPr/>
        <a:lstStyle/>
        <a:p>
          <a:r>
            <a:rPr lang="en-US" sz="3200" dirty="0"/>
            <a:t>Promotion to</a:t>
          </a:r>
          <a:br>
            <a:rPr lang="en-US" sz="3200" dirty="0"/>
          </a:br>
          <a:r>
            <a:rPr lang="en-US" sz="3200" dirty="0"/>
            <a:t>Professor</a:t>
          </a:r>
        </a:p>
      </dgm:t>
    </dgm:pt>
    <dgm:pt modelId="{93DA69D1-7118-254E-B4D4-BA13179F6BD9}" type="parTrans" cxnId="{7F128EEF-D177-B043-B120-B007B9212E9B}">
      <dgm:prSet/>
      <dgm:spPr/>
      <dgm:t>
        <a:bodyPr/>
        <a:lstStyle/>
        <a:p>
          <a:endParaRPr lang="en-US" sz="3600"/>
        </a:p>
      </dgm:t>
    </dgm:pt>
    <dgm:pt modelId="{81D9E02B-98CB-134E-B8E9-289B3C06B107}" type="sibTrans" cxnId="{7F128EEF-D177-B043-B120-B007B9212E9B}">
      <dgm:prSet/>
      <dgm:spPr/>
      <dgm:t>
        <a:bodyPr/>
        <a:lstStyle/>
        <a:p>
          <a:endParaRPr lang="en-US" sz="3600"/>
        </a:p>
      </dgm:t>
    </dgm:pt>
    <dgm:pt modelId="{9648BB29-C21F-4980-81A3-3E6A5F966D8A}">
      <dgm:prSet phldrT="[Text]" custT="1"/>
      <dgm:spPr/>
      <dgm:t>
        <a:bodyPr/>
        <a:lstStyle/>
        <a:p>
          <a:r>
            <a:rPr lang="en-CA" sz="3200" dirty="0"/>
            <a:t>Third Year Review</a:t>
          </a:r>
        </a:p>
      </dgm:t>
    </dgm:pt>
    <dgm:pt modelId="{EDE3BA28-8463-4E7D-A43B-420B63813CB3}" type="parTrans" cxnId="{01C46E9E-5AAB-48B3-8449-6DAADA7A1F46}">
      <dgm:prSet/>
      <dgm:spPr/>
      <dgm:t>
        <a:bodyPr/>
        <a:lstStyle/>
        <a:p>
          <a:endParaRPr lang="en-US" sz="1600"/>
        </a:p>
      </dgm:t>
    </dgm:pt>
    <dgm:pt modelId="{A4445522-94B2-43FB-B3C7-C654C267D0B4}" type="sibTrans" cxnId="{01C46E9E-5AAB-48B3-8449-6DAADA7A1F46}">
      <dgm:prSet custT="1"/>
      <dgm:spPr/>
      <dgm:t>
        <a:bodyPr/>
        <a:lstStyle/>
        <a:p>
          <a:endParaRPr lang="en-US" sz="2000"/>
        </a:p>
      </dgm:t>
    </dgm:pt>
    <dgm:pt modelId="{2CB8C7B8-41A8-490C-BBCC-F8CD5B35B60B}" type="pres">
      <dgm:prSet presAssocID="{41570142-3A77-4B95-8CDD-7CC3DDF76802}" presName="Name0" presStyleCnt="0">
        <dgm:presLayoutVars>
          <dgm:dir/>
          <dgm:resizeHandles val="exact"/>
        </dgm:presLayoutVars>
      </dgm:prSet>
      <dgm:spPr/>
    </dgm:pt>
    <dgm:pt modelId="{229E56C3-1251-4F50-92AE-DABEEFCF3E57}" type="pres">
      <dgm:prSet presAssocID="{E391E311-125B-4373-9FD6-293D1BFEB060}" presName="node" presStyleLbl="node1" presStyleIdx="0" presStyleCnt="4">
        <dgm:presLayoutVars>
          <dgm:bulletEnabled val="1"/>
        </dgm:presLayoutVars>
      </dgm:prSet>
      <dgm:spPr/>
    </dgm:pt>
    <dgm:pt modelId="{E98E7317-38EA-4362-9C8F-A67DEE7538C6}" type="pres">
      <dgm:prSet presAssocID="{4CD30120-6406-4BE1-ADC6-3F3742468B1A}" presName="sibTrans" presStyleLbl="sibTrans2D1" presStyleIdx="0" presStyleCnt="3"/>
      <dgm:spPr/>
    </dgm:pt>
    <dgm:pt modelId="{823305CE-BBAB-45B9-A4C7-ED2100E4044B}" type="pres">
      <dgm:prSet presAssocID="{4CD30120-6406-4BE1-ADC6-3F3742468B1A}" presName="connectorText" presStyleLbl="sibTrans2D1" presStyleIdx="0" presStyleCnt="3"/>
      <dgm:spPr/>
    </dgm:pt>
    <dgm:pt modelId="{006795F5-9A09-4055-8515-9B3CDF214CBC}" type="pres">
      <dgm:prSet presAssocID="{9648BB29-C21F-4980-81A3-3E6A5F966D8A}" presName="node" presStyleLbl="node1" presStyleIdx="1" presStyleCnt="4">
        <dgm:presLayoutVars>
          <dgm:bulletEnabled val="1"/>
        </dgm:presLayoutVars>
      </dgm:prSet>
      <dgm:spPr/>
    </dgm:pt>
    <dgm:pt modelId="{A71BB472-7EA8-47AE-9427-6CB52D37430A}" type="pres">
      <dgm:prSet presAssocID="{A4445522-94B2-43FB-B3C7-C654C267D0B4}" presName="sibTrans" presStyleLbl="sibTrans2D1" presStyleIdx="1" presStyleCnt="3"/>
      <dgm:spPr/>
    </dgm:pt>
    <dgm:pt modelId="{0817D911-98C7-42EB-AD4B-5FE4715BF66C}" type="pres">
      <dgm:prSet presAssocID="{A4445522-94B2-43FB-B3C7-C654C267D0B4}" presName="connectorText" presStyleLbl="sibTrans2D1" presStyleIdx="1" presStyleCnt="3"/>
      <dgm:spPr/>
    </dgm:pt>
    <dgm:pt modelId="{D150C2D3-2F1C-4664-99BC-B229AC7038F6}" type="pres">
      <dgm:prSet presAssocID="{CD4301B2-A435-47F9-BAF9-F0D67E701DB7}" presName="node" presStyleLbl="node1" presStyleIdx="2" presStyleCnt="4" custScaleX="135611">
        <dgm:presLayoutVars>
          <dgm:bulletEnabled val="1"/>
        </dgm:presLayoutVars>
      </dgm:prSet>
      <dgm:spPr/>
    </dgm:pt>
    <dgm:pt modelId="{28C3E766-A252-CE44-AB6F-3656A07EF89B}" type="pres">
      <dgm:prSet presAssocID="{D77D2302-EBD7-43C3-A0BA-9C89E3F45D7F}" presName="sibTrans" presStyleLbl="sibTrans2D1" presStyleIdx="2" presStyleCnt="3"/>
      <dgm:spPr/>
    </dgm:pt>
    <dgm:pt modelId="{1DDF3811-13FA-0B44-BC5B-53BDF3AC168D}" type="pres">
      <dgm:prSet presAssocID="{D77D2302-EBD7-43C3-A0BA-9C89E3F45D7F}" presName="connectorText" presStyleLbl="sibTrans2D1" presStyleIdx="2" presStyleCnt="3"/>
      <dgm:spPr/>
    </dgm:pt>
    <dgm:pt modelId="{62138E5A-1481-4A43-914F-54CB1EE0A027}" type="pres">
      <dgm:prSet presAssocID="{5371E1FA-7FCC-4942-8EE5-21CB5A61D3B4}" presName="node" presStyleLbl="node1" presStyleIdx="3" presStyleCnt="4" custScaleX="143105">
        <dgm:presLayoutVars>
          <dgm:bulletEnabled val="1"/>
        </dgm:presLayoutVars>
      </dgm:prSet>
      <dgm:spPr/>
    </dgm:pt>
  </dgm:ptLst>
  <dgm:cxnLst>
    <dgm:cxn modelId="{46A20405-EFA9-46CD-A055-F6BD8C673F37}" srcId="{41570142-3A77-4B95-8CDD-7CC3DDF76802}" destId="{CD4301B2-A435-47F9-BAF9-F0D67E701DB7}" srcOrd="2" destOrd="0" parTransId="{E5C18EF2-0DC0-4A16-B211-8EB47EF0E897}" sibTransId="{D77D2302-EBD7-43C3-A0BA-9C89E3F45D7F}"/>
    <dgm:cxn modelId="{6C546512-123F-4B22-A3D6-F4B875CF547E}" type="presOf" srcId="{41570142-3A77-4B95-8CDD-7CC3DDF76802}" destId="{2CB8C7B8-41A8-490C-BBCC-F8CD5B35B60B}" srcOrd="0" destOrd="0" presId="urn:microsoft.com/office/officeart/2005/8/layout/process1"/>
    <dgm:cxn modelId="{FBF4E31C-79F4-354B-8572-96A0CC47214A}" type="presOf" srcId="{5371E1FA-7FCC-4942-8EE5-21CB5A61D3B4}" destId="{62138E5A-1481-4A43-914F-54CB1EE0A027}" srcOrd="0" destOrd="0" presId="urn:microsoft.com/office/officeart/2005/8/layout/process1"/>
    <dgm:cxn modelId="{E1784F25-F91F-4937-ABA4-96053B8D77B6}" type="presOf" srcId="{4CD30120-6406-4BE1-ADC6-3F3742468B1A}" destId="{823305CE-BBAB-45B9-A4C7-ED2100E4044B}" srcOrd="1" destOrd="0" presId="urn:microsoft.com/office/officeart/2005/8/layout/process1"/>
    <dgm:cxn modelId="{45FA0D34-1847-4027-87A4-D00F6B4CD93E}" srcId="{41570142-3A77-4B95-8CDD-7CC3DDF76802}" destId="{E391E311-125B-4373-9FD6-293D1BFEB060}" srcOrd="0" destOrd="0" parTransId="{16207FD7-B5D7-49C4-9B72-54BB986FA8B8}" sibTransId="{4CD30120-6406-4BE1-ADC6-3F3742468B1A}"/>
    <dgm:cxn modelId="{E4035959-E757-2B4A-9CB2-3D24B0BE7B40}" type="presOf" srcId="{D77D2302-EBD7-43C3-A0BA-9C89E3F45D7F}" destId="{1DDF3811-13FA-0B44-BC5B-53BDF3AC168D}" srcOrd="1" destOrd="0" presId="urn:microsoft.com/office/officeart/2005/8/layout/process1"/>
    <dgm:cxn modelId="{8905B68D-56CC-44FA-AA7B-D99D9938F608}" type="presOf" srcId="{A4445522-94B2-43FB-B3C7-C654C267D0B4}" destId="{0817D911-98C7-42EB-AD4B-5FE4715BF66C}" srcOrd="1" destOrd="0" presId="urn:microsoft.com/office/officeart/2005/8/layout/process1"/>
    <dgm:cxn modelId="{01C46E9E-5AAB-48B3-8449-6DAADA7A1F46}" srcId="{41570142-3A77-4B95-8CDD-7CC3DDF76802}" destId="{9648BB29-C21F-4980-81A3-3E6A5F966D8A}" srcOrd="1" destOrd="0" parTransId="{EDE3BA28-8463-4E7D-A43B-420B63813CB3}" sibTransId="{A4445522-94B2-43FB-B3C7-C654C267D0B4}"/>
    <dgm:cxn modelId="{2C9DDEBB-82D4-44A9-B027-EB2F12D8DF5E}" type="presOf" srcId="{CD4301B2-A435-47F9-BAF9-F0D67E701DB7}" destId="{D150C2D3-2F1C-4664-99BC-B229AC7038F6}" srcOrd="0" destOrd="0" presId="urn:microsoft.com/office/officeart/2005/8/layout/process1"/>
    <dgm:cxn modelId="{EA1913CE-9F6A-4747-9281-34E90CE49E5C}" type="presOf" srcId="{A4445522-94B2-43FB-B3C7-C654C267D0B4}" destId="{A71BB472-7EA8-47AE-9427-6CB52D37430A}" srcOrd="0" destOrd="0" presId="urn:microsoft.com/office/officeart/2005/8/layout/process1"/>
    <dgm:cxn modelId="{30C56BE4-0C33-45BF-8A6C-E33CC2D68CD7}" type="presOf" srcId="{9648BB29-C21F-4980-81A3-3E6A5F966D8A}" destId="{006795F5-9A09-4055-8515-9B3CDF214CBC}" srcOrd="0" destOrd="0" presId="urn:microsoft.com/office/officeart/2005/8/layout/process1"/>
    <dgm:cxn modelId="{1D3CA1EC-0911-4FAE-BC0D-B52FE4AEE437}" type="presOf" srcId="{E391E311-125B-4373-9FD6-293D1BFEB060}" destId="{229E56C3-1251-4F50-92AE-DABEEFCF3E57}" srcOrd="0" destOrd="0" presId="urn:microsoft.com/office/officeart/2005/8/layout/process1"/>
    <dgm:cxn modelId="{7F128EEF-D177-B043-B120-B007B9212E9B}" srcId="{41570142-3A77-4B95-8CDD-7CC3DDF76802}" destId="{5371E1FA-7FCC-4942-8EE5-21CB5A61D3B4}" srcOrd="3" destOrd="0" parTransId="{93DA69D1-7118-254E-B4D4-BA13179F6BD9}" sibTransId="{81D9E02B-98CB-134E-B8E9-289B3C06B107}"/>
    <dgm:cxn modelId="{D8F58CF6-BE30-B343-B94E-5AEEE63C33EE}" type="presOf" srcId="{D77D2302-EBD7-43C3-A0BA-9C89E3F45D7F}" destId="{28C3E766-A252-CE44-AB6F-3656A07EF89B}" srcOrd="0" destOrd="0" presId="urn:microsoft.com/office/officeart/2005/8/layout/process1"/>
    <dgm:cxn modelId="{67D97CF7-EF6E-40C8-BCAB-7960928D1B7A}" type="presOf" srcId="{4CD30120-6406-4BE1-ADC6-3F3742468B1A}" destId="{E98E7317-38EA-4362-9C8F-A67DEE7538C6}" srcOrd="0" destOrd="0" presId="urn:microsoft.com/office/officeart/2005/8/layout/process1"/>
    <dgm:cxn modelId="{90117741-2646-4CC2-A1D8-C1120A5257EE}" type="presParOf" srcId="{2CB8C7B8-41A8-490C-BBCC-F8CD5B35B60B}" destId="{229E56C3-1251-4F50-92AE-DABEEFCF3E57}" srcOrd="0" destOrd="0" presId="urn:microsoft.com/office/officeart/2005/8/layout/process1"/>
    <dgm:cxn modelId="{91B6BF65-E534-46B4-A333-CAB0EEBC198A}" type="presParOf" srcId="{2CB8C7B8-41A8-490C-BBCC-F8CD5B35B60B}" destId="{E98E7317-38EA-4362-9C8F-A67DEE7538C6}" srcOrd="1" destOrd="0" presId="urn:microsoft.com/office/officeart/2005/8/layout/process1"/>
    <dgm:cxn modelId="{C6D70149-BD5A-49B6-8A3F-694A63810D7B}" type="presParOf" srcId="{E98E7317-38EA-4362-9C8F-A67DEE7538C6}" destId="{823305CE-BBAB-45B9-A4C7-ED2100E4044B}" srcOrd="0" destOrd="0" presId="urn:microsoft.com/office/officeart/2005/8/layout/process1"/>
    <dgm:cxn modelId="{8D145DAF-CA41-4FC0-8990-467CEF9FC0AB}" type="presParOf" srcId="{2CB8C7B8-41A8-490C-BBCC-F8CD5B35B60B}" destId="{006795F5-9A09-4055-8515-9B3CDF214CBC}" srcOrd="2" destOrd="0" presId="urn:microsoft.com/office/officeart/2005/8/layout/process1"/>
    <dgm:cxn modelId="{DE750B10-A48D-4B36-A4A6-23EF4AEC5E38}" type="presParOf" srcId="{2CB8C7B8-41A8-490C-BBCC-F8CD5B35B60B}" destId="{A71BB472-7EA8-47AE-9427-6CB52D37430A}" srcOrd="3" destOrd="0" presId="urn:microsoft.com/office/officeart/2005/8/layout/process1"/>
    <dgm:cxn modelId="{A72130AC-C6AB-49E1-9402-8A8AC4144EB8}" type="presParOf" srcId="{A71BB472-7EA8-47AE-9427-6CB52D37430A}" destId="{0817D911-98C7-42EB-AD4B-5FE4715BF66C}" srcOrd="0" destOrd="0" presId="urn:microsoft.com/office/officeart/2005/8/layout/process1"/>
    <dgm:cxn modelId="{888829AE-7B9C-4075-93B2-EBEC937CBBAB}" type="presParOf" srcId="{2CB8C7B8-41A8-490C-BBCC-F8CD5B35B60B}" destId="{D150C2D3-2F1C-4664-99BC-B229AC7038F6}" srcOrd="4" destOrd="0" presId="urn:microsoft.com/office/officeart/2005/8/layout/process1"/>
    <dgm:cxn modelId="{0D65C49A-A941-C947-8BD2-BE080E313DAA}" type="presParOf" srcId="{2CB8C7B8-41A8-490C-BBCC-F8CD5B35B60B}" destId="{28C3E766-A252-CE44-AB6F-3656A07EF89B}" srcOrd="5" destOrd="0" presId="urn:microsoft.com/office/officeart/2005/8/layout/process1"/>
    <dgm:cxn modelId="{91FE3DA7-DDD5-CC49-B99A-E9EC27726CD8}" type="presParOf" srcId="{28C3E766-A252-CE44-AB6F-3656A07EF89B}" destId="{1DDF3811-13FA-0B44-BC5B-53BDF3AC168D}" srcOrd="0" destOrd="0" presId="urn:microsoft.com/office/officeart/2005/8/layout/process1"/>
    <dgm:cxn modelId="{C874152D-39D2-4249-8483-6686C9EEAA6E}" type="presParOf" srcId="{2CB8C7B8-41A8-490C-BBCC-F8CD5B35B60B}" destId="{62138E5A-1481-4A43-914F-54CB1EE0A027}"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0C2665-6039-460E-8675-EE7119B9AB13}" type="doc">
      <dgm:prSet loTypeId="urn:microsoft.com/office/officeart/2005/8/layout/process2" loCatId="process" qsTypeId="urn:microsoft.com/office/officeart/2005/8/quickstyle/simple3" qsCatId="simple" csTypeId="urn:microsoft.com/office/officeart/2005/8/colors/colorful3" csCatId="colorful" phldr="1"/>
      <dgm:spPr/>
    </dgm:pt>
    <dgm:pt modelId="{8E68050F-4FD6-4F37-8124-DEE9260A266C}">
      <dgm:prSet custT="1"/>
      <dgm:spPr/>
      <dgm:t>
        <a:bodyPr/>
        <a:lstStyle/>
        <a:p>
          <a:r>
            <a:rPr lang="en-CA" sz="2400" b="0" dirty="0">
              <a:effectLst/>
              <a:latin typeface="+mn-lt"/>
              <a:ea typeface="+mn-ea"/>
              <a:cs typeface="+mn-cs"/>
            </a:rPr>
            <a:t>Apr 1:</a:t>
          </a:r>
          <a:r>
            <a:rPr lang="en-CA" sz="2400" dirty="0">
              <a:effectLst/>
              <a:latin typeface="+mn-lt"/>
              <a:ea typeface="+mn-ea"/>
              <a:cs typeface="+mn-cs"/>
            </a:rPr>
            <a:t> Dean notifies YOU </a:t>
          </a:r>
          <a:endParaRPr lang="en-US" sz="2400" b="0" dirty="0">
            <a:effectLst/>
            <a:latin typeface="+mn-lt"/>
            <a:ea typeface="+mn-ea"/>
            <a:cs typeface="+mn-cs"/>
          </a:endParaRPr>
        </a:p>
      </dgm:t>
    </dgm:pt>
    <dgm:pt modelId="{AEA87B14-5B68-473E-AE11-41DE08F2450A}" type="parTrans" cxnId="{0CB428F6-4CAD-4424-980D-3969C12BD6D3}">
      <dgm:prSet/>
      <dgm:spPr/>
      <dgm:t>
        <a:bodyPr/>
        <a:lstStyle/>
        <a:p>
          <a:endParaRPr lang="en-US" sz="2400"/>
        </a:p>
      </dgm:t>
    </dgm:pt>
    <dgm:pt modelId="{F92E6348-7C86-408B-BE34-835131DA9ECF}" type="sibTrans" cxnId="{0CB428F6-4CAD-4424-980D-3969C12BD6D3}">
      <dgm:prSet custT="1"/>
      <dgm:spPr/>
      <dgm:t>
        <a:bodyPr/>
        <a:lstStyle/>
        <a:p>
          <a:endParaRPr lang="en-US" sz="2400"/>
        </a:p>
      </dgm:t>
    </dgm:pt>
    <dgm:pt modelId="{C533F77D-BF8D-4670-8861-652E21C8F9E2}">
      <dgm:prSet custT="1"/>
      <dgm:spPr/>
      <dgm:t>
        <a:bodyPr/>
        <a:lstStyle/>
        <a:p>
          <a:r>
            <a:rPr lang="en-CA" sz="2400" b="0" dirty="0">
              <a:effectLst/>
              <a:latin typeface="+mn-lt"/>
              <a:ea typeface="+mn-ea"/>
              <a:cs typeface="+mn-cs"/>
            </a:rPr>
            <a:t>Jun 1: Dean appoints Review Committee (RC) </a:t>
          </a:r>
          <a:endParaRPr lang="en-US" sz="2400" b="0" dirty="0">
            <a:effectLst/>
            <a:latin typeface="+mn-lt"/>
            <a:ea typeface="+mn-ea"/>
            <a:cs typeface="+mn-cs"/>
          </a:endParaRPr>
        </a:p>
      </dgm:t>
    </dgm:pt>
    <dgm:pt modelId="{FEF42DB3-EA25-4017-AA87-9FDCE2FF088F}" type="parTrans" cxnId="{E3397FF0-B9BF-4F15-9D45-D8EFBF8987D3}">
      <dgm:prSet/>
      <dgm:spPr/>
      <dgm:t>
        <a:bodyPr/>
        <a:lstStyle/>
        <a:p>
          <a:endParaRPr lang="en-US" sz="2400"/>
        </a:p>
      </dgm:t>
    </dgm:pt>
    <dgm:pt modelId="{492EB08E-9E06-4D91-BD88-2B43A5A1732A}" type="sibTrans" cxnId="{E3397FF0-B9BF-4F15-9D45-D8EFBF8987D3}">
      <dgm:prSet custT="1"/>
      <dgm:spPr/>
      <dgm:t>
        <a:bodyPr/>
        <a:lstStyle/>
        <a:p>
          <a:endParaRPr lang="en-US" sz="2400"/>
        </a:p>
      </dgm:t>
    </dgm:pt>
    <dgm:pt modelId="{D51BC272-24F5-4687-868B-1468123773D3}">
      <dgm:prSet custT="1"/>
      <dgm:spPr/>
      <dgm:t>
        <a:bodyPr/>
        <a:lstStyle/>
        <a:p>
          <a:r>
            <a:rPr lang="en-CA" sz="2400" b="0" dirty="0">
              <a:effectLst/>
              <a:latin typeface="+mn-lt"/>
              <a:ea typeface="+mn-ea"/>
              <a:cs typeface="+mn-cs"/>
            </a:rPr>
            <a:t>Sept 1: </a:t>
          </a:r>
          <a:r>
            <a:rPr lang="en-US" sz="2400" b="0" dirty="0">
              <a:effectLst/>
              <a:latin typeface="+mn-lt"/>
              <a:ea typeface="+mn-ea"/>
              <a:cs typeface="+mn-cs"/>
            </a:rPr>
            <a:t>YOU submit documentation</a:t>
          </a:r>
        </a:p>
      </dgm:t>
    </dgm:pt>
    <dgm:pt modelId="{489749BA-6EA4-4AA0-90C6-7BF2DC5B6C44}" type="parTrans" cxnId="{0B17CBDF-622B-428A-8347-DAAE8ED5CEE9}">
      <dgm:prSet/>
      <dgm:spPr/>
      <dgm:t>
        <a:bodyPr/>
        <a:lstStyle/>
        <a:p>
          <a:endParaRPr lang="en-US" sz="2400"/>
        </a:p>
      </dgm:t>
    </dgm:pt>
    <dgm:pt modelId="{A747B6BE-2B14-4C56-8242-AC69CFA7A302}" type="sibTrans" cxnId="{0B17CBDF-622B-428A-8347-DAAE8ED5CEE9}">
      <dgm:prSet custT="1"/>
      <dgm:spPr/>
      <dgm:t>
        <a:bodyPr/>
        <a:lstStyle/>
        <a:p>
          <a:endParaRPr lang="en-US" sz="2400"/>
        </a:p>
      </dgm:t>
    </dgm:pt>
    <dgm:pt modelId="{2E6C847E-588A-4E19-A8AE-C7A36AF6AC75}">
      <dgm:prSet custT="1"/>
      <dgm:spPr/>
      <dgm:t>
        <a:bodyPr/>
        <a:lstStyle/>
        <a:p>
          <a:r>
            <a:rPr lang="en-CA" sz="2400" b="0" dirty="0">
              <a:effectLst/>
              <a:latin typeface="+mn-lt"/>
              <a:ea typeface="+mn-ea"/>
              <a:cs typeface="+mn-cs"/>
            </a:rPr>
            <a:t>Sept 15: </a:t>
          </a:r>
          <a:r>
            <a:rPr lang="en-US" sz="2400" b="0" dirty="0">
              <a:effectLst/>
              <a:latin typeface="+mn-lt"/>
              <a:ea typeface="+mn-ea"/>
              <a:cs typeface="+mn-cs"/>
            </a:rPr>
            <a:t>Dean review referees with YOU</a:t>
          </a:r>
        </a:p>
      </dgm:t>
    </dgm:pt>
    <dgm:pt modelId="{4E1EE67D-DBAC-4E0C-8DAD-BBB72C81DE01}" type="parTrans" cxnId="{BA74FAA5-3938-47EC-9961-45DBD91065EB}">
      <dgm:prSet/>
      <dgm:spPr/>
      <dgm:t>
        <a:bodyPr/>
        <a:lstStyle/>
        <a:p>
          <a:endParaRPr lang="en-US" sz="2400"/>
        </a:p>
      </dgm:t>
    </dgm:pt>
    <dgm:pt modelId="{8A3ACE7A-F826-4C6F-89D9-DA84D0D087B7}" type="sibTrans" cxnId="{BA74FAA5-3938-47EC-9961-45DBD91065EB}">
      <dgm:prSet custT="1"/>
      <dgm:spPr/>
      <dgm:t>
        <a:bodyPr/>
        <a:lstStyle/>
        <a:p>
          <a:endParaRPr lang="en-US" sz="2400"/>
        </a:p>
      </dgm:t>
    </dgm:pt>
    <dgm:pt modelId="{AB676AB1-2475-46FF-831C-5475D0713192}">
      <dgm:prSet custT="1"/>
      <dgm:spPr/>
      <dgm:t>
        <a:bodyPr/>
        <a:lstStyle/>
        <a:p>
          <a:r>
            <a:rPr lang="en-CA" sz="2400" b="0" dirty="0">
              <a:effectLst/>
              <a:latin typeface="+mn-lt"/>
              <a:ea typeface="+mn-ea"/>
              <a:cs typeface="+mn-cs"/>
            </a:rPr>
            <a:t>Oct 20: YOU meet with Review Committee </a:t>
          </a:r>
          <a:endParaRPr lang="en-US" sz="2400" b="0" dirty="0">
            <a:effectLst/>
            <a:latin typeface="+mn-lt"/>
            <a:ea typeface="+mn-ea"/>
            <a:cs typeface="+mn-cs"/>
          </a:endParaRPr>
        </a:p>
      </dgm:t>
    </dgm:pt>
    <dgm:pt modelId="{6EE6DB04-111C-40B9-8B56-CEC47BD485B8}" type="parTrans" cxnId="{31571E78-D392-4D07-8BB7-B640813C1936}">
      <dgm:prSet/>
      <dgm:spPr/>
      <dgm:t>
        <a:bodyPr/>
        <a:lstStyle/>
        <a:p>
          <a:endParaRPr lang="en-US" sz="2400"/>
        </a:p>
      </dgm:t>
    </dgm:pt>
    <dgm:pt modelId="{DC2C6666-5D3F-4F51-A6F9-FD5E60516598}" type="sibTrans" cxnId="{31571E78-D392-4D07-8BB7-B640813C1936}">
      <dgm:prSet custT="1"/>
      <dgm:spPr/>
      <dgm:t>
        <a:bodyPr/>
        <a:lstStyle/>
        <a:p>
          <a:endParaRPr lang="en-US" sz="2400"/>
        </a:p>
      </dgm:t>
    </dgm:pt>
    <dgm:pt modelId="{1ED37CA8-E485-4F33-A570-7AA152E67D82}">
      <dgm:prSet custT="1"/>
      <dgm:spPr/>
      <dgm:t>
        <a:bodyPr/>
        <a:lstStyle/>
        <a:p>
          <a:r>
            <a:rPr lang="en-CA" sz="2400" b="0" dirty="0">
              <a:effectLst/>
              <a:latin typeface="+mn-lt"/>
              <a:ea typeface="+mn-ea"/>
              <a:cs typeface="+mn-cs"/>
            </a:rPr>
            <a:t>Jun 15: Dean meets with </a:t>
          </a:r>
          <a:r>
            <a:rPr lang="en-US" sz="2400" b="0" dirty="0">
              <a:effectLst/>
              <a:latin typeface="+mn-lt"/>
              <a:ea typeface="+mn-ea"/>
              <a:cs typeface="+mn-cs"/>
            </a:rPr>
            <a:t>YOU: timetable, process, material</a:t>
          </a:r>
        </a:p>
      </dgm:t>
    </dgm:pt>
    <dgm:pt modelId="{63FA61E5-88A9-4A51-8047-28DE4BB05D04}" type="parTrans" cxnId="{BEAF048A-E38E-4554-9135-9B9A6673B73D}">
      <dgm:prSet/>
      <dgm:spPr/>
      <dgm:t>
        <a:bodyPr/>
        <a:lstStyle/>
        <a:p>
          <a:endParaRPr lang="en-US" sz="2400"/>
        </a:p>
      </dgm:t>
    </dgm:pt>
    <dgm:pt modelId="{40206646-795E-480D-B28C-516CE7936BB5}" type="sibTrans" cxnId="{BEAF048A-E38E-4554-9135-9B9A6673B73D}">
      <dgm:prSet custT="1"/>
      <dgm:spPr/>
      <dgm:t>
        <a:bodyPr/>
        <a:lstStyle/>
        <a:p>
          <a:endParaRPr lang="en-US" sz="2400"/>
        </a:p>
      </dgm:t>
    </dgm:pt>
    <dgm:pt modelId="{1F9C58F3-1EA7-4125-B9BC-778495D8AB5F}">
      <dgm:prSet custT="1"/>
      <dgm:spPr/>
      <dgm:t>
        <a:bodyPr/>
        <a:lstStyle/>
        <a:p>
          <a:r>
            <a:rPr lang="en-CA" sz="2400" b="0" dirty="0">
              <a:effectLst/>
              <a:latin typeface="+mn-lt"/>
              <a:ea typeface="+mn-ea"/>
              <a:cs typeface="+mn-cs"/>
            </a:rPr>
            <a:t>Dec 1: Review Committee reports to YOU and</a:t>
          </a:r>
          <a:r>
            <a:rPr lang="en-US" sz="2400" b="0" dirty="0">
              <a:effectLst/>
              <a:latin typeface="+mn-lt"/>
              <a:ea typeface="+mn-ea"/>
              <a:cs typeface="+mn-cs"/>
            </a:rPr>
            <a:t> Provost</a:t>
          </a:r>
        </a:p>
      </dgm:t>
    </dgm:pt>
    <dgm:pt modelId="{FD9503D3-0035-486D-9645-36E00642C805}" type="parTrans" cxnId="{14349B7A-DB31-4100-AFBC-A5DEE70A8171}">
      <dgm:prSet/>
      <dgm:spPr/>
      <dgm:t>
        <a:bodyPr/>
        <a:lstStyle/>
        <a:p>
          <a:endParaRPr lang="en-US" sz="2400"/>
        </a:p>
      </dgm:t>
    </dgm:pt>
    <dgm:pt modelId="{123B852C-8D26-489A-9DCD-599004BDE656}" type="sibTrans" cxnId="{14349B7A-DB31-4100-AFBC-A5DEE70A8171}">
      <dgm:prSet custT="1"/>
      <dgm:spPr/>
      <dgm:t>
        <a:bodyPr/>
        <a:lstStyle/>
        <a:p>
          <a:endParaRPr lang="en-US" sz="2400"/>
        </a:p>
      </dgm:t>
    </dgm:pt>
    <dgm:pt modelId="{824306FB-3B9D-49E0-8E56-CBB46F98D043}" type="pres">
      <dgm:prSet presAssocID="{280C2665-6039-460E-8675-EE7119B9AB13}" presName="linearFlow" presStyleCnt="0">
        <dgm:presLayoutVars>
          <dgm:resizeHandles val="exact"/>
        </dgm:presLayoutVars>
      </dgm:prSet>
      <dgm:spPr/>
    </dgm:pt>
    <dgm:pt modelId="{F5B5D7A6-992C-42F2-9F28-79D5E4E00599}" type="pres">
      <dgm:prSet presAssocID="{8E68050F-4FD6-4F37-8124-DEE9260A266C}" presName="node" presStyleLbl="node1" presStyleIdx="0" presStyleCnt="7" custScaleX="637370" custScaleY="148122" custLinFactNeighborX="-3370">
        <dgm:presLayoutVars>
          <dgm:bulletEnabled val="1"/>
        </dgm:presLayoutVars>
      </dgm:prSet>
      <dgm:spPr/>
    </dgm:pt>
    <dgm:pt modelId="{EE984B45-37AF-4653-B6BD-EBE5043A9429}" type="pres">
      <dgm:prSet presAssocID="{F92E6348-7C86-408B-BE34-835131DA9ECF}" presName="sibTrans" presStyleLbl="sibTrans2D1" presStyleIdx="0" presStyleCnt="6"/>
      <dgm:spPr/>
    </dgm:pt>
    <dgm:pt modelId="{764C2D3B-047C-40A1-881B-C27C9670268D}" type="pres">
      <dgm:prSet presAssocID="{F92E6348-7C86-408B-BE34-835131DA9ECF}" presName="connectorText" presStyleLbl="sibTrans2D1" presStyleIdx="0" presStyleCnt="6"/>
      <dgm:spPr/>
    </dgm:pt>
    <dgm:pt modelId="{BE57BAE4-B254-4BEB-AAC1-7FD0CE91D83D}" type="pres">
      <dgm:prSet presAssocID="{C533F77D-BF8D-4670-8861-652E21C8F9E2}" presName="node" presStyleLbl="node1" presStyleIdx="1" presStyleCnt="7" custScaleX="637370" custScaleY="148122" custLinFactNeighborX="-3370">
        <dgm:presLayoutVars>
          <dgm:bulletEnabled val="1"/>
        </dgm:presLayoutVars>
      </dgm:prSet>
      <dgm:spPr/>
    </dgm:pt>
    <dgm:pt modelId="{BA1AA518-10DA-4442-A188-51BEC62B69D0}" type="pres">
      <dgm:prSet presAssocID="{492EB08E-9E06-4D91-BD88-2B43A5A1732A}" presName="sibTrans" presStyleLbl="sibTrans2D1" presStyleIdx="1" presStyleCnt="6"/>
      <dgm:spPr/>
    </dgm:pt>
    <dgm:pt modelId="{C985BBA0-A4D9-4A98-A477-B0C74DF37A22}" type="pres">
      <dgm:prSet presAssocID="{492EB08E-9E06-4D91-BD88-2B43A5A1732A}" presName="connectorText" presStyleLbl="sibTrans2D1" presStyleIdx="1" presStyleCnt="6"/>
      <dgm:spPr/>
    </dgm:pt>
    <dgm:pt modelId="{9132F308-E04F-44EC-9F64-B1749C8615A5}" type="pres">
      <dgm:prSet presAssocID="{1ED37CA8-E485-4F33-A570-7AA152E67D82}" presName="node" presStyleLbl="node1" presStyleIdx="2" presStyleCnt="7" custScaleX="637370" custScaleY="148122" custLinFactNeighborX="-3370">
        <dgm:presLayoutVars>
          <dgm:bulletEnabled val="1"/>
        </dgm:presLayoutVars>
      </dgm:prSet>
      <dgm:spPr/>
    </dgm:pt>
    <dgm:pt modelId="{D7C9B111-8C24-471C-9E52-120CD90714EC}" type="pres">
      <dgm:prSet presAssocID="{40206646-795E-480D-B28C-516CE7936BB5}" presName="sibTrans" presStyleLbl="sibTrans2D1" presStyleIdx="2" presStyleCnt="6"/>
      <dgm:spPr/>
    </dgm:pt>
    <dgm:pt modelId="{85992017-1E3A-4084-800D-529772370D9E}" type="pres">
      <dgm:prSet presAssocID="{40206646-795E-480D-B28C-516CE7936BB5}" presName="connectorText" presStyleLbl="sibTrans2D1" presStyleIdx="2" presStyleCnt="6"/>
      <dgm:spPr/>
    </dgm:pt>
    <dgm:pt modelId="{EF73A255-81F3-4219-98DA-8101F229E4F4}" type="pres">
      <dgm:prSet presAssocID="{D51BC272-24F5-4687-868B-1468123773D3}" presName="node" presStyleLbl="node1" presStyleIdx="3" presStyleCnt="7" custScaleX="637370" custScaleY="148122" custLinFactNeighborX="-3370">
        <dgm:presLayoutVars>
          <dgm:bulletEnabled val="1"/>
        </dgm:presLayoutVars>
      </dgm:prSet>
      <dgm:spPr/>
    </dgm:pt>
    <dgm:pt modelId="{D32AB2FC-1B7D-41DB-9AB6-CDD38C936C23}" type="pres">
      <dgm:prSet presAssocID="{A747B6BE-2B14-4C56-8242-AC69CFA7A302}" presName="sibTrans" presStyleLbl="sibTrans2D1" presStyleIdx="3" presStyleCnt="6"/>
      <dgm:spPr/>
    </dgm:pt>
    <dgm:pt modelId="{34FC7DEF-C644-489C-8E2C-C9EA18D9F454}" type="pres">
      <dgm:prSet presAssocID="{A747B6BE-2B14-4C56-8242-AC69CFA7A302}" presName="connectorText" presStyleLbl="sibTrans2D1" presStyleIdx="3" presStyleCnt="6"/>
      <dgm:spPr/>
    </dgm:pt>
    <dgm:pt modelId="{00465F50-B9BF-4961-9A25-F91D10A31B78}" type="pres">
      <dgm:prSet presAssocID="{2E6C847E-588A-4E19-A8AE-C7A36AF6AC75}" presName="node" presStyleLbl="node1" presStyleIdx="4" presStyleCnt="7" custScaleX="637370" custScaleY="148122" custLinFactNeighborX="-3370">
        <dgm:presLayoutVars>
          <dgm:bulletEnabled val="1"/>
        </dgm:presLayoutVars>
      </dgm:prSet>
      <dgm:spPr/>
    </dgm:pt>
    <dgm:pt modelId="{487C716A-6FA1-46F8-BAED-41CE120D9111}" type="pres">
      <dgm:prSet presAssocID="{8A3ACE7A-F826-4C6F-89D9-DA84D0D087B7}" presName="sibTrans" presStyleLbl="sibTrans2D1" presStyleIdx="4" presStyleCnt="6"/>
      <dgm:spPr/>
    </dgm:pt>
    <dgm:pt modelId="{011A6844-160E-42D5-B5C8-0193CB574FE2}" type="pres">
      <dgm:prSet presAssocID="{8A3ACE7A-F826-4C6F-89D9-DA84D0D087B7}" presName="connectorText" presStyleLbl="sibTrans2D1" presStyleIdx="4" presStyleCnt="6"/>
      <dgm:spPr/>
    </dgm:pt>
    <dgm:pt modelId="{1F486F53-C107-4041-84D7-4076D2028CF6}" type="pres">
      <dgm:prSet presAssocID="{AB676AB1-2475-46FF-831C-5475D0713192}" presName="node" presStyleLbl="node1" presStyleIdx="5" presStyleCnt="7" custScaleX="637370" custScaleY="148122" custLinFactNeighborX="-3370">
        <dgm:presLayoutVars>
          <dgm:bulletEnabled val="1"/>
        </dgm:presLayoutVars>
      </dgm:prSet>
      <dgm:spPr/>
    </dgm:pt>
    <dgm:pt modelId="{B469D606-5489-41AC-818E-A0A523600119}" type="pres">
      <dgm:prSet presAssocID="{DC2C6666-5D3F-4F51-A6F9-FD5E60516598}" presName="sibTrans" presStyleLbl="sibTrans2D1" presStyleIdx="5" presStyleCnt="6"/>
      <dgm:spPr/>
    </dgm:pt>
    <dgm:pt modelId="{3FF29AAA-60D8-4529-B996-74ABD948F517}" type="pres">
      <dgm:prSet presAssocID="{DC2C6666-5D3F-4F51-A6F9-FD5E60516598}" presName="connectorText" presStyleLbl="sibTrans2D1" presStyleIdx="5" presStyleCnt="6"/>
      <dgm:spPr/>
    </dgm:pt>
    <dgm:pt modelId="{2B884939-A7E9-49B2-B3CF-46F5637157E9}" type="pres">
      <dgm:prSet presAssocID="{1F9C58F3-1EA7-4125-B9BC-778495D8AB5F}" presName="node" presStyleLbl="node1" presStyleIdx="6" presStyleCnt="7" custScaleX="637370" custScaleY="148122">
        <dgm:presLayoutVars>
          <dgm:bulletEnabled val="1"/>
        </dgm:presLayoutVars>
      </dgm:prSet>
      <dgm:spPr/>
    </dgm:pt>
  </dgm:ptLst>
  <dgm:cxnLst>
    <dgm:cxn modelId="{7FD06802-C22E-4EA2-9262-9CD44B655423}" type="presOf" srcId="{F92E6348-7C86-408B-BE34-835131DA9ECF}" destId="{EE984B45-37AF-4653-B6BD-EBE5043A9429}" srcOrd="0" destOrd="0" presId="urn:microsoft.com/office/officeart/2005/8/layout/process2"/>
    <dgm:cxn modelId="{FB9A2018-ED52-428C-BDDC-A895BC5C2021}" type="presOf" srcId="{492EB08E-9E06-4D91-BD88-2B43A5A1732A}" destId="{BA1AA518-10DA-4442-A188-51BEC62B69D0}" srcOrd="0" destOrd="0" presId="urn:microsoft.com/office/officeart/2005/8/layout/process2"/>
    <dgm:cxn modelId="{E7513E2E-8759-4F6B-BD80-6EFCEAEB8031}" type="presOf" srcId="{1F9C58F3-1EA7-4125-B9BC-778495D8AB5F}" destId="{2B884939-A7E9-49B2-B3CF-46F5637157E9}" srcOrd="0" destOrd="0" presId="urn:microsoft.com/office/officeart/2005/8/layout/process2"/>
    <dgm:cxn modelId="{C8FC633E-A45C-4513-A741-104737F13F13}" type="presOf" srcId="{8A3ACE7A-F826-4C6F-89D9-DA84D0D087B7}" destId="{011A6844-160E-42D5-B5C8-0193CB574FE2}" srcOrd="1" destOrd="0" presId="urn:microsoft.com/office/officeart/2005/8/layout/process2"/>
    <dgm:cxn modelId="{829A6F41-F25F-4F00-A33B-23F0984143FE}" type="presOf" srcId="{D51BC272-24F5-4687-868B-1468123773D3}" destId="{EF73A255-81F3-4219-98DA-8101F229E4F4}" srcOrd="0" destOrd="0" presId="urn:microsoft.com/office/officeart/2005/8/layout/process2"/>
    <dgm:cxn modelId="{7609F452-5A95-4420-84DC-73634F8DD184}" type="presOf" srcId="{DC2C6666-5D3F-4F51-A6F9-FD5E60516598}" destId="{B469D606-5489-41AC-818E-A0A523600119}" srcOrd="0" destOrd="0" presId="urn:microsoft.com/office/officeart/2005/8/layout/process2"/>
    <dgm:cxn modelId="{FA157156-EBB0-4A8D-8609-E7DC6FB5384E}" type="presOf" srcId="{2E6C847E-588A-4E19-A8AE-C7A36AF6AC75}" destId="{00465F50-B9BF-4961-9A25-F91D10A31B78}" srcOrd="0" destOrd="0" presId="urn:microsoft.com/office/officeart/2005/8/layout/process2"/>
    <dgm:cxn modelId="{AE615D57-941D-462F-9820-6438C2C0F970}" type="presOf" srcId="{A747B6BE-2B14-4C56-8242-AC69CFA7A302}" destId="{34FC7DEF-C644-489C-8E2C-C9EA18D9F454}" srcOrd="1" destOrd="0" presId="urn:microsoft.com/office/officeart/2005/8/layout/process2"/>
    <dgm:cxn modelId="{11BDC35D-A887-48FA-85F4-DD5175C8ADDB}" type="presOf" srcId="{40206646-795E-480D-B28C-516CE7936BB5}" destId="{D7C9B111-8C24-471C-9E52-120CD90714EC}" srcOrd="0" destOrd="0" presId="urn:microsoft.com/office/officeart/2005/8/layout/process2"/>
    <dgm:cxn modelId="{50E90668-A0BC-4FDF-A915-10F33CA35D5C}" type="presOf" srcId="{8E68050F-4FD6-4F37-8124-DEE9260A266C}" destId="{F5B5D7A6-992C-42F2-9F28-79D5E4E00599}" srcOrd="0" destOrd="0" presId="urn:microsoft.com/office/officeart/2005/8/layout/process2"/>
    <dgm:cxn modelId="{ABEDB368-7590-4282-8970-A964C914F7D7}" type="presOf" srcId="{F92E6348-7C86-408B-BE34-835131DA9ECF}" destId="{764C2D3B-047C-40A1-881B-C27C9670268D}" srcOrd="1" destOrd="0" presId="urn:microsoft.com/office/officeart/2005/8/layout/process2"/>
    <dgm:cxn modelId="{4639E76F-A426-46B7-BABB-55EFAE4474BE}" type="presOf" srcId="{AB676AB1-2475-46FF-831C-5475D0713192}" destId="{1F486F53-C107-4041-84D7-4076D2028CF6}" srcOrd="0" destOrd="0" presId="urn:microsoft.com/office/officeart/2005/8/layout/process2"/>
    <dgm:cxn modelId="{31571E78-D392-4D07-8BB7-B640813C1936}" srcId="{280C2665-6039-460E-8675-EE7119B9AB13}" destId="{AB676AB1-2475-46FF-831C-5475D0713192}" srcOrd="5" destOrd="0" parTransId="{6EE6DB04-111C-40B9-8B56-CEC47BD485B8}" sibTransId="{DC2C6666-5D3F-4F51-A6F9-FD5E60516598}"/>
    <dgm:cxn modelId="{14349B7A-DB31-4100-AFBC-A5DEE70A8171}" srcId="{280C2665-6039-460E-8675-EE7119B9AB13}" destId="{1F9C58F3-1EA7-4125-B9BC-778495D8AB5F}" srcOrd="6" destOrd="0" parTransId="{FD9503D3-0035-486D-9645-36E00642C805}" sibTransId="{123B852C-8D26-489A-9DCD-599004BDE656}"/>
    <dgm:cxn modelId="{D957FE86-8120-4F2A-88BC-7AC2C1FB394A}" type="presOf" srcId="{8A3ACE7A-F826-4C6F-89D9-DA84D0D087B7}" destId="{487C716A-6FA1-46F8-BAED-41CE120D9111}" srcOrd="0" destOrd="0" presId="urn:microsoft.com/office/officeart/2005/8/layout/process2"/>
    <dgm:cxn modelId="{BEAF048A-E38E-4554-9135-9B9A6673B73D}" srcId="{280C2665-6039-460E-8675-EE7119B9AB13}" destId="{1ED37CA8-E485-4F33-A570-7AA152E67D82}" srcOrd="2" destOrd="0" parTransId="{63FA61E5-88A9-4A51-8047-28DE4BB05D04}" sibTransId="{40206646-795E-480D-B28C-516CE7936BB5}"/>
    <dgm:cxn modelId="{63D4D28C-A825-46B1-89C9-82AE77368705}" type="presOf" srcId="{40206646-795E-480D-B28C-516CE7936BB5}" destId="{85992017-1E3A-4084-800D-529772370D9E}" srcOrd="1" destOrd="0" presId="urn:microsoft.com/office/officeart/2005/8/layout/process2"/>
    <dgm:cxn modelId="{BA74FAA5-3938-47EC-9961-45DBD91065EB}" srcId="{280C2665-6039-460E-8675-EE7119B9AB13}" destId="{2E6C847E-588A-4E19-A8AE-C7A36AF6AC75}" srcOrd="4" destOrd="0" parTransId="{4E1EE67D-DBAC-4E0C-8DAD-BBB72C81DE01}" sibTransId="{8A3ACE7A-F826-4C6F-89D9-DA84D0D087B7}"/>
    <dgm:cxn modelId="{D784A4AC-0D02-415A-8E17-965BE2CD3B59}" type="presOf" srcId="{DC2C6666-5D3F-4F51-A6F9-FD5E60516598}" destId="{3FF29AAA-60D8-4529-B996-74ABD948F517}" srcOrd="1" destOrd="0" presId="urn:microsoft.com/office/officeart/2005/8/layout/process2"/>
    <dgm:cxn modelId="{8F62EAC5-7937-4F82-BB48-EC98E09D84BF}" type="presOf" srcId="{1ED37CA8-E485-4F33-A570-7AA152E67D82}" destId="{9132F308-E04F-44EC-9F64-B1749C8615A5}" srcOrd="0" destOrd="0" presId="urn:microsoft.com/office/officeart/2005/8/layout/process2"/>
    <dgm:cxn modelId="{AF3BF9C5-F893-42AF-87F7-74C75059F1F2}" type="presOf" srcId="{280C2665-6039-460E-8675-EE7119B9AB13}" destId="{824306FB-3B9D-49E0-8E56-CBB46F98D043}" srcOrd="0" destOrd="0" presId="urn:microsoft.com/office/officeart/2005/8/layout/process2"/>
    <dgm:cxn modelId="{0B17CBDF-622B-428A-8347-DAAE8ED5CEE9}" srcId="{280C2665-6039-460E-8675-EE7119B9AB13}" destId="{D51BC272-24F5-4687-868B-1468123773D3}" srcOrd="3" destOrd="0" parTransId="{489749BA-6EA4-4AA0-90C6-7BF2DC5B6C44}" sibTransId="{A747B6BE-2B14-4C56-8242-AC69CFA7A302}"/>
    <dgm:cxn modelId="{A1028CE0-BB97-47D7-86BB-1E9E9ED37315}" type="presOf" srcId="{A747B6BE-2B14-4C56-8242-AC69CFA7A302}" destId="{D32AB2FC-1B7D-41DB-9AB6-CDD38C936C23}" srcOrd="0" destOrd="0" presId="urn:microsoft.com/office/officeart/2005/8/layout/process2"/>
    <dgm:cxn modelId="{C26A97EE-813D-44C1-81F5-F0AFC1739A25}" type="presOf" srcId="{C533F77D-BF8D-4670-8861-652E21C8F9E2}" destId="{BE57BAE4-B254-4BEB-AAC1-7FD0CE91D83D}" srcOrd="0" destOrd="0" presId="urn:microsoft.com/office/officeart/2005/8/layout/process2"/>
    <dgm:cxn modelId="{E3397FF0-B9BF-4F15-9D45-D8EFBF8987D3}" srcId="{280C2665-6039-460E-8675-EE7119B9AB13}" destId="{C533F77D-BF8D-4670-8861-652E21C8F9E2}" srcOrd="1" destOrd="0" parTransId="{FEF42DB3-EA25-4017-AA87-9FDCE2FF088F}" sibTransId="{492EB08E-9E06-4D91-BD88-2B43A5A1732A}"/>
    <dgm:cxn modelId="{0CB428F6-4CAD-4424-980D-3969C12BD6D3}" srcId="{280C2665-6039-460E-8675-EE7119B9AB13}" destId="{8E68050F-4FD6-4F37-8124-DEE9260A266C}" srcOrd="0" destOrd="0" parTransId="{AEA87B14-5B68-473E-AE11-41DE08F2450A}" sibTransId="{F92E6348-7C86-408B-BE34-835131DA9ECF}"/>
    <dgm:cxn modelId="{F73648F9-33C9-4227-B73B-997C720A1E8A}" type="presOf" srcId="{492EB08E-9E06-4D91-BD88-2B43A5A1732A}" destId="{C985BBA0-A4D9-4A98-A477-B0C74DF37A22}" srcOrd="1" destOrd="0" presId="urn:microsoft.com/office/officeart/2005/8/layout/process2"/>
    <dgm:cxn modelId="{141B0FA3-3F9F-42B4-BE08-FDC73EF9C7D6}" type="presParOf" srcId="{824306FB-3B9D-49E0-8E56-CBB46F98D043}" destId="{F5B5D7A6-992C-42F2-9F28-79D5E4E00599}" srcOrd="0" destOrd="0" presId="urn:microsoft.com/office/officeart/2005/8/layout/process2"/>
    <dgm:cxn modelId="{983391D9-92A6-4C90-86C0-56AB9890611F}" type="presParOf" srcId="{824306FB-3B9D-49E0-8E56-CBB46F98D043}" destId="{EE984B45-37AF-4653-B6BD-EBE5043A9429}" srcOrd="1" destOrd="0" presId="urn:microsoft.com/office/officeart/2005/8/layout/process2"/>
    <dgm:cxn modelId="{92DC3960-9718-41C0-AE9C-3985CDAE7FF3}" type="presParOf" srcId="{EE984B45-37AF-4653-B6BD-EBE5043A9429}" destId="{764C2D3B-047C-40A1-881B-C27C9670268D}" srcOrd="0" destOrd="0" presId="urn:microsoft.com/office/officeart/2005/8/layout/process2"/>
    <dgm:cxn modelId="{C3494E29-06DF-4EAE-9B97-615887979D4C}" type="presParOf" srcId="{824306FB-3B9D-49E0-8E56-CBB46F98D043}" destId="{BE57BAE4-B254-4BEB-AAC1-7FD0CE91D83D}" srcOrd="2" destOrd="0" presId="urn:microsoft.com/office/officeart/2005/8/layout/process2"/>
    <dgm:cxn modelId="{BE7B09CD-A2A4-4D14-B838-7EDC64A95649}" type="presParOf" srcId="{824306FB-3B9D-49E0-8E56-CBB46F98D043}" destId="{BA1AA518-10DA-4442-A188-51BEC62B69D0}" srcOrd="3" destOrd="0" presId="urn:microsoft.com/office/officeart/2005/8/layout/process2"/>
    <dgm:cxn modelId="{0294E18A-2601-4337-85F5-567F58330ACA}" type="presParOf" srcId="{BA1AA518-10DA-4442-A188-51BEC62B69D0}" destId="{C985BBA0-A4D9-4A98-A477-B0C74DF37A22}" srcOrd="0" destOrd="0" presId="urn:microsoft.com/office/officeart/2005/8/layout/process2"/>
    <dgm:cxn modelId="{92ADE3C2-F3BD-4BAA-9ACA-15A1531F86D1}" type="presParOf" srcId="{824306FB-3B9D-49E0-8E56-CBB46F98D043}" destId="{9132F308-E04F-44EC-9F64-B1749C8615A5}" srcOrd="4" destOrd="0" presId="urn:microsoft.com/office/officeart/2005/8/layout/process2"/>
    <dgm:cxn modelId="{34E21977-713E-4A3A-8EF0-0478A2E43BDD}" type="presParOf" srcId="{824306FB-3B9D-49E0-8E56-CBB46F98D043}" destId="{D7C9B111-8C24-471C-9E52-120CD90714EC}" srcOrd="5" destOrd="0" presId="urn:microsoft.com/office/officeart/2005/8/layout/process2"/>
    <dgm:cxn modelId="{6EF872D6-BF30-4DF3-8025-E351EED38E4B}" type="presParOf" srcId="{D7C9B111-8C24-471C-9E52-120CD90714EC}" destId="{85992017-1E3A-4084-800D-529772370D9E}" srcOrd="0" destOrd="0" presId="urn:microsoft.com/office/officeart/2005/8/layout/process2"/>
    <dgm:cxn modelId="{88C9C505-EC36-4F2E-B0C7-A5A74431950B}" type="presParOf" srcId="{824306FB-3B9D-49E0-8E56-CBB46F98D043}" destId="{EF73A255-81F3-4219-98DA-8101F229E4F4}" srcOrd="6" destOrd="0" presId="urn:microsoft.com/office/officeart/2005/8/layout/process2"/>
    <dgm:cxn modelId="{2C125BC6-67FE-4D2B-B89F-134AB594C764}" type="presParOf" srcId="{824306FB-3B9D-49E0-8E56-CBB46F98D043}" destId="{D32AB2FC-1B7D-41DB-9AB6-CDD38C936C23}" srcOrd="7" destOrd="0" presId="urn:microsoft.com/office/officeart/2005/8/layout/process2"/>
    <dgm:cxn modelId="{DE8F9973-CE60-4B42-A8A2-C0E23547F8D2}" type="presParOf" srcId="{D32AB2FC-1B7D-41DB-9AB6-CDD38C936C23}" destId="{34FC7DEF-C644-489C-8E2C-C9EA18D9F454}" srcOrd="0" destOrd="0" presId="urn:microsoft.com/office/officeart/2005/8/layout/process2"/>
    <dgm:cxn modelId="{2771BF06-9260-424C-8871-D476EBC09CFC}" type="presParOf" srcId="{824306FB-3B9D-49E0-8E56-CBB46F98D043}" destId="{00465F50-B9BF-4961-9A25-F91D10A31B78}" srcOrd="8" destOrd="0" presId="urn:microsoft.com/office/officeart/2005/8/layout/process2"/>
    <dgm:cxn modelId="{2E73AB08-8A68-4197-A6C8-A68DBF389AEB}" type="presParOf" srcId="{824306FB-3B9D-49E0-8E56-CBB46F98D043}" destId="{487C716A-6FA1-46F8-BAED-41CE120D9111}" srcOrd="9" destOrd="0" presId="urn:microsoft.com/office/officeart/2005/8/layout/process2"/>
    <dgm:cxn modelId="{14852544-E6B5-4ABC-BB20-40BA10951364}" type="presParOf" srcId="{487C716A-6FA1-46F8-BAED-41CE120D9111}" destId="{011A6844-160E-42D5-B5C8-0193CB574FE2}" srcOrd="0" destOrd="0" presId="urn:microsoft.com/office/officeart/2005/8/layout/process2"/>
    <dgm:cxn modelId="{6E21C891-8EEF-4522-A9A8-D862CAC9F8D4}" type="presParOf" srcId="{824306FB-3B9D-49E0-8E56-CBB46F98D043}" destId="{1F486F53-C107-4041-84D7-4076D2028CF6}" srcOrd="10" destOrd="0" presId="urn:microsoft.com/office/officeart/2005/8/layout/process2"/>
    <dgm:cxn modelId="{F376B0BE-5B76-46B6-84C9-348724A8DDA8}" type="presParOf" srcId="{824306FB-3B9D-49E0-8E56-CBB46F98D043}" destId="{B469D606-5489-41AC-818E-A0A523600119}" srcOrd="11" destOrd="0" presId="urn:microsoft.com/office/officeart/2005/8/layout/process2"/>
    <dgm:cxn modelId="{4139995A-2936-4109-A95D-99A5465912A8}" type="presParOf" srcId="{B469D606-5489-41AC-818E-A0A523600119}" destId="{3FF29AAA-60D8-4529-B996-74ABD948F517}" srcOrd="0" destOrd="0" presId="urn:microsoft.com/office/officeart/2005/8/layout/process2"/>
    <dgm:cxn modelId="{C936B5E6-8CF9-4288-829D-5A9501C4C82F}" type="presParOf" srcId="{824306FB-3B9D-49E0-8E56-CBB46F98D043}" destId="{2B884939-A7E9-49B2-B3CF-46F5637157E9}" srcOrd="1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E56C3-1251-4F50-92AE-DABEEFCF3E57}">
      <dsp:nvSpPr>
        <dsp:cNvPr id="0" name=""/>
        <dsp:cNvSpPr/>
      </dsp:nvSpPr>
      <dsp:spPr>
        <a:xfrm>
          <a:off x="6809" y="0"/>
          <a:ext cx="1946110" cy="2343297"/>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CA" sz="3200" kern="1200" dirty="0"/>
            <a:t>Assistant Professor</a:t>
          </a:r>
        </a:p>
      </dsp:txBody>
      <dsp:txXfrm>
        <a:off x="63809" y="57000"/>
        <a:ext cx="1832110" cy="2229297"/>
      </dsp:txXfrm>
    </dsp:sp>
    <dsp:sp modelId="{E98E7317-38EA-4362-9C8F-A67DEE7538C6}">
      <dsp:nvSpPr>
        <dsp:cNvPr id="0" name=""/>
        <dsp:cNvSpPr/>
      </dsp:nvSpPr>
      <dsp:spPr>
        <a:xfrm>
          <a:off x="2147531" y="930330"/>
          <a:ext cx="412575" cy="482635"/>
        </a:xfrm>
        <a:prstGeom prs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CA" sz="3600" kern="1200">
            <a:solidFill>
              <a:schemeClr val="tx1"/>
            </a:solidFill>
          </a:endParaRPr>
        </a:p>
      </dsp:txBody>
      <dsp:txXfrm>
        <a:off x="2147531" y="1026857"/>
        <a:ext cx="288803" cy="289581"/>
      </dsp:txXfrm>
    </dsp:sp>
    <dsp:sp modelId="{006795F5-9A09-4055-8515-9B3CDF214CBC}">
      <dsp:nvSpPr>
        <dsp:cNvPr id="0" name=""/>
        <dsp:cNvSpPr/>
      </dsp:nvSpPr>
      <dsp:spPr>
        <a:xfrm>
          <a:off x="2731364" y="0"/>
          <a:ext cx="1946110" cy="234329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CA" sz="3200" kern="1200" dirty="0"/>
            <a:t>Third Year Review</a:t>
          </a:r>
        </a:p>
      </dsp:txBody>
      <dsp:txXfrm>
        <a:off x="2788364" y="57000"/>
        <a:ext cx="1832110" cy="2229297"/>
      </dsp:txXfrm>
    </dsp:sp>
    <dsp:sp modelId="{A71BB472-7EA8-47AE-9427-6CB52D37430A}">
      <dsp:nvSpPr>
        <dsp:cNvPr id="0" name=""/>
        <dsp:cNvSpPr/>
      </dsp:nvSpPr>
      <dsp:spPr>
        <a:xfrm>
          <a:off x="4872086" y="930330"/>
          <a:ext cx="412575" cy="482635"/>
        </a:xfrm>
        <a:prstGeom prst="rightArrow">
          <a:avLst>
            <a:gd name="adj1" fmla="val 60000"/>
            <a:gd name="adj2" fmla="val 5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4872086" y="1026857"/>
        <a:ext cx="288803" cy="289581"/>
      </dsp:txXfrm>
    </dsp:sp>
    <dsp:sp modelId="{D150C2D3-2F1C-4664-99BC-B229AC7038F6}">
      <dsp:nvSpPr>
        <dsp:cNvPr id="0" name=""/>
        <dsp:cNvSpPr/>
      </dsp:nvSpPr>
      <dsp:spPr>
        <a:xfrm>
          <a:off x="5455919" y="0"/>
          <a:ext cx="2639140" cy="2343297"/>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CA" sz="3200" kern="1200" dirty="0"/>
            <a:t>Tenure and Promotion to</a:t>
          </a:r>
          <a:br>
            <a:rPr lang="en-CA" sz="3200" kern="1200" dirty="0"/>
          </a:br>
          <a:r>
            <a:rPr lang="en-CA" sz="3200" kern="1200" dirty="0"/>
            <a:t>Associate Professor</a:t>
          </a:r>
        </a:p>
      </dsp:txBody>
      <dsp:txXfrm>
        <a:off x="5524552" y="68633"/>
        <a:ext cx="2501874" cy="2206031"/>
      </dsp:txXfrm>
    </dsp:sp>
    <dsp:sp modelId="{28C3E766-A252-CE44-AB6F-3656A07EF89B}">
      <dsp:nvSpPr>
        <dsp:cNvPr id="0" name=""/>
        <dsp:cNvSpPr/>
      </dsp:nvSpPr>
      <dsp:spPr>
        <a:xfrm>
          <a:off x="8289671" y="930330"/>
          <a:ext cx="412575" cy="482635"/>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CA" sz="3600" kern="1200"/>
        </a:p>
      </dsp:txBody>
      <dsp:txXfrm>
        <a:off x="8289671" y="1026857"/>
        <a:ext cx="288803" cy="289581"/>
      </dsp:txXfrm>
    </dsp:sp>
    <dsp:sp modelId="{62138E5A-1481-4A43-914F-54CB1EE0A027}">
      <dsp:nvSpPr>
        <dsp:cNvPr id="0" name=""/>
        <dsp:cNvSpPr/>
      </dsp:nvSpPr>
      <dsp:spPr>
        <a:xfrm>
          <a:off x="8873504" y="0"/>
          <a:ext cx="2784982" cy="2343297"/>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Promotion to</a:t>
          </a:r>
          <a:br>
            <a:rPr lang="en-US" sz="3200" kern="1200" dirty="0"/>
          </a:br>
          <a:r>
            <a:rPr lang="en-US" sz="3200" kern="1200" dirty="0"/>
            <a:t>Professor</a:t>
          </a:r>
        </a:p>
      </dsp:txBody>
      <dsp:txXfrm>
        <a:off x="8942137" y="68633"/>
        <a:ext cx="2647716" cy="22060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B5D7A6-992C-42F2-9F28-79D5E4E00599}">
      <dsp:nvSpPr>
        <dsp:cNvPr id="0" name=""/>
        <dsp:cNvSpPr/>
      </dsp:nvSpPr>
      <dsp:spPr>
        <a:xfrm>
          <a:off x="0" y="6808"/>
          <a:ext cx="7488832" cy="66867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Apr 1:</a:t>
          </a:r>
          <a:r>
            <a:rPr lang="en-CA" sz="2400" kern="1200" dirty="0">
              <a:effectLst/>
              <a:latin typeface="+mn-lt"/>
              <a:ea typeface="+mn-ea"/>
              <a:cs typeface="+mn-cs"/>
            </a:rPr>
            <a:t> Dean notifies YOU </a:t>
          </a:r>
          <a:endParaRPr lang="en-US" sz="2400" b="0" kern="1200" dirty="0">
            <a:effectLst/>
            <a:latin typeface="+mn-lt"/>
            <a:ea typeface="+mn-ea"/>
            <a:cs typeface="+mn-cs"/>
          </a:endParaRPr>
        </a:p>
      </dsp:txBody>
      <dsp:txXfrm>
        <a:off x="19585" y="26393"/>
        <a:ext cx="7449662" cy="629507"/>
      </dsp:txXfrm>
    </dsp:sp>
    <dsp:sp modelId="{EE984B45-37AF-4653-B6BD-EBE5043A9429}">
      <dsp:nvSpPr>
        <dsp:cNvPr id="0" name=""/>
        <dsp:cNvSpPr/>
      </dsp:nvSpPr>
      <dsp:spPr>
        <a:xfrm rot="5400000">
          <a:off x="3659771" y="686772"/>
          <a:ext cx="169288" cy="203146"/>
        </a:xfrm>
        <a:prstGeom prst="rightArrow">
          <a:avLst>
            <a:gd name="adj1" fmla="val 60000"/>
            <a:gd name="adj2" fmla="val 5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703701"/>
        <a:ext cx="121888" cy="118502"/>
      </dsp:txXfrm>
    </dsp:sp>
    <dsp:sp modelId="{BE57BAE4-B254-4BEB-AAC1-7FD0CE91D83D}">
      <dsp:nvSpPr>
        <dsp:cNvPr id="0" name=""/>
        <dsp:cNvSpPr/>
      </dsp:nvSpPr>
      <dsp:spPr>
        <a:xfrm>
          <a:off x="0" y="901205"/>
          <a:ext cx="7488832" cy="668677"/>
        </a:xfrm>
        <a:prstGeom prst="roundRect">
          <a:avLst>
            <a:gd name="adj" fmla="val 10000"/>
          </a:avLst>
        </a:prstGeom>
        <a:gradFill rotWithShape="0">
          <a:gsLst>
            <a:gs pos="0">
              <a:schemeClr val="accent3">
                <a:hueOff val="1875044"/>
                <a:satOff val="-2813"/>
                <a:lumOff val="-458"/>
                <a:alphaOff val="0"/>
                <a:tint val="50000"/>
                <a:satMod val="300000"/>
              </a:schemeClr>
            </a:gs>
            <a:gs pos="35000">
              <a:schemeClr val="accent3">
                <a:hueOff val="1875044"/>
                <a:satOff val="-2813"/>
                <a:lumOff val="-458"/>
                <a:alphaOff val="0"/>
                <a:tint val="37000"/>
                <a:satMod val="300000"/>
              </a:schemeClr>
            </a:gs>
            <a:gs pos="100000">
              <a:schemeClr val="accent3">
                <a:hueOff val="1875044"/>
                <a:satOff val="-2813"/>
                <a:lumOff val="-45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Jun 1: Dean appoints Review Committee (RC) </a:t>
          </a:r>
          <a:endParaRPr lang="en-US" sz="2400" b="0" kern="1200" dirty="0">
            <a:effectLst/>
            <a:latin typeface="+mn-lt"/>
            <a:ea typeface="+mn-ea"/>
            <a:cs typeface="+mn-cs"/>
          </a:endParaRPr>
        </a:p>
      </dsp:txBody>
      <dsp:txXfrm>
        <a:off x="19585" y="920790"/>
        <a:ext cx="7449662" cy="629507"/>
      </dsp:txXfrm>
    </dsp:sp>
    <dsp:sp modelId="{BA1AA518-10DA-4442-A188-51BEC62B69D0}">
      <dsp:nvSpPr>
        <dsp:cNvPr id="0" name=""/>
        <dsp:cNvSpPr/>
      </dsp:nvSpPr>
      <dsp:spPr>
        <a:xfrm rot="5400000">
          <a:off x="3659771" y="1581168"/>
          <a:ext cx="169288" cy="203146"/>
        </a:xfrm>
        <a:prstGeom prst="rightArrow">
          <a:avLst>
            <a:gd name="adj1" fmla="val 60000"/>
            <a:gd name="adj2" fmla="val 50000"/>
          </a:avLst>
        </a:prstGeom>
        <a:gradFill rotWithShape="0">
          <a:gsLst>
            <a:gs pos="0">
              <a:schemeClr val="accent3">
                <a:hueOff val="2250053"/>
                <a:satOff val="-3376"/>
                <a:lumOff val="-549"/>
                <a:alphaOff val="0"/>
                <a:tint val="50000"/>
                <a:satMod val="300000"/>
              </a:schemeClr>
            </a:gs>
            <a:gs pos="35000">
              <a:schemeClr val="accent3">
                <a:hueOff val="2250053"/>
                <a:satOff val="-3376"/>
                <a:lumOff val="-549"/>
                <a:alphaOff val="0"/>
                <a:tint val="37000"/>
                <a:satMod val="300000"/>
              </a:schemeClr>
            </a:gs>
            <a:gs pos="100000">
              <a:schemeClr val="accent3">
                <a:hueOff val="2250053"/>
                <a:satOff val="-3376"/>
                <a:lumOff val="-549"/>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1598097"/>
        <a:ext cx="121888" cy="118502"/>
      </dsp:txXfrm>
    </dsp:sp>
    <dsp:sp modelId="{9132F308-E04F-44EC-9F64-B1749C8615A5}">
      <dsp:nvSpPr>
        <dsp:cNvPr id="0" name=""/>
        <dsp:cNvSpPr/>
      </dsp:nvSpPr>
      <dsp:spPr>
        <a:xfrm>
          <a:off x="0" y="1795601"/>
          <a:ext cx="7488832" cy="668677"/>
        </a:xfrm>
        <a:prstGeom prst="roundRect">
          <a:avLst>
            <a:gd name="adj" fmla="val 10000"/>
          </a:avLst>
        </a:prstGeom>
        <a:gradFill rotWithShape="0">
          <a:gsLst>
            <a:gs pos="0">
              <a:schemeClr val="accent3">
                <a:hueOff val="3750088"/>
                <a:satOff val="-5627"/>
                <a:lumOff val="-915"/>
                <a:alphaOff val="0"/>
                <a:tint val="50000"/>
                <a:satMod val="300000"/>
              </a:schemeClr>
            </a:gs>
            <a:gs pos="35000">
              <a:schemeClr val="accent3">
                <a:hueOff val="3750088"/>
                <a:satOff val="-5627"/>
                <a:lumOff val="-915"/>
                <a:alphaOff val="0"/>
                <a:tint val="37000"/>
                <a:satMod val="300000"/>
              </a:schemeClr>
            </a:gs>
            <a:gs pos="100000">
              <a:schemeClr val="accent3">
                <a:hueOff val="3750088"/>
                <a:satOff val="-5627"/>
                <a:lumOff val="-91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Jun 15: Dean meets with </a:t>
          </a:r>
          <a:r>
            <a:rPr lang="en-US" sz="2400" b="0" kern="1200" dirty="0">
              <a:effectLst/>
              <a:latin typeface="+mn-lt"/>
              <a:ea typeface="+mn-ea"/>
              <a:cs typeface="+mn-cs"/>
            </a:rPr>
            <a:t>YOU: timetable, process, material</a:t>
          </a:r>
        </a:p>
      </dsp:txBody>
      <dsp:txXfrm>
        <a:off x="19585" y="1815186"/>
        <a:ext cx="7449662" cy="629507"/>
      </dsp:txXfrm>
    </dsp:sp>
    <dsp:sp modelId="{D7C9B111-8C24-471C-9E52-120CD90714EC}">
      <dsp:nvSpPr>
        <dsp:cNvPr id="0" name=""/>
        <dsp:cNvSpPr/>
      </dsp:nvSpPr>
      <dsp:spPr>
        <a:xfrm rot="5400000">
          <a:off x="3659771" y="2475564"/>
          <a:ext cx="169288" cy="203146"/>
        </a:xfrm>
        <a:prstGeom prst="rightArrow">
          <a:avLst>
            <a:gd name="adj1" fmla="val 60000"/>
            <a:gd name="adj2" fmla="val 50000"/>
          </a:avLst>
        </a:prstGeom>
        <a:gradFill rotWithShape="0">
          <a:gsLst>
            <a:gs pos="0">
              <a:schemeClr val="accent3">
                <a:hueOff val="4500106"/>
                <a:satOff val="-6752"/>
                <a:lumOff val="-1098"/>
                <a:alphaOff val="0"/>
                <a:tint val="50000"/>
                <a:satMod val="300000"/>
              </a:schemeClr>
            </a:gs>
            <a:gs pos="35000">
              <a:schemeClr val="accent3">
                <a:hueOff val="4500106"/>
                <a:satOff val="-6752"/>
                <a:lumOff val="-1098"/>
                <a:alphaOff val="0"/>
                <a:tint val="37000"/>
                <a:satMod val="300000"/>
              </a:schemeClr>
            </a:gs>
            <a:gs pos="100000">
              <a:schemeClr val="accent3">
                <a:hueOff val="4500106"/>
                <a:satOff val="-6752"/>
                <a:lumOff val="-1098"/>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2492493"/>
        <a:ext cx="121888" cy="118502"/>
      </dsp:txXfrm>
    </dsp:sp>
    <dsp:sp modelId="{EF73A255-81F3-4219-98DA-8101F229E4F4}">
      <dsp:nvSpPr>
        <dsp:cNvPr id="0" name=""/>
        <dsp:cNvSpPr/>
      </dsp:nvSpPr>
      <dsp:spPr>
        <a:xfrm>
          <a:off x="0" y="2689997"/>
          <a:ext cx="7488832" cy="668677"/>
        </a:xfrm>
        <a:prstGeom prst="roundRect">
          <a:avLst>
            <a:gd name="adj" fmla="val 10000"/>
          </a:avLst>
        </a:prstGeom>
        <a:gradFill rotWithShape="0">
          <a:gsLst>
            <a:gs pos="0">
              <a:schemeClr val="accent3">
                <a:hueOff val="5625132"/>
                <a:satOff val="-8440"/>
                <a:lumOff val="-1373"/>
                <a:alphaOff val="0"/>
                <a:tint val="50000"/>
                <a:satMod val="300000"/>
              </a:schemeClr>
            </a:gs>
            <a:gs pos="35000">
              <a:schemeClr val="accent3">
                <a:hueOff val="5625132"/>
                <a:satOff val="-8440"/>
                <a:lumOff val="-1373"/>
                <a:alphaOff val="0"/>
                <a:tint val="37000"/>
                <a:satMod val="300000"/>
              </a:schemeClr>
            </a:gs>
            <a:gs pos="100000">
              <a:schemeClr val="accent3">
                <a:hueOff val="5625132"/>
                <a:satOff val="-8440"/>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Sept 1: </a:t>
          </a:r>
          <a:r>
            <a:rPr lang="en-US" sz="2400" b="0" kern="1200" dirty="0">
              <a:effectLst/>
              <a:latin typeface="+mn-lt"/>
              <a:ea typeface="+mn-ea"/>
              <a:cs typeface="+mn-cs"/>
            </a:rPr>
            <a:t>YOU submit documentation</a:t>
          </a:r>
        </a:p>
      </dsp:txBody>
      <dsp:txXfrm>
        <a:off x="19585" y="2709582"/>
        <a:ext cx="7449662" cy="629507"/>
      </dsp:txXfrm>
    </dsp:sp>
    <dsp:sp modelId="{D32AB2FC-1B7D-41DB-9AB6-CDD38C936C23}">
      <dsp:nvSpPr>
        <dsp:cNvPr id="0" name=""/>
        <dsp:cNvSpPr/>
      </dsp:nvSpPr>
      <dsp:spPr>
        <a:xfrm rot="5400000">
          <a:off x="3659771" y="3369960"/>
          <a:ext cx="169288" cy="203146"/>
        </a:xfrm>
        <a:prstGeom prst="rightArrow">
          <a:avLst>
            <a:gd name="adj1" fmla="val 60000"/>
            <a:gd name="adj2" fmla="val 50000"/>
          </a:avLst>
        </a:prstGeom>
        <a:gradFill rotWithShape="0">
          <a:gsLst>
            <a:gs pos="0">
              <a:schemeClr val="accent3">
                <a:hueOff val="6750158"/>
                <a:satOff val="-10128"/>
                <a:lumOff val="-1647"/>
                <a:alphaOff val="0"/>
                <a:tint val="50000"/>
                <a:satMod val="300000"/>
              </a:schemeClr>
            </a:gs>
            <a:gs pos="35000">
              <a:schemeClr val="accent3">
                <a:hueOff val="6750158"/>
                <a:satOff val="-10128"/>
                <a:lumOff val="-1647"/>
                <a:alphaOff val="0"/>
                <a:tint val="37000"/>
                <a:satMod val="300000"/>
              </a:schemeClr>
            </a:gs>
            <a:gs pos="100000">
              <a:schemeClr val="accent3">
                <a:hueOff val="6750158"/>
                <a:satOff val="-10128"/>
                <a:lumOff val="-1647"/>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3386889"/>
        <a:ext cx="121888" cy="118502"/>
      </dsp:txXfrm>
    </dsp:sp>
    <dsp:sp modelId="{00465F50-B9BF-4961-9A25-F91D10A31B78}">
      <dsp:nvSpPr>
        <dsp:cNvPr id="0" name=""/>
        <dsp:cNvSpPr/>
      </dsp:nvSpPr>
      <dsp:spPr>
        <a:xfrm>
          <a:off x="0" y="3584393"/>
          <a:ext cx="7488832" cy="668677"/>
        </a:xfrm>
        <a:prstGeom prst="roundRect">
          <a:avLst>
            <a:gd name="adj" fmla="val 10000"/>
          </a:avLst>
        </a:prstGeom>
        <a:gradFill rotWithShape="0">
          <a:gsLst>
            <a:gs pos="0">
              <a:schemeClr val="accent3">
                <a:hueOff val="7500176"/>
                <a:satOff val="-11253"/>
                <a:lumOff val="-1830"/>
                <a:alphaOff val="0"/>
                <a:tint val="50000"/>
                <a:satMod val="300000"/>
              </a:schemeClr>
            </a:gs>
            <a:gs pos="35000">
              <a:schemeClr val="accent3">
                <a:hueOff val="7500176"/>
                <a:satOff val="-11253"/>
                <a:lumOff val="-1830"/>
                <a:alphaOff val="0"/>
                <a:tint val="37000"/>
                <a:satMod val="300000"/>
              </a:schemeClr>
            </a:gs>
            <a:gs pos="100000">
              <a:schemeClr val="accent3">
                <a:hueOff val="7500176"/>
                <a:satOff val="-11253"/>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Sept 15: </a:t>
          </a:r>
          <a:r>
            <a:rPr lang="en-US" sz="2400" b="0" kern="1200" dirty="0">
              <a:effectLst/>
              <a:latin typeface="+mn-lt"/>
              <a:ea typeface="+mn-ea"/>
              <a:cs typeface="+mn-cs"/>
            </a:rPr>
            <a:t>Dean review referees with YOU</a:t>
          </a:r>
        </a:p>
      </dsp:txBody>
      <dsp:txXfrm>
        <a:off x="19585" y="3603978"/>
        <a:ext cx="7449662" cy="629507"/>
      </dsp:txXfrm>
    </dsp:sp>
    <dsp:sp modelId="{487C716A-6FA1-46F8-BAED-41CE120D9111}">
      <dsp:nvSpPr>
        <dsp:cNvPr id="0" name=""/>
        <dsp:cNvSpPr/>
      </dsp:nvSpPr>
      <dsp:spPr>
        <a:xfrm rot="5400000">
          <a:off x="3659771" y="4264356"/>
          <a:ext cx="169288" cy="203146"/>
        </a:xfrm>
        <a:prstGeom prst="rightArrow">
          <a:avLst>
            <a:gd name="adj1" fmla="val 60000"/>
            <a:gd name="adj2" fmla="val 50000"/>
          </a:avLst>
        </a:prstGeom>
        <a:gradFill rotWithShape="0">
          <a:gsLst>
            <a:gs pos="0">
              <a:schemeClr val="accent3">
                <a:hueOff val="9000211"/>
                <a:satOff val="-13504"/>
                <a:lumOff val="-2196"/>
                <a:alphaOff val="0"/>
                <a:tint val="50000"/>
                <a:satMod val="300000"/>
              </a:schemeClr>
            </a:gs>
            <a:gs pos="35000">
              <a:schemeClr val="accent3">
                <a:hueOff val="9000211"/>
                <a:satOff val="-13504"/>
                <a:lumOff val="-2196"/>
                <a:alphaOff val="0"/>
                <a:tint val="37000"/>
                <a:satMod val="300000"/>
              </a:schemeClr>
            </a:gs>
            <a:gs pos="100000">
              <a:schemeClr val="accent3">
                <a:hueOff val="9000211"/>
                <a:satOff val="-13504"/>
                <a:lumOff val="-2196"/>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4281285"/>
        <a:ext cx="121888" cy="118502"/>
      </dsp:txXfrm>
    </dsp:sp>
    <dsp:sp modelId="{1F486F53-C107-4041-84D7-4076D2028CF6}">
      <dsp:nvSpPr>
        <dsp:cNvPr id="0" name=""/>
        <dsp:cNvSpPr/>
      </dsp:nvSpPr>
      <dsp:spPr>
        <a:xfrm>
          <a:off x="0" y="4478789"/>
          <a:ext cx="7488832" cy="668677"/>
        </a:xfrm>
        <a:prstGeom prst="roundRect">
          <a:avLst>
            <a:gd name="adj" fmla="val 10000"/>
          </a:avLst>
        </a:prstGeom>
        <a:gradFill rotWithShape="0">
          <a:gsLst>
            <a:gs pos="0">
              <a:schemeClr val="accent3">
                <a:hueOff val="9375220"/>
                <a:satOff val="-14067"/>
                <a:lumOff val="-2288"/>
                <a:alphaOff val="0"/>
                <a:tint val="50000"/>
                <a:satMod val="300000"/>
              </a:schemeClr>
            </a:gs>
            <a:gs pos="35000">
              <a:schemeClr val="accent3">
                <a:hueOff val="9375220"/>
                <a:satOff val="-14067"/>
                <a:lumOff val="-2288"/>
                <a:alphaOff val="0"/>
                <a:tint val="37000"/>
                <a:satMod val="300000"/>
              </a:schemeClr>
            </a:gs>
            <a:gs pos="100000">
              <a:schemeClr val="accent3">
                <a:hueOff val="9375220"/>
                <a:satOff val="-14067"/>
                <a:lumOff val="-22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Oct 20: YOU meet with Review Committee </a:t>
          </a:r>
          <a:endParaRPr lang="en-US" sz="2400" b="0" kern="1200" dirty="0">
            <a:effectLst/>
            <a:latin typeface="+mn-lt"/>
            <a:ea typeface="+mn-ea"/>
            <a:cs typeface="+mn-cs"/>
          </a:endParaRPr>
        </a:p>
      </dsp:txBody>
      <dsp:txXfrm>
        <a:off x="19585" y="4498374"/>
        <a:ext cx="7449662" cy="629507"/>
      </dsp:txXfrm>
    </dsp:sp>
    <dsp:sp modelId="{B469D606-5489-41AC-818E-A0A523600119}">
      <dsp:nvSpPr>
        <dsp:cNvPr id="0" name=""/>
        <dsp:cNvSpPr/>
      </dsp:nvSpPr>
      <dsp:spPr>
        <a:xfrm rot="5400000">
          <a:off x="3659771" y="5158752"/>
          <a:ext cx="169288" cy="203146"/>
        </a:xfrm>
        <a:prstGeom prst="rightArrow">
          <a:avLst>
            <a:gd name="adj1" fmla="val 60000"/>
            <a:gd name="adj2" fmla="val 50000"/>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rot="-5400000">
        <a:off x="3683471" y="5175681"/>
        <a:ext cx="121888" cy="118502"/>
      </dsp:txXfrm>
    </dsp:sp>
    <dsp:sp modelId="{2B884939-A7E9-49B2-B3CF-46F5637157E9}">
      <dsp:nvSpPr>
        <dsp:cNvPr id="0" name=""/>
        <dsp:cNvSpPr/>
      </dsp:nvSpPr>
      <dsp:spPr>
        <a:xfrm>
          <a:off x="0" y="5373185"/>
          <a:ext cx="7488832" cy="668677"/>
        </a:xfrm>
        <a:prstGeom prst="roundRect">
          <a:avLst>
            <a:gd name="adj" fmla="val 10000"/>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CA" sz="2400" b="0" kern="1200" dirty="0">
              <a:effectLst/>
              <a:latin typeface="+mn-lt"/>
              <a:ea typeface="+mn-ea"/>
              <a:cs typeface="+mn-cs"/>
            </a:rPr>
            <a:t>Dec 1: Review Committee reports to YOU and</a:t>
          </a:r>
          <a:r>
            <a:rPr lang="en-US" sz="2400" b="0" kern="1200" dirty="0">
              <a:effectLst/>
              <a:latin typeface="+mn-lt"/>
              <a:ea typeface="+mn-ea"/>
              <a:cs typeface="+mn-cs"/>
            </a:rPr>
            <a:t> Provost</a:t>
          </a:r>
        </a:p>
      </dsp:txBody>
      <dsp:txXfrm>
        <a:off x="19585" y="5392770"/>
        <a:ext cx="7449662" cy="62950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r>
              <a:rPr lang="en-CA" dirty="0"/>
              <a:t>UOITFA Third Year Review Workshop</a:t>
            </a:r>
          </a:p>
        </p:txBody>
      </p:sp>
      <p:sp>
        <p:nvSpPr>
          <p:cNvPr id="3" name="Date Placeholder 2"/>
          <p:cNvSpPr>
            <a:spLocks noGrp="1"/>
          </p:cNvSpPr>
          <p:nvPr>
            <p:ph type="dt" sz="quarter" idx="1"/>
          </p:nvPr>
        </p:nvSpPr>
        <p:spPr>
          <a:xfrm>
            <a:off x="3970939" y="0"/>
            <a:ext cx="3037840" cy="464820"/>
          </a:xfrm>
          <a:prstGeom prst="rect">
            <a:avLst/>
          </a:prstGeom>
        </p:spPr>
        <p:txBody>
          <a:bodyPr vert="horz" lIns="93175" tIns="46587" rIns="93175" bIns="46587" rtlCol="0"/>
          <a:lstStyle>
            <a:lvl1pPr algn="r">
              <a:defRPr sz="1200"/>
            </a:lvl1pPr>
          </a:lstStyle>
          <a:p>
            <a:fld id="{FD083EC9-DFCD-43C1-A51F-DEAFD6448B01}" type="datetimeFigureOut">
              <a:rPr lang="en-CA" smtClean="0"/>
              <a:t>2023-05-05</a:t>
            </a:fld>
            <a:endParaRPr lang="en-CA"/>
          </a:p>
        </p:txBody>
      </p:sp>
      <p:sp>
        <p:nvSpPr>
          <p:cNvPr id="4" name="Footer Placeholder 3"/>
          <p:cNvSpPr>
            <a:spLocks noGrp="1"/>
          </p:cNvSpPr>
          <p:nvPr>
            <p:ph type="ftr" sz="quarter" idx="2"/>
          </p:nvPr>
        </p:nvSpPr>
        <p:spPr>
          <a:xfrm>
            <a:off x="0" y="8829967"/>
            <a:ext cx="3037840" cy="464820"/>
          </a:xfrm>
          <a:prstGeom prst="rect">
            <a:avLst/>
          </a:prstGeom>
        </p:spPr>
        <p:txBody>
          <a:bodyPr vert="horz" lIns="93175" tIns="46587" rIns="93175" bIns="46587"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75" tIns="46587" rIns="93175" bIns="46587" rtlCol="0" anchor="b"/>
          <a:lstStyle>
            <a:lvl1pPr algn="r">
              <a:defRPr sz="1200"/>
            </a:lvl1pPr>
          </a:lstStyle>
          <a:p>
            <a:fld id="{A593F89C-3669-4C6B-B181-1FDF63DD363E}" type="slidenum">
              <a:rPr lang="en-CA" smtClean="0"/>
              <a:t>‹#›</a:t>
            </a:fld>
            <a:endParaRPr lang="en-CA"/>
          </a:p>
        </p:txBody>
      </p:sp>
    </p:spTree>
    <p:extLst>
      <p:ext uri="{BB962C8B-B14F-4D97-AF65-F5344CB8AC3E}">
        <p14:creationId xmlns:p14="http://schemas.microsoft.com/office/powerpoint/2010/main" val="3603537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CA"/>
          </a:p>
        </p:txBody>
      </p:sp>
      <p:sp>
        <p:nvSpPr>
          <p:cNvPr id="3" name="Date Placeholder 2"/>
          <p:cNvSpPr>
            <a:spLocks noGrp="1"/>
          </p:cNvSpPr>
          <p:nvPr>
            <p:ph type="dt" idx="1"/>
          </p:nvPr>
        </p:nvSpPr>
        <p:spPr>
          <a:xfrm>
            <a:off x="3970939" y="0"/>
            <a:ext cx="3037840" cy="464820"/>
          </a:xfrm>
          <a:prstGeom prst="rect">
            <a:avLst/>
          </a:prstGeom>
        </p:spPr>
        <p:txBody>
          <a:bodyPr vert="horz" lIns="93175" tIns="46587" rIns="93175" bIns="46587" rtlCol="0"/>
          <a:lstStyle>
            <a:lvl1pPr algn="r">
              <a:defRPr sz="1200"/>
            </a:lvl1pPr>
          </a:lstStyle>
          <a:p>
            <a:fld id="{A61E8B74-5C37-4BE5-AA2D-F337CCEF29A7}" type="datetimeFigureOut">
              <a:rPr lang="en-CA" smtClean="0"/>
              <a:t>2023-05-05</a:t>
            </a:fld>
            <a:endParaRPr lang="en-CA"/>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5" tIns="46587" rIns="93175" bIns="46587" rtlCol="0" anchor="ctr"/>
          <a:lstStyle/>
          <a:p>
            <a:endParaRPr lang="en-CA"/>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7" rIns="93175" bIns="46587" rtlCol="0" anchor="b"/>
          <a:lstStyle>
            <a:lvl1pPr algn="l">
              <a:defRPr sz="1200"/>
            </a:lvl1pPr>
          </a:lstStyle>
          <a:p>
            <a:endParaRPr lang="en-CA"/>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5" tIns="46587" rIns="93175" bIns="46587" rtlCol="0" anchor="b"/>
          <a:lstStyle>
            <a:lvl1pPr algn="r">
              <a:defRPr sz="1200"/>
            </a:lvl1pPr>
          </a:lstStyle>
          <a:p>
            <a:fld id="{6ACF4111-C010-4461-8618-11284BA55398}" type="slidenum">
              <a:rPr lang="en-CA" smtClean="0"/>
              <a:t>‹#›</a:t>
            </a:fld>
            <a:endParaRPr lang="en-CA"/>
          </a:p>
        </p:txBody>
      </p:sp>
    </p:spTree>
    <p:extLst>
      <p:ext uri="{BB962C8B-B14F-4D97-AF65-F5344CB8AC3E}">
        <p14:creationId xmlns:p14="http://schemas.microsoft.com/office/powerpoint/2010/main" val="1117052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739646B-A3ED-4ABC-837C-3FFDC39CC416}" type="slidenum">
              <a:rPr lang="en-CA" smtClean="0"/>
              <a:t>1</a:t>
            </a:fld>
            <a:endParaRPr lang="en-CA"/>
          </a:p>
        </p:txBody>
      </p:sp>
      <p:sp>
        <p:nvSpPr>
          <p:cNvPr id="5" name="Header Placeholder 4"/>
          <p:cNvSpPr>
            <a:spLocks noGrp="1"/>
          </p:cNvSpPr>
          <p:nvPr>
            <p:ph type="hdr" sz="quarter" idx="11"/>
          </p:nvPr>
        </p:nvSpPr>
        <p:spPr/>
        <p:txBody>
          <a:bodyPr/>
          <a:lstStyle/>
          <a:p>
            <a:r>
              <a:rPr lang="en-CA"/>
              <a:t>Tenure and Promotion Workshop</a:t>
            </a:r>
          </a:p>
        </p:txBody>
      </p:sp>
    </p:spTree>
    <p:extLst>
      <p:ext uri="{BB962C8B-B14F-4D97-AF65-F5344CB8AC3E}">
        <p14:creationId xmlns:p14="http://schemas.microsoft.com/office/powerpoint/2010/main" val="1137624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 The selected referees shall be requested by the Dean to provide written comments on the Faculty Member’s progress toward satisfying the criteria for tenure in Research and Teaching, based on the documentation provided by the </a:t>
            </a:r>
          </a:p>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11</a:t>
            </a:fld>
            <a:endParaRPr lang="en-CA"/>
          </a:p>
        </p:txBody>
      </p:sp>
    </p:spTree>
    <p:extLst>
      <p:ext uri="{BB962C8B-B14F-4D97-AF65-F5344CB8AC3E}">
        <p14:creationId xmlns:p14="http://schemas.microsoft.com/office/powerpoint/2010/main" val="456339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12</a:t>
            </a:fld>
            <a:endParaRPr lang="en-CA"/>
          </a:p>
        </p:txBody>
      </p:sp>
    </p:spTree>
    <p:extLst>
      <p:ext uri="{BB962C8B-B14F-4D97-AF65-F5344CB8AC3E}">
        <p14:creationId xmlns:p14="http://schemas.microsoft.com/office/powerpoint/2010/main" val="2258805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CA" dirty="0"/>
              <a:t>Recall that </a:t>
            </a:r>
          </a:p>
        </p:txBody>
      </p:sp>
      <p:sp>
        <p:nvSpPr>
          <p:cNvPr id="4" name="Slide Number Placeholder 3"/>
          <p:cNvSpPr>
            <a:spLocks noGrp="1"/>
          </p:cNvSpPr>
          <p:nvPr>
            <p:ph type="sldNum" sz="quarter" idx="10"/>
          </p:nvPr>
        </p:nvSpPr>
        <p:spPr/>
        <p:txBody>
          <a:bodyPr/>
          <a:lstStyle/>
          <a:p>
            <a:fld id="{6ACF4111-C010-4461-8618-11284BA55398}" type="slidenum">
              <a:rPr lang="en-CA" smtClean="0"/>
              <a:t>13</a:t>
            </a:fld>
            <a:endParaRPr lang="en-CA"/>
          </a:p>
        </p:txBody>
      </p:sp>
    </p:spTree>
    <p:extLst>
      <p:ext uri="{BB962C8B-B14F-4D97-AF65-F5344CB8AC3E}">
        <p14:creationId xmlns:p14="http://schemas.microsoft.com/office/powerpoint/2010/main" val="3153435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744538"/>
            <a:ext cx="6619875" cy="372427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5A8D794-43C5-4591-8074-3BDB77A8F79C}" type="slidenum">
              <a:rPr lang="en-CA" smtClean="0"/>
              <a:t>14</a:t>
            </a:fld>
            <a:endParaRPr lang="en-CA"/>
          </a:p>
        </p:txBody>
      </p:sp>
    </p:spTree>
    <p:extLst>
      <p:ext uri="{BB962C8B-B14F-4D97-AF65-F5344CB8AC3E}">
        <p14:creationId xmlns:p14="http://schemas.microsoft.com/office/powerpoint/2010/main" val="958495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744538"/>
            <a:ext cx="6619875" cy="3724275"/>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45A8D794-43C5-4591-8074-3BDB77A8F79C}" type="slidenum">
              <a:rPr lang="en-CA" smtClean="0"/>
              <a:t>15</a:t>
            </a:fld>
            <a:endParaRPr lang="en-CA"/>
          </a:p>
        </p:txBody>
      </p:sp>
    </p:spTree>
    <p:extLst>
      <p:ext uri="{BB962C8B-B14F-4D97-AF65-F5344CB8AC3E}">
        <p14:creationId xmlns:p14="http://schemas.microsoft.com/office/powerpoint/2010/main" val="2320177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17</a:t>
            </a:fld>
            <a:endParaRPr lang="en-CA"/>
          </a:p>
        </p:txBody>
      </p:sp>
    </p:spTree>
    <p:extLst>
      <p:ext uri="{BB962C8B-B14F-4D97-AF65-F5344CB8AC3E}">
        <p14:creationId xmlns:p14="http://schemas.microsoft.com/office/powerpoint/2010/main" val="1138881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18</a:t>
            </a:fld>
            <a:endParaRPr lang="en-CA"/>
          </a:p>
        </p:txBody>
      </p:sp>
    </p:spTree>
    <p:extLst>
      <p:ext uri="{BB962C8B-B14F-4D97-AF65-F5344CB8AC3E}">
        <p14:creationId xmlns:p14="http://schemas.microsoft.com/office/powerpoint/2010/main" val="1348233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20</a:t>
            </a:fld>
            <a:endParaRPr lang="en-CA"/>
          </a:p>
        </p:txBody>
      </p:sp>
    </p:spTree>
    <p:extLst>
      <p:ext uri="{BB962C8B-B14F-4D97-AF65-F5344CB8AC3E}">
        <p14:creationId xmlns:p14="http://schemas.microsoft.com/office/powerpoint/2010/main" val="36250744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21</a:t>
            </a:fld>
            <a:endParaRPr lang="en-CA"/>
          </a:p>
        </p:txBody>
      </p:sp>
    </p:spTree>
    <p:extLst>
      <p:ext uri="{BB962C8B-B14F-4D97-AF65-F5344CB8AC3E}">
        <p14:creationId xmlns:p14="http://schemas.microsoft.com/office/powerpoint/2010/main" val="25736134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22</a:t>
            </a:fld>
            <a:endParaRPr lang="en-CA"/>
          </a:p>
        </p:txBody>
      </p:sp>
    </p:spTree>
    <p:extLst>
      <p:ext uri="{BB962C8B-B14F-4D97-AF65-F5344CB8AC3E}">
        <p14:creationId xmlns:p14="http://schemas.microsoft.com/office/powerpoint/2010/main" val="4189004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744538"/>
            <a:ext cx="6619875" cy="3724275"/>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45A8D794-43C5-4591-8074-3BDB77A8F79C}" type="slidenum">
              <a:rPr lang="en-CA" smtClean="0">
                <a:solidFill>
                  <a:prstClr val="black"/>
                </a:solidFill>
              </a:rPr>
              <a:pPr/>
              <a:t>2</a:t>
            </a:fld>
            <a:endParaRPr lang="en-CA">
              <a:solidFill>
                <a:prstClr val="black"/>
              </a:solidFill>
            </a:endParaRPr>
          </a:p>
        </p:txBody>
      </p:sp>
    </p:spTree>
    <p:extLst>
      <p:ext uri="{BB962C8B-B14F-4D97-AF65-F5344CB8AC3E}">
        <p14:creationId xmlns:p14="http://schemas.microsoft.com/office/powerpoint/2010/main" val="3803233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23</a:t>
            </a:fld>
            <a:endParaRPr lang="en-CA"/>
          </a:p>
        </p:txBody>
      </p:sp>
    </p:spTree>
    <p:extLst>
      <p:ext uri="{BB962C8B-B14F-4D97-AF65-F5344CB8AC3E}">
        <p14:creationId xmlns:p14="http://schemas.microsoft.com/office/powerpoint/2010/main" val="1886349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24</a:t>
            </a:fld>
            <a:endParaRPr lang="en-CA"/>
          </a:p>
        </p:txBody>
      </p:sp>
    </p:spTree>
    <p:extLst>
      <p:ext uri="{BB962C8B-B14F-4D97-AF65-F5344CB8AC3E}">
        <p14:creationId xmlns:p14="http://schemas.microsoft.com/office/powerpoint/2010/main" val="3872144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26</a:t>
            </a:fld>
            <a:endParaRPr lang="en-CA"/>
          </a:p>
        </p:txBody>
      </p:sp>
    </p:spTree>
    <p:extLst>
      <p:ext uri="{BB962C8B-B14F-4D97-AF65-F5344CB8AC3E}">
        <p14:creationId xmlns:p14="http://schemas.microsoft.com/office/powerpoint/2010/main" val="15514508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27</a:t>
            </a:fld>
            <a:endParaRPr lang="en-CA"/>
          </a:p>
        </p:txBody>
      </p:sp>
    </p:spTree>
    <p:extLst>
      <p:ext uri="{BB962C8B-B14F-4D97-AF65-F5344CB8AC3E}">
        <p14:creationId xmlns:p14="http://schemas.microsoft.com/office/powerpoint/2010/main" val="6473311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28</a:t>
            </a:fld>
            <a:endParaRPr lang="en-CA"/>
          </a:p>
        </p:txBody>
      </p:sp>
    </p:spTree>
    <p:extLst>
      <p:ext uri="{BB962C8B-B14F-4D97-AF65-F5344CB8AC3E}">
        <p14:creationId xmlns:p14="http://schemas.microsoft.com/office/powerpoint/2010/main" val="633033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Year</a:t>
            </a:r>
            <a:r>
              <a:rPr lang="en-CA" baseline="0" dirty="0"/>
              <a:t> </a:t>
            </a:r>
            <a:r>
              <a:rPr lang="en-CA" baseline="0" dirty="0" err="1"/>
              <a:t>def’ns</a:t>
            </a:r>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3</a:t>
            </a:fld>
            <a:endParaRPr lang="en-CA"/>
          </a:p>
        </p:txBody>
      </p:sp>
    </p:spTree>
    <p:extLst>
      <p:ext uri="{BB962C8B-B14F-4D97-AF65-F5344CB8AC3E}">
        <p14:creationId xmlns:p14="http://schemas.microsoft.com/office/powerpoint/2010/main" val="1543283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ACF4111-C010-4461-8618-11284BA55398}" type="slidenum">
              <a:rPr lang="en-CA" smtClean="0"/>
              <a:t>4</a:t>
            </a:fld>
            <a:endParaRPr lang="en-CA"/>
          </a:p>
        </p:txBody>
      </p:sp>
    </p:spTree>
    <p:extLst>
      <p:ext uri="{BB962C8B-B14F-4D97-AF65-F5344CB8AC3E}">
        <p14:creationId xmlns:p14="http://schemas.microsoft.com/office/powerpoint/2010/main" val="766335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6</a:t>
            </a:fld>
            <a:endParaRPr lang="en-CA"/>
          </a:p>
        </p:txBody>
      </p:sp>
    </p:spTree>
    <p:extLst>
      <p:ext uri="{BB962C8B-B14F-4D97-AF65-F5344CB8AC3E}">
        <p14:creationId xmlns:p14="http://schemas.microsoft.com/office/powerpoint/2010/main" val="4197707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Timetable, process, materials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739646B-A3ED-4ABC-837C-3FFDC39CC416}" type="slidenum">
              <a:rPr lang="en-CA" smtClean="0"/>
              <a:t>7</a:t>
            </a:fld>
            <a:endParaRPr lang="en-CA"/>
          </a:p>
        </p:txBody>
      </p:sp>
    </p:spTree>
    <p:extLst>
      <p:ext uri="{BB962C8B-B14F-4D97-AF65-F5344CB8AC3E}">
        <p14:creationId xmlns:p14="http://schemas.microsoft.com/office/powerpoint/2010/main" val="3199348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CF4111-C010-4461-8618-11284BA55398}" type="slidenum">
              <a:rPr lang="en-CA" smtClean="0"/>
              <a:t>8</a:t>
            </a:fld>
            <a:endParaRPr lang="en-CA"/>
          </a:p>
        </p:txBody>
      </p:sp>
    </p:spTree>
    <p:extLst>
      <p:ext uri="{BB962C8B-B14F-4D97-AF65-F5344CB8AC3E}">
        <p14:creationId xmlns:p14="http://schemas.microsoft.com/office/powerpoint/2010/main" val="3241317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9</a:t>
            </a:fld>
            <a:endParaRPr lang="en-CA"/>
          </a:p>
        </p:txBody>
      </p:sp>
    </p:spTree>
    <p:extLst>
      <p:ext uri="{BB962C8B-B14F-4D97-AF65-F5344CB8AC3E}">
        <p14:creationId xmlns:p14="http://schemas.microsoft.com/office/powerpoint/2010/main" val="3810100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ACF4111-C010-4461-8618-11284BA55398}" type="slidenum">
              <a:rPr lang="en-CA" smtClean="0"/>
              <a:t>10</a:t>
            </a:fld>
            <a:endParaRPr lang="en-CA"/>
          </a:p>
        </p:txBody>
      </p:sp>
    </p:spTree>
    <p:extLst>
      <p:ext uri="{BB962C8B-B14F-4D97-AF65-F5344CB8AC3E}">
        <p14:creationId xmlns:p14="http://schemas.microsoft.com/office/powerpoint/2010/main" val="4263686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6C885FD-4057-47F1-BC5F-07A747CDBCFD}" type="datetime1">
              <a:rPr lang="en-CA" smtClean="0">
                <a:solidFill>
                  <a:prstClr val="black">
                    <a:tint val="75000"/>
                  </a:prstClr>
                </a:solidFill>
              </a:rPr>
              <a:pPr/>
              <a:t>2023-05-05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677578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A9771F3-80BC-4937-A15E-70805A176BE5}" type="datetime1">
              <a:rPr lang="en-CA" smtClean="0"/>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01324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BC7395A-9439-4BA0-88C7-C2A52BAB5356}" type="datetime1">
              <a:rPr lang="en-CA" smtClean="0"/>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950489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AC1176F-912B-4D79-BBDD-0C0A32FCA132}" type="datetime1">
              <a:rPr lang="en-CA" smtClean="0"/>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830247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0" y="0"/>
            <a:ext cx="12192000" cy="6858000"/>
          </a:xfrm>
          <a:prstGeom prst="rect">
            <a:avLst/>
          </a:prstGeom>
        </p:spPr>
      </p:pic>
      <p:sp>
        <p:nvSpPr>
          <p:cNvPr id="14" name="Title 13"/>
          <p:cNvSpPr>
            <a:spLocks noGrp="1"/>
          </p:cNvSpPr>
          <p:nvPr>
            <p:ph type="ctrTitle"/>
          </p:nvPr>
        </p:nvSpPr>
        <p:spPr>
          <a:xfrm>
            <a:off x="1775520" y="3212976"/>
            <a:ext cx="8928992" cy="648072"/>
          </a:xfrm>
        </p:spPr>
        <p:txBody>
          <a:bodyPr anchor="b"/>
          <a:lstStyle>
            <a:lvl1pPr algn="ctr">
              <a:defRPr b="0" i="0">
                <a:latin typeface="Helvetica Neue Bold Condensed"/>
                <a:cs typeface="Helvetica Neue Bold Condensed"/>
              </a:defRPr>
            </a:lvl1pPr>
            <a:extLst/>
          </a:lstStyle>
          <a:p>
            <a:r>
              <a:rPr kumimoji="0" lang="en-US" dirty="0"/>
              <a:t>Click to edit Master title style</a:t>
            </a:r>
          </a:p>
        </p:txBody>
      </p:sp>
      <p:sp>
        <p:nvSpPr>
          <p:cNvPr id="7" name="Date Placeholder 6"/>
          <p:cNvSpPr>
            <a:spLocks noGrp="1"/>
          </p:cNvSpPr>
          <p:nvPr>
            <p:ph type="dt" sz="half" idx="10"/>
          </p:nvPr>
        </p:nvSpPr>
        <p:spPr/>
        <p:txBody>
          <a:bodyPr/>
          <a:lstStyle/>
          <a:p>
            <a:fld id="{7AEB3D77-B5A9-4F29-890A-8412D674CFF9}" type="datetimeFigureOut">
              <a:rPr lang="en-CA" smtClean="0"/>
              <a:t>2023-05-05</a:t>
            </a:fld>
            <a:endParaRPr lang="en-CA"/>
          </a:p>
        </p:txBody>
      </p:sp>
      <p:sp>
        <p:nvSpPr>
          <p:cNvPr id="20" name="Footer Placeholder 19"/>
          <p:cNvSpPr>
            <a:spLocks noGrp="1"/>
          </p:cNvSpPr>
          <p:nvPr>
            <p:ph type="ftr" sz="quarter" idx="11"/>
          </p:nvPr>
        </p:nvSpPr>
        <p:spPr/>
        <p:txBody>
          <a:bodyPr/>
          <a:lstStyle/>
          <a:p>
            <a:endParaRPr lang="en-CA"/>
          </a:p>
        </p:txBody>
      </p:sp>
      <p:sp>
        <p:nvSpPr>
          <p:cNvPr id="10" name="Slide Number Placeholder 9"/>
          <p:cNvSpPr>
            <a:spLocks noGrp="1"/>
          </p:cNvSpPr>
          <p:nvPr>
            <p:ph type="sldNum" sz="quarter" idx="12"/>
          </p:nvPr>
        </p:nvSpPr>
        <p:spPr/>
        <p:txBody>
          <a:bodyPr/>
          <a:lstStyle/>
          <a:p>
            <a:fld id="{65D3736E-E07E-415D-9E3F-0BB15E0BD348}" type="slidenum">
              <a:rPr lang="en-CA" smtClean="0"/>
              <a:t>‹#›</a:t>
            </a:fld>
            <a:endParaRPr lang="en-CA"/>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sz="1800"/>
          </a:p>
        </p:txBody>
      </p:sp>
    </p:spTree>
    <p:extLst>
      <p:ext uri="{BB962C8B-B14F-4D97-AF65-F5344CB8AC3E}">
        <p14:creationId xmlns:p14="http://schemas.microsoft.com/office/powerpoint/2010/main" val="651832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2C1C4342-9367-47F2-BF78-434CF3C33F68}" type="datetime1">
              <a:rPr lang="en-CA" smtClean="0">
                <a:solidFill>
                  <a:prstClr val="black">
                    <a:tint val="75000"/>
                  </a:prstClr>
                </a:solidFill>
              </a:rPr>
              <a:pPr/>
              <a:t>2023-05-05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253432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6C885FD-4057-47F1-BC5F-07A747CDBCFD}" type="datetime1">
              <a:rPr lang="en-CA" smtClean="0">
                <a:solidFill>
                  <a:prstClr val="black">
                    <a:tint val="75000"/>
                  </a:prstClr>
                </a:solidFill>
              </a:rPr>
              <a:pPr/>
              <a:t>2023-05-05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238375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4094F6-CD15-40FD-8BAB-9089DE62DD71}" type="datetime1">
              <a:rPr lang="en-CA" smtClean="0">
                <a:solidFill>
                  <a:prstClr val="black">
                    <a:tint val="75000"/>
                  </a:prstClr>
                </a:solidFill>
              </a:rPr>
              <a:pPr/>
              <a:t>2023-05-05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862266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E56664F6-FF1A-4FA1-BF27-EA56CB9607E1}" type="datetime1">
              <a:rPr lang="en-CA" smtClean="0">
                <a:solidFill>
                  <a:prstClr val="black">
                    <a:tint val="75000"/>
                  </a:prstClr>
                </a:solidFill>
              </a:rPr>
              <a:pPr/>
              <a:t>2023-05-05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r>
              <a:rPr lang="en-CA">
                <a:solidFill>
                  <a:prstClr val="black">
                    <a:tint val="75000"/>
                  </a:prstClr>
                </a:solidFill>
              </a:rPr>
              <a:t>UOIT FA</a:t>
            </a:r>
          </a:p>
        </p:txBody>
      </p:sp>
      <p:sp>
        <p:nvSpPr>
          <p:cNvPr id="7" name="Slide Number Placeholder 6"/>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pic>
        <p:nvPicPr>
          <p:cNvPr id="8" name="Picture 7">
            <a:extLst>
              <a:ext uri="{FF2B5EF4-FFF2-40B4-BE49-F238E27FC236}">
                <a16:creationId xmlns:a16="http://schemas.microsoft.com/office/drawing/2014/main" id="{3CFE19C5-188E-4FFA-8215-7B78A5C6B31B}"/>
              </a:ext>
            </a:extLst>
          </p:cNvPr>
          <p:cNvPicPr>
            <a:picLocks noChangeAspect="1"/>
          </p:cNvPicPr>
          <p:nvPr userDrawn="1"/>
        </p:nvPicPr>
        <p:blipFill>
          <a:blip r:embed="rId2"/>
          <a:stretch>
            <a:fillRect/>
          </a:stretch>
        </p:blipFill>
        <p:spPr>
          <a:xfrm>
            <a:off x="142324" y="6094149"/>
            <a:ext cx="2614451" cy="489213"/>
          </a:xfrm>
          <a:prstGeom prst="rect">
            <a:avLst/>
          </a:prstGeom>
        </p:spPr>
      </p:pic>
    </p:spTree>
    <p:extLst>
      <p:ext uri="{BB962C8B-B14F-4D97-AF65-F5344CB8AC3E}">
        <p14:creationId xmlns:p14="http://schemas.microsoft.com/office/powerpoint/2010/main" val="35386325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4DEA6-8CBF-4EEF-A58E-1C636A263106}" type="datetime1">
              <a:rPr lang="en-CA" smtClean="0">
                <a:solidFill>
                  <a:prstClr val="black">
                    <a:tint val="75000"/>
                  </a:prstClr>
                </a:solidFill>
              </a:rPr>
              <a:pPr/>
              <a:t>2023-05-05</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p>
            <a:r>
              <a:rPr lang="en-CA">
                <a:solidFill>
                  <a:prstClr val="black">
                    <a:tint val="75000"/>
                  </a:prstClr>
                </a:solidFill>
              </a:rPr>
              <a:t>UOIT FA</a:t>
            </a:r>
          </a:p>
        </p:txBody>
      </p:sp>
      <p:sp>
        <p:nvSpPr>
          <p:cNvPr id="9" name="Slide Number Placeholder 8"/>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6121503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9EF426B4-2C74-4F30-932D-68B9E2333A42}" type="datetime1">
              <a:rPr lang="en-CA" smtClean="0">
                <a:solidFill>
                  <a:prstClr val="black">
                    <a:tint val="75000"/>
                  </a:prstClr>
                </a:solidFill>
              </a:rPr>
              <a:pPr/>
              <a:t>2023-05-05</a:t>
            </a:fld>
            <a:endParaRPr lang="en-CA">
              <a:solidFill>
                <a:prstClr val="black">
                  <a:tint val="75000"/>
                </a:prstClr>
              </a:solidFill>
            </a:endParaRPr>
          </a:p>
        </p:txBody>
      </p:sp>
      <p:sp>
        <p:nvSpPr>
          <p:cNvPr id="4" name="Footer Placeholder 3"/>
          <p:cNvSpPr>
            <a:spLocks noGrp="1"/>
          </p:cNvSpPr>
          <p:nvPr>
            <p:ph type="ftr" sz="quarter" idx="11"/>
          </p:nvPr>
        </p:nvSpPr>
        <p:spPr/>
        <p:txBody>
          <a:bodyPr/>
          <a:lstStyle/>
          <a:p>
            <a:r>
              <a:rPr lang="en-CA">
                <a:solidFill>
                  <a:prstClr val="black">
                    <a:tint val="75000"/>
                  </a:prstClr>
                </a:solidFill>
              </a:rPr>
              <a:t>UOIT 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654641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92F457E6-9603-478A-A6AF-EB17C2B7D077}" type="datetime1">
              <a:rPr lang="en-CA" smtClean="0"/>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2278894963"/>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FF19B-49F7-4BF8-8373-2D366171D8AC}" type="datetime1">
              <a:rPr lang="en-CA" smtClean="0">
                <a:solidFill>
                  <a:prstClr val="black">
                    <a:tint val="75000"/>
                  </a:prstClr>
                </a:solidFill>
              </a:rPr>
              <a:pPr/>
              <a:t>2023-05-05</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r>
              <a:rPr lang="en-CA">
                <a:solidFill>
                  <a:prstClr val="black">
                    <a:tint val="75000"/>
                  </a:prstClr>
                </a:solidFill>
              </a:rPr>
              <a:t>UOIT FA</a:t>
            </a:r>
          </a:p>
        </p:txBody>
      </p:sp>
      <p:sp>
        <p:nvSpPr>
          <p:cNvPr id="4" name="Slide Number Placeholder 3"/>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974833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711690E-CF54-481B-A62B-B85189E7B1A5}" type="datetime1">
              <a:rPr lang="en-CA" smtClean="0">
                <a:solidFill>
                  <a:prstClr val="black">
                    <a:tint val="75000"/>
                  </a:prstClr>
                </a:solidFill>
              </a:rPr>
              <a:pPr/>
              <a:t>2023-05-05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r>
              <a:rPr lang="en-CA">
                <a:solidFill>
                  <a:prstClr val="black">
                    <a:tint val="75000"/>
                  </a:prstClr>
                </a:solidFill>
              </a:rPr>
              <a:t>UOIT FA</a:t>
            </a:r>
          </a:p>
        </p:txBody>
      </p:sp>
      <p:sp>
        <p:nvSpPr>
          <p:cNvPr id="7" name="Slide Number Placeholder 6"/>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8326107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9320F9F-365B-419E-AF99-10AB9DF2B1B0}" type="datetime1">
              <a:rPr lang="en-CA" smtClean="0">
                <a:solidFill>
                  <a:prstClr val="black">
                    <a:tint val="75000"/>
                  </a:prstClr>
                </a:solidFill>
              </a:rPr>
              <a:pPr/>
              <a:t>2023-05-05</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p>
            <a:r>
              <a:rPr lang="en-CA">
                <a:solidFill>
                  <a:prstClr val="black">
                    <a:tint val="75000"/>
                  </a:prstClr>
                </a:solidFill>
              </a:rPr>
              <a:t>UOIT FA</a:t>
            </a:r>
          </a:p>
        </p:txBody>
      </p:sp>
      <p:sp>
        <p:nvSpPr>
          <p:cNvPr id="7" name="Slide Number Placeholder 6"/>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885654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0D203D1-2868-4D5E-B273-1FA0D1247F83}" type="datetime1">
              <a:rPr lang="en-CA" smtClean="0">
                <a:solidFill>
                  <a:prstClr val="black">
                    <a:tint val="75000"/>
                  </a:prstClr>
                </a:solidFill>
              </a:rPr>
              <a:pPr/>
              <a:t>2023-05-05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2785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96DC084-C1FF-4BFE-92CD-40C06525EE85}" type="datetime1">
              <a:rPr lang="en-CA" smtClean="0">
                <a:solidFill>
                  <a:prstClr val="black">
                    <a:tint val="75000"/>
                  </a:prstClr>
                </a:solidFill>
              </a:rPr>
              <a:pPr/>
              <a:t>2023-05-05</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r>
              <a:rPr lang="en-CA">
                <a:solidFill>
                  <a:prstClr val="black">
                    <a:tint val="75000"/>
                  </a:prstClr>
                </a:solidFill>
              </a:rPr>
              <a:t>UOIT FA</a:t>
            </a:r>
          </a:p>
        </p:txBody>
      </p:sp>
      <p:sp>
        <p:nvSpPr>
          <p:cNvPr id="6" name="Slide Number Placeholder 5"/>
          <p:cNvSpPr>
            <a:spLocks noGrp="1"/>
          </p:cNvSpPr>
          <p:nvPr>
            <p:ph type="sldNum" sz="quarter" idx="12"/>
          </p:nvPr>
        </p:nvSpPr>
        <p:spPr/>
        <p:txBody>
          <a:body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26794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892145F7-BAD4-414C-9142-DC42A703A7B4}" type="datetime1">
              <a:rPr lang="en-CA" smtClean="0"/>
              <a:t>2023-05-05</a:t>
            </a:fld>
            <a:endParaRPr lang="en-CA"/>
          </a:p>
        </p:txBody>
      </p:sp>
      <p:sp>
        <p:nvSpPr>
          <p:cNvPr id="5" name="Footer Placeholder 4"/>
          <p:cNvSpPr>
            <a:spLocks noGrp="1"/>
          </p:cNvSpPr>
          <p:nvPr>
            <p:ph type="ftr" sz="quarter" idx="11"/>
          </p:nvPr>
        </p:nvSpPr>
        <p:spPr/>
        <p:txBody>
          <a:bodyPr/>
          <a:lstStyle>
            <a:lvl1pPr>
              <a:defRPr sz="2800"/>
            </a:lvl1pPr>
          </a:lstStyle>
          <a:p>
            <a:endParaRPr lang="en-CA"/>
          </a:p>
        </p:txBody>
      </p:sp>
      <p:sp>
        <p:nvSpPr>
          <p:cNvPr id="6" name="Slide Number Placeholder 5"/>
          <p:cNvSpPr>
            <a:spLocks noGrp="1"/>
          </p:cNvSpPr>
          <p:nvPr>
            <p:ph type="sldNum" sz="quarter" idx="12"/>
          </p:nvPr>
        </p:nvSpPr>
        <p:spPr/>
        <p:txBody>
          <a:bodyPr/>
          <a:lstStyle>
            <a:lvl1pPr>
              <a:defRPr sz="2800"/>
            </a:lvl1pPr>
          </a:lstStyle>
          <a:p>
            <a:fld id="{95FC4B58-ADD2-496A-8FFD-78946EF61F07}" type="slidenum">
              <a:rPr lang="en-CA" smtClean="0"/>
              <a:pPr/>
              <a:t>‹#›</a:t>
            </a:fld>
            <a:endParaRPr lang="en-CA"/>
          </a:p>
        </p:txBody>
      </p:sp>
    </p:spTree>
    <p:extLst>
      <p:ext uri="{BB962C8B-B14F-4D97-AF65-F5344CB8AC3E}">
        <p14:creationId xmlns:p14="http://schemas.microsoft.com/office/powerpoint/2010/main" val="22228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A48FB4-4CD0-4236-A208-1B40131E563C}" type="datetime1">
              <a:rPr lang="en-CA" smtClean="0"/>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2779671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22506E77-962F-43D5-BB06-F9C529E04BE7}" type="datetime1">
              <a:rPr lang="en-CA" smtClean="0"/>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103222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E7740292-4A17-4FEB-9EF0-747B6D1FE9FC}" type="datetime1">
              <a:rPr lang="en-CA" smtClean="0"/>
              <a:t>2023-05-05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128009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023CDD73-B3F5-4CBF-8D79-428229603D4B}" type="datetime1">
              <a:rPr lang="en-CA" smtClean="0"/>
              <a:t>2023-05-05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100544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82C3A-970B-4A43-A3BD-D718245574A0}" type="datetime1">
              <a:rPr lang="en-CA" smtClean="0"/>
              <a:t>2023-05-05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43426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36E22C4-8F9D-4831-8490-C639F24F5AE8}" type="datetime1">
              <a:rPr lang="en-CA" smtClean="0"/>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5FC4B58-ADD2-496A-8FFD-78946EF61F07}" type="slidenum">
              <a:rPr lang="en-CA" smtClean="0"/>
              <a:t>‹#›</a:t>
            </a:fld>
            <a:endParaRPr lang="en-CA"/>
          </a:p>
        </p:txBody>
      </p:sp>
    </p:spTree>
    <p:extLst>
      <p:ext uri="{BB962C8B-B14F-4D97-AF65-F5344CB8AC3E}">
        <p14:creationId xmlns:p14="http://schemas.microsoft.com/office/powerpoint/2010/main" val="3117038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457E6-9603-478A-A6AF-EB17C2B7D077}" type="datetime1">
              <a:rPr lang="en-CA" smtClean="0"/>
              <a:t>2023-05-05</a:t>
            </a:fld>
            <a:endParaRPr lang="en-CA"/>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C4B58-ADD2-496A-8FFD-78946EF61F07}" type="slidenum">
              <a:rPr lang="en-CA" smtClean="0"/>
              <a:t>‹#›</a:t>
            </a:fld>
            <a:endParaRPr lang="en-CA"/>
          </a:p>
        </p:txBody>
      </p:sp>
    </p:spTree>
    <p:extLst>
      <p:ext uri="{BB962C8B-B14F-4D97-AF65-F5344CB8AC3E}">
        <p14:creationId xmlns:p14="http://schemas.microsoft.com/office/powerpoint/2010/main" val="8245783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13"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99642-9B6D-482A-8FD8-87DD4B5F8638}" type="datetime1">
              <a:rPr lang="en-CA" smtClean="0">
                <a:solidFill>
                  <a:prstClr val="black">
                    <a:tint val="75000"/>
                  </a:prstClr>
                </a:solidFill>
              </a:rPr>
              <a:pPr/>
              <a:t>2023-05-05</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a:solidFill>
                  <a:prstClr val="black">
                    <a:tint val="75000"/>
                  </a:prstClr>
                </a:solidFill>
              </a:rPr>
              <a:t>UOIT FA</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83FBC-6A0A-4FD1-BC8E-3AC1B13AD69E}" type="slidenum">
              <a:rPr lang="en-CA" smtClean="0">
                <a:solidFill>
                  <a:prstClr val="black">
                    <a:tint val="75000"/>
                  </a:prstClr>
                </a:solidFill>
              </a:rPr>
              <a:pPr/>
              <a:t>‹#›</a:t>
            </a:fld>
            <a:endParaRPr lang="en-CA">
              <a:solidFill>
                <a:prstClr val="black">
                  <a:tint val="75000"/>
                </a:prstClr>
              </a:solidFill>
            </a:endParaRPr>
          </a:p>
        </p:txBody>
      </p:sp>
      <p:pic>
        <p:nvPicPr>
          <p:cNvPr id="7" name="Picture 6">
            <a:extLst>
              <a:ext uri="{FF2B5EF4-FFF2-40B4-BE49-F238E27FC236}">
                <a16:creationId xmlns:a16="http://schemas.microsoft.com/office/drawing/2014/main" id="{BCCAAAEC-9DDC-46A0-B918-F9379F40E9B5}"/>
              </a:ext>
            </a:extLst>
          </p:cNvPr>
          <p:cNvPicPr>
            <a:picLocks noChangeAspect="1"/>
          </p:cNvPicPr>
          <p:nvPr/>
        </p:nvPicPr>
        <p:blipFill>
          <a:blip r:embed="rId13"/>
          <a:stretch>
            <a:fillRect/>
          </a:stretch>
        </p:blipFill>
        <p:spPr>
          <a:xfrm>
            <a:off x="142324" y="6094149"/>
            <a:ext cx="2614451" cy="489213"/>
          </a:xfrm>
          <a:prstGeom prst="rect">
            <a:avLst/>
          </a:prstGeom>
        </p:spPr>
      </p:pic>
    </p:spTree>
    <p:extLst>
      <p:ext uri="{BB962C8B-B14F-4D97-AF65-F5344CB8AC3E}">
        <p14:creationId xmlns:p14="http://schemas.microsoft.com/office/powerpoint/2010/main" val="110355289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hyperlink" Target="https://www.uoitfa.ca/wp-content/uploads/Teaching-Dossier-Revised-May-2019.pdf" TargetMode="External"/><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hyperlink" Target="https://ontariotechu.ca/about/leadership-and-governance/office-of-the-provost/integrated-academic-research-plan.php" TargetMode="External"/><Relationship Id="rId2" Type="http://schemas.openxmlformats.org/officeDocument/2006/relationships/hyperlink" Target="https://ontariotechu.ca/about/office-of-the-president/strategicplanning/index.php" TargetMode="External"/><Relationship Id="rId1" Type="http://schemas.openxmlformats.org/officeDocument/2006/relationships/slideLayout" Target="../slideLayouts/slideLayout15.xml"/><Relationship Id="rId5" Type="http://schemas.openxmlformats.org/officeDocument/2006/relationships/hyperlink" Target="https://www.uoitfa.ca/standardcourseequivalencieswg/" TargetMode="External"/><Relationship Id="rId4" Type="http://schemas.openxmlformats.org/officeDocument/2006/relationships/hyperlink" Target="https://www.uoitfa.ca/student-course-evaluation-working-group-final-report/"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uoitfa.ca/consolidated-collective-agreement/"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hyperlink" Target="https://www.uoitfa.ca/wp-content/uploads/UOIT-Curriculum-Vitae-Format.pdf"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hyperlink" Target="https://www.uoitfa.ca/wp-content/uploads/UOIT-Curriculum-Vitae-Format.pdf" TargetMode="External"/><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hyperlink" Target="https://tlc.ontariotechu.ca/teaching-support/teaching-dossiers.php" TargetMode="Externa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5.xml"/><Relationship Id="rId4" Type="http://schemas.openxmlformats.org/officeDocument/2006/relationships/hyperlink" Target="mailto:office@uoitfa.c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9536" y="3212976"/>
            <a:ext cx="8352928" cy="648072"/>
          </a:xfrm>
        </p:spPr>
        <p:txBody>
          <a:bodyPr>
            <a:normAutofit fontScale="90000"/>
          </a:bodyPr>
          <a:lstStyle/>
          <a:p>
            <a:r>
              <a:rPr lang="en-CA" b="1" dirty="0">
                <a:solidFill>
                  <a:schemeClr val="bg1"/>
                </a:solidFill>
                <a:effectLst>
                  <a:outerShdw blurRad="38100" dist="38100" dir="2700000" algn="tl">
                    <a:srgbClr val="000000">
                      <a:alpha val="43137"/>
                    </a:srgbClr>
                  </a:outerShdw>
                </a:effectLst>
              </a:rPr>
              <a:t>3</a:t>
            </a:r>
            <a:r>
              <a:rPr lang="en-CA" b="1" baseline="30000" dirty="0">
                <a:solidFill>
                  <a:schemeClr val="bg1"/>
                </a:solidFill>
                <a:effectLst>
                  <a:outerShdw blurRad="38100" dist="38100" dir="2700000" algn="tl">
                    <a:srgbClr val="000000">
                      <a:alpha val="43137"/>
                    </a:srgbClr>
                  </a:outerShdw>
                </a:effectLst>
              </a:rPr>
              <a:t>rd</a:t>
            </a:r>
            <a:r>
              <a:rPr lang="en-CA" b="1" dirty="0">
                <a:solidFill>
                  <a:schemeClr val="bg1"/>
                </a:solidFill>
                <a:effectLst>
                  <a:outerShdw blurRad="38100" dist="38100" dir="2700000" algn="tl">
                    <a:srgbClr val="000000">
                      <a:alpha val="43137"/>
                    </a:srgbClr>
                  </a:outerShdw>
                </a:effectLst>
              </a:rPr>
              <a:t> year review  </a:t>
            </a:r>
          </a:p>
        </p:txBody>
      </p:sp>
      <p:sp>
        <p:nvSpPr>
          <p:cNvPr id="3" name="Content Placeholder 2">
            <a:extLst>
              <a:ext uri="{FF2B5EF4-FFF2-40B4-BE49-F238E27FC236}">
                <a16:creationId xmlns:a16="http://schemas.microsoft.com/office/drawing/2014/main" id="{A50A73A5-08BA-4FDB-80E8-650A785DC47B}"/>
              </a:ext>
            </a:extLst>
          </p:cNvPr>
          <p:cNvSpPr txBox="1">
            <a:spLocks/>
          </p:cNvSpPr>
          <p:nvPr/>
        </p:nvSpPr>
        <p:spPr>
          <a:xfrm>
            <a:off x="1828800" y="4437112"/>
            <a:ext cx="8534400" cy="79208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CA" sz="4000" b="1" dirty="0">
                <a:solidFill>
                  <a:schemeClr val="tx1">
                    <a:lumMod val="50000"/>
                    <a:lumOff val="50000"/>
                  </a:schemeClr>
                </a:solidFill>
                <a:effectLst>
                  <a:outerShdw blurRad="38100" dist="38100" dir="2700000" algn="tl">
                    <a:srgbClr val="000000">
                      <a:alpha val="43137"/>
                    </a:srgbClr>
                  </a:outerShdw>
                </a:effectLst>
              </a:rPr>
              <a:t>May 2023</a:t>
            </a:r>
            <a:endParaRPr lang="en-CA" sz="40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599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Referees – who are they? </a:t>
            </a:r>
          </a:p>
        </p:txBody>
      </p:sp>
      <p:sp>
        <p:nvSpPr>
          <p:cNvPr id="3" name="Content Placeholder 2"/>
          <p:cNvSpPr>
            <a:spLocks noGrp="1"/>
          </p:cNvSpPr>
          <p:nvPr>
            <p:ph idx="1"/>
          </p:nvPr>
        </p:nvSpPr>
        <p:spPr>
          <a:xfrm>
            <a:off x="263352" y="1417638"/>
            <a:ext cx="11319048" cy="4525963"/>
          </a:xfrm>
        </p:spPr>
        <p:txBody>
          <a:bodyPr>
            <a:noAutofit/>
          </a:bodyPr>
          <a:lstStyle/>
          <a:p>
            <a:r>
              <a:rPr lang="en-CA" sz="2800" dirty="0"/>
              <a:t>Two referees </a:t>
            </a:r>
          </a:p>
          <a:p>
            <a:pPr lvl="1"/>
            <a:r>
              <a:rPr lang="en-CA" dirty="0"/>
              <a:t>One chosen from 3 names suggested by Review Committee (RC) and YOU each suggest 3 names maximum</a:t>
            </a:r>
          </a:p>
          <a:p>
            <a:pPr lvl="1"/>
            <a:r>
              <a:rPr lang="en-CA" dirty="0"/>
              <a:t>One chosen from 3 names suggested by YOU</a:t>
            </a:r>
          </a:p>
          <a:p>
            <a:pPr lvl="1"/>
            <a:r>
              <a:rPr lang="en-CA" dirty="0"/>
              <a:t>No external referees required, </a:t>
            </a:r>
            <a:r>
              <a:rPr lang="en-US" dirty="0"/>
              <a:t>except in unusual circumstances</a:t>
            </a:r>
            <a:endParaRPr lang="en-CA" dirty="0"/>
          </a:p>
          <a:p>
            <a:r>
              <a:rPr lang="en-CA" sz="2800" dirty="0"/>
              <a:t>On or before Sept 15: </a:t>
            </a:r>
            <a:r>
              <a:rPr lang="en-CA" sz="2800" b="1" dirty="0"/>
              <a:t>YOU</a:t>
            </a:r>
            <a:r>
              <a:rPr lang="en-CA" sz="2800" dirty="0"/>
              <a:t> meet with Dean to review names of potential referees and agree to select 2 </a:t>
            </a:r>
          </a:p>
          <a:p>
            <a:pPr lvl="1"/>
            <a:r>
              <a:rPr lang="en-CA" dirty="0"/>
              <a:t>objections to referees can be made orally and in writing (disclosed only with consent)  </a:t>
            </a:r>
          </a:p>
          <a:p>
            <a:endParaRPr lang="en-CA" sz="2800" dirty="0"/>
          </a:p>
          <a:p>
            <a:endParaRPr lang="en-CA" sz="2800" dirty="0"/>
          </a:p>
        </p:txBody>
      </p:sp>
      <p:sp>
        <p:nvSpPr>
          <p:cNvPr id="4" name="Slide Number Placeholder 3"/>
          <p:cNvSpPr>
            <a:spLocks noGrp="1"/>
          </p:cNvSpPr>
          <p:nvPr>
            <p:ph type="sldNum" sz="quarter" idx="12"/>
          </p:nvPr>
        </p:nvSpPr>
        <p:spPr/>
        <p:txBody>
          <a:bodyPr/>
          <a:lstStyle/>
          <a:p>
            <a:fld id="{95FC4B58-ADD2-496A-8FFD-78946EF61F07}" type="slidenum">
              <a:rPr lang="en-CA" smtClean="0"/>
              <a:t>10</a:t>
            </a:fld>
            <a:endParaRPr lang="en-CA"/>
          </a:p>
        </p:txBody>
      </p:sp>
      <p:sp>
        <p:nvSpPr>
          <p:cNvPr id="5" name="Rectangle 4">
            <a:extLst>
              <a:ext uri="{FF2B5EF4-FFF2-40B4-BE49-F238E27FC236}">
                <a16:creationId xmlns:a16="http://schemas.microsoft.com/office/drawing/2014/main" id="{F327CD86-3625-4CBA-8612-B5B7707D51AD}"/>
              </a:ext>
            </a:extLst>
          </p:cNvPr>
          <p:cNvSpPr/>
          <p:nvPr/>
        </p:nvSpPr>
        <p:spPr>
          <a:xfrm>
            <a:off x="2783632" y="6156296"/>
            <a:ext cx="1737976" cy="400110"/>
          </a:xfrm>
          <a:prstGeom prst="rect">
            <a:avLst/>
          </a:prstGeom>
        </p:spPr>
        <p:txBody>
          <a:bodyPr wrap="none">
            <a:spAutoFit/>
          </a:bodyPr>
          <a:lstStyle/>
          <a:p>
            <a:r>
              <a:rPr lang="en-CA" sz="2000" dirty="0">
                <a:solidFill>
                  <a:schemeClr val="bg1">
                    <a:lumMod val="50000"/>
                  </a:schemeClr>
                </a:solidFill>
                <a:latin typeface="Helvetica Neue Bold Condensed"/>
                <a:cs typeface="Helvetica Neue Bold Condensed"/>
              </a:rPr>
              <a:t>Article 19.04c</a:t>
            </a:r>
            <a:endParaRPr lang="en-US" sz="2000" dirty="0">
              <a:solidFill>
                <a:schemeClr val="bg1">
                  <a:lumMod val="50000"/>
                </a:schemeClr>
              </a:solidFill>
            </a:endParaRPr>
          </a:p>
        </p:txBody>
      </p:sp>
    </p:spTree>
    <p:extLst>
      <p:ext uri="{BB962C8B-B14F-4D97-AF65-F5344CB8AC3E}">
        <p14:creationId xmlns:p14="http://schemas.microsoft.com/office/powerpoint/2010/main" val="277621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0B50F-87BE-4526-AFB8-E3BDECC22873}"/>
              </a:ext>
            </a:extLst>
          </p:cNvPr>
          <p:cNvSpPr>
            <a:spLocks noGrp="1"/>
          </p:cNvSpPr>
          <p:nvPr>
            <p:ph type="title"/>
          </p:nvPr>
        </p:nvSpPr>
        <p:spPr>
          <a:xfrm>
            <a:off x="581040" y="-19784"/>
            <a:ext cx="10972800" cy="1143000"/>
          </a:xfrm>
        </p:spPr>
        <p:txBody>
          <a:bodyPr/>
          <a:lstStyle/>
          <a:p>
            <a:r>
              <a:rPr lang="en-US" dirty="0"/>
              <a:t>Referees- what they do</a:t>
            </a:r>
          </a:p>
        </p:txBody>
      </p:sp>
      <p:sp>
        <p:nvSpPr>
          <p:cNvPr id="3" name="Content Placeholder 2">
            <a:extLst>
              <a:ext uri="{FF2B5EF4-FFF2-40B4-BE49-F238E27FC236}">
                <a16:creationId xmlns:a16="http://schemas.microsoft.com/office/drawing/2014/main" id="{26703CDF-FA76-486B-AE8E-CAC047798B98}"/>
              </a:ext>
            </a:extLst>
          </p:cNvPr>
          <p:cNvSpPr>
            <a:spLocks noGrp="1"/>
          </p:cNvSpPr>
          <p:nvPr>
            <p:ph idx="1"/>
          </p:nvPr>
        </p:nvSpPr>
        <p:spPr/>
        <p:txBody>
          <a:bodyPr>
            <a:normAutofit/>
          </a:bodyPr>
          <a:lstStyle/>
          <a:p>
            <a:r>
              <a:rPr lang="en-CA" dirty="0"/>
              <a:t>Reviews YOUR documentation </a:t>
            </a:r>
          </a:p>
          <a:p>
            <a:r>
              <a:rPr lang="en-CA" dirty="0"/>
              <a:t>Spend time in classroom </a:t>
            </a:r>
            <a:r>
              <a:rPr lang="en-US" dirty="0"/>
              <a:t>(face-to-face and/or online) </a:t>
            </a:r>
            <a:r>
              <a:rPr lang="en-CA" dirty="0"/>
              <a:t>or, if candidate isn’t Teaching that term, visiting online components</a:t>
            </a:r>
          </a:p>
          <a:p>
            <a:r>
              <a:rPr lang="en-US" dirty="0"/>
              <a:t>Provide written comments to the Dean on YOUR progress toward satisfying the criteria for tenure</a:t>
            </a:r>
          </a:p>
        </p:txBody>
      </p:sp>
      <p:sp>
        <p:nvSpPr>
          <p:cNvPr id="4" name="Footer Placeholder 3">
            <a:extLst>
              <a:ext uri="{FF2B5EF4-FFF2-40B4-BE49-F238E27FC236}">
                <a16:creationId xmlns:a16="http://schemas.microsoft.com/office/drawing/2014/main" id="{F4C2CBB1-7A15-4342-BFE0-9E9C9900AB0F}"/>
              </a:ext>
            </a:extLst>
          </p:cNvPr>
          <p:cNvSpPr>
            <a:spLocks noGrp="1"/>
          </p:cNvSpPr>
          <p:nvPr>
            <p:ph type="ftr" sz="quarter" idx="11"/>
          </p:nvPr>
        </p:nvSpPr>
        <p:spPr>
          <a:xfrm>
            <a:off x="3071664" y="6157915"/>
            <a:ext cx="2304256" cy="365125"/>
          </a:xfrm>
        </p:spPr>
        <p:txBody>
          <a:bodyPr/>
          <a:lstStyle/>
          <a:p>
            <a:r>
              <a:rPr lang="en-US" sz="2400" dirty="0"/>
              <a:t>Article 19.04 d</a:t>
            </a:r>
            <a:endParaRPr lang="en-CA" sz="2400" dirty="0">
              <a:solidFill>
                <a:prstClr val="black">
                  <a:tint val="75000"/>
                </a:prstClr>
              </a:solidFill>
            </a:endParaRPr>
          </a:p>
        </p:txBody>
      </p:sp>
      <p:sp>
        <p:nvSpPr>
          <p:cNvPr id="5" name="Slide Number Placeholder 4">
            <a:extLst>
              <a:ext uri="{FF2B5EF4-FFF2-40B4-BE49-F238E27FC236}">
                <a16:creationId xmlns:a16="http://schemas.microsoft.com/office/drawing/2014/main" id="{DE4BB1D2-BB1F-4422-ACD5-26215FEA3A48}"/>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11</a:t>
            </a:fld>
            <a:endParaRPr lang="en-CA">
              <a:solidFill>
                <a:prstClr val="black">
                  <a:tint val="75000"/>
                </a:prstClr>
              </a:solidFill>
            </a:endParaRPr>
          </a:p>
        </p:txBody>
      </p:sp>
    </p:spTree>
    <p:extLst>
      <p:ext uri="{BB962C8B-B14F-4D97-AF65-F5344CB8AC3E}">
        <p14:creationId xmlns:p14="http://schemas.microsoft.com/office/powerpoint/2010/main" val="330309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0168"/>
            <a:ext cx="10972800" cy="1143000"/>
          </a:xfrm>
        </p:spPr>
        <p:txBody>
          <a:bodyPr>
            <a:normAutofit/>
          </a:bodyPr>
          <a:lstStyle/>
          <a:p>
            <a:r>
              <a:rPr lang="en-CA" dirty="0">
                <a:latin typeface="Helvetica Neue Bold Condensed"/>
                <a:cs typeface="Helvetica Neue Bold Condensed"/>
              </a:rPr>
              <a:t>Dean</a:t>
            </a:r>
          </a:p>
        </p:txBody>
      </p:sp>
      <p:sp>
        <p:nvSpPr>
          <p:cNvPr id="3" name="Content Placeholder 2"/>
          <p:cNvSpPr>
            <a:spLocks noGrp="1"/>
          </p:cNvSpPr>
          <p:nvPr>
            <p:ph idx="1"/>
          </p:nvPr>
        </p:nvSpPr>
        <p:spPr>
          <a:xfrm>
            <a:off x="119336" y="1156298"/>
            <a:ext cx="12025336" cy="4525963"/>
          </a:xfrm>
        </p:spPr>
        <p:txBody>
          <a:bodyPr>
            <a:noAutofit/>
          </a:bodyPr>
          <a:lstStyle/>
          <a:p>
            <a:pPr>
              <a:spcBef>
                <a:spcPts val="0"/>
              </a:spcBef>
            </a:pPr>
            <a:r>
              <a:rPr lang="en-CA" sz="2600" dirty="0"/>
              <a:t>No later than Sept 15 (19.04 c): Meet with YOU to review referee names and agree to select 2 </a:t>
            </a:r>
          </a:p>
          <a:p>
            <a:pPr lvl="1">
              <a:spcBef>
                <a:spcPts val="0"/>
              </a:spcBef>
            </a:pPr>
            <a:r>
              <a:rPr lang="en-CA" sz="2600" dirty="0"/>
              <a:t>oral and written objections can be given (disclosed only with consent)  </a:t>
            </a:r>
          </a:p>
          <a:p>
            <a:pPr>
              <a:spcBef>
                <a:spcPts val="0"/>
              </a:spcBef>
            </a:pPr>
            <a:r>
              <a:rPr lang="en-CA" sz="2600" dirty="0"/>
              <a:t>No later than October 20 (19.04 f): arrange meeting between YOU and Review Committee (unless </a:t>
            </a:r>
            <a:r>
              <a:rPr lang="en-CA" sz="2600" b="1" dirty="0"/>
              <a:t>YOU</a:t>
            </a:r>
            <a:r>
              <a:rPr lang="en-CA" sz="2600" dirty="0"/>
              <a:t> deem it unnecessary)</a:t>
            </a:r>
          </a:p>
          <a:p>
            <a:pPr lvl="1">
              <a:spcBef>
                <a:spcPts val="0"/>
              </a:spcBef>
            </a:pPr>
            <a:r>
              <a:rPr lang="en-CA" sz="2600" dirty="0"/>
              <a:t>Provide updates on articles, CV </a:t>
            </a:r>
            <a:r>
              <a:rPr lang="en-CA" sz="2600" dirty="0" err="1"/>
              <a:t>etc</a:t>
            </a:r>
            <a:r>
              <a:rPr lang="en-CA" sz="2600" dirty="0"/>
              <a:t> and ensure that file is complete</a:t>
            </a:r>
          </a:p>
          <a:p>
            <a:pPr>
              <a:spcBef>
                <a:spcPts val="0"/>
              </a:spcBef>
            </a:pPr>
            <a:r>
              <a:rPr lang="en-CA" sz="2600" dirty="0"/>
              <a:t>Provides to the Review Committee (19.04 f)</a:t>
            </a:r>
          </a:p>
          <a:p>
            <a:pPr lvl="1">
              <a:spcBef>
                <a:spcPts val="0"/>
              </a:spcBef>
            </a:pPr>
            <a:r>
              <a:rPr lang="en-CA" sz="2600" dirty="0"/>
              <a:t>written comments from the 2 selected referees on progress towards satisfying tenure criteria</a:t>
            </a:r>
          </a:p>
          <a:p>
            <a:pPr lvl="1">
              <a:spcBef>
                <a:spcPts val="0"/>
              </a:spcBef>
            </a:pPr>
            <a:r>
              <a:rPr lang="en-CA" sz="2600" dirty="0"/>
              <a:t>Dean’s assessment progress towards satisfying criteria for tenure  </a:t>
            </a:r>
          </a:p>
          <a:p>
            <a:pPr lvl="1">
              <a:spcBef>
                <a:spcPts val="0"/>
              </a:spcBef>
            </a:pPr>
            <a:r>
              <a:rPr lang="en-CA" sz="2600" dirty="0"/>
              <a:t>YOUR documentation as per 19.04 a)</a:t>
            </a:r>
          </a:p>
          <a:p>
            <a:pPr marL="0" indent="0">
              <a:spcBef>
                <a:spcPts val="0"/>
              </a:spcBef>
              <a:buNone/>
            </a:pPr>
            <a:endParaRPr lang="en-CA" sz="2600" dirty="0"/>
          </a:p>
        </p:txBody>
      </p:sp>
      <p:sp>
        <p:nvSpPr>
          <p:cNvPr id="4" name="Slide Number Placeholder 3"/>
          <p:cNvSpPr>
            <a:spLocks noGrp="1"/>
          </p:cNvSpPr>
          <p:nvPr>
            <p:ph type="sldNum" sz="quarter" idx="12"/>
          </p:nvPr>
        </p:nvSpPr>
        <p:spPr/>
        <p:txBody>
          <a:bodyPr/>
          <a:lstStyle/>
          <a:p>
            <a:fld id="{95FC4B58-ADD2-496A-8FFD-78946EF61F07}" type="slidenum">
              <a:rPr lang="en-CA" smtClean="0"/>
              <a:t>12</a:t>
            </a:fld>
            <a:endParaRPr lang="en-CA"/>
          </a:p>
        </p:txBody>
      </p:sp>
      <p:sp>
        <p:nvSpPr>
          <p:cNvPr id="5" name="Rectangle 4">
            <a:extLst>
              <a:ext uri="{FF2B5EF4-FFF2-40B4-BE49-F238E27FC236}">
                <a16:creationId xmlns:a16="http://schemas.microsoft.com/office/drawing/2014/main" id="{F37CAD74-8371-4D99-A43F-394795AC6762}"/>
              </a:ext>
            </a:extLst>
          </p:cNvPr>
          <p:cNvSpPr/>
          <p:nvPr/>
        </p:nvSpPr>
        <p:spPr>
          <a:xfrm>
            <a:off x="2855640" y="6169581"/>
            <a:ext cx="1467068" cy="369332"/>
          </a:xfrm>
          <a:prstGeom prst="rect">
            <a:avLst/>
          </a:prstGeom>
        </p:spPr>
        <p:txBody>
          <a:bodyPr wrap="none">
            <a:spAutoFit/>
          </a:bodyPr>
          <a:lstStyle/>
          <a:p>
            <a:r>
              <a:rPr lang="en-CA" dirty="0">
                <a:latin typeface="Helvetica Neue Bold Condensed"/>
                <a:cs typeface="Helvetica Neue Bold Condensed"/>
              </a:rPr>
              <a:t>Article 19.04</a:t>
            </a:r>
            <a:endParaRPr lang="en-US" dirty="0"/>
          </a:p>
        </p:txBody>
      </p:sp>
    </p:spTree>
    <p:extLst>
      <p:ext uri="{BB962C8B-B14F-4D97-AF65-F5344CB8AC3E}">
        <p14:creationId xmlns:p14="http://schemas.microsoft.com/office/powerpoint/2010/main" val="382391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Review Committee (RC) - what they do </a:t>
            </a:r>
          </a:p>
        </p:txBody>
      </p:sp>
      <p:sp>
        <p:nvSpPr>
          <p:cNvPr id="3" name="Content Placeholder 2"/>
          <p:cNvSpPr>
            <a:spLocks noGrp="1"/>
          </p:cNvSpPr>
          <p:nvPr>
            <p:ph idx="1"/>
          </p:nvPr>
        </p:nvSpPr>
        <p:spPr>
          <a:xfrm>
            <a:off x="304800" y="1409399"/>
            <a:ext cx="11582400" cy="4525963"/>
          </a:xfrm>
        </p:spPr>
        <p:txBody>
          <a:bodyPr>
            <a:normAutofit lnSpcReduction="10000"/>
          </a:bodyPr>
          <a:lstStyle/>
          <a:p>
            <a:r>
              <a:rPr lang="en-CA" sz="2800" dirty="0"/>
              <a:t>Suggests 3 names for referees (19.04 c)</a:t>
            </a:r>
          </a:p>
          <a:p>
            <a:r>
              <a:rPr lang="en-CA" sz="2800" dirty="0"/>
              <a:t>Reviews all documentation (19.04 f) including Official File (except disciplinary letters – 19.04 g)</a:t>
            </a:r>
          </a:p>
          <a:p>
            <a:pPr>
              <a:lnSpc>
                <a:spcPct val="90000"/>
              </a:lnSpc>
              <a:spcBef>
                <a:spcPts val="600"/>
              </a:spcBef>
            </a:pPr>
            <a:r>
              <a:rPr lang="en-US" sz="2800" dirty="0"/>
              <a:t>May ask YOU for additional information </a:t>
            </a:r>
            <a:r>
              <a:rPr lang="en-CA" sz="2800" dirty="0"/>
              <a:t>(e.g., comments from collaborators, colleagues) (19.05 a)</a:t>
            </a:r>
            <a:endParaRPr lang="en-US" sz="2800" dirty="0"/>
          </a:p>
          <a:p>
            <a:pPr lvl="1">
              <a:lnSpc>
                <a:spcPct val="90000"/>
              </a:lnSpc>
              <a:spcBef>
                <a:spcPts val="600"/>
              </a:spcBef>
            </a:pPr>
            <a:r>
              <a:rPr lang="en-US" dirty="0"/>
              <a:t>YOU will be given 5 Days to provide the requested information</a:t>
            </a:r>
            <a:endParaRPr lang="en-CA" dirty="0"/>
          </a:p>
          <a:p>
            <a:r>
              <a:rPr lang="en-CA" sz="2800" dirty="0"/>
              <a:t>Written report to Provost and YOU by December 1 (19.05 c)</a:t>
            </a:r>
          </a:p>
          <a:p>
            <a:pPr lvl="1"/>
            <a:r>
              <a:rPr lang="en-CA" dirty="0"/>
              <a:t>Assessment on your </a:t>
            </a:r>
            <a:r>
              <a:rPr lang="en-CA" b="1" dirty="0"/>
              <a:t>satisfactory progress to </a:t>
            </a:r>
            <a:r>
              <a:rPr lang="en-CA" dirty="0"/>
              <a:t>satisfy criteria for tenure</a:t>
            </a:r>
          </a:p>
          <a:p>
            <a:pPr lvl="1"/>
            <a:r>
              <a:rPr lang="en-CA" dirty="0"/>
              <a:t>Provide suggestions on how to satisfy criteria for tenure</a:t>
            </a:r>
          </a:p>
          <a:p>
            <a:pPr lvl="1"/>
            <a:r>
              <a:rPr lang="en-CA" dirty="0"/>
              <a:t>Summarizes assessment and documentation</a:t>
            </a:r>
          </a:p>
        </p:txBody>
      </p:sp>
      <p:sp>
        <p:nvSpPr>
          <p:cNvPr id="4" name="Slide Number Placeholder 3"/>
          <p:cNvSpPr>
            <a:spLocks noGrp="1"/>
          </p:cNvSpPr>
          <p:nvPr>
            <p:ph type="sldNum" sz="quarter" idx="12"/>
          </p:nvPr>
        </p:nvSpPr>
        <p:spPr/>
        <p:txBody>
          <a:bodyPr/>
          <a:lstStyle/>
          <a:p>
            <a:fld id="{95FC4B58-ADD2-496A-8FFD-78946EF61F07}" type="slidenum">
              <a:rPr lang="en-CA" smtClean="0"/>
              <a:t>13</a:t>
            </a:fld>
            <a:endParaRPr lang="en-CA"/>
          </a:p>
        </p:txBody>
      </p:sp>
      <p:sp>
        <p:nvSpPr>
          <p:cNvPr id="5" name="Rectangle 4">
            <a:extLst>
              <a:ext uri="{FF2B5EF4-FFF2-40B4-BE49-F238E27FC236}">
                <a16:creationId xmlns:a16="http://schemas.microsoft.com/office/drawing/2014/main" id="{157B265F-AB5F-445E-B033-8511BBC7B981}"/>
              </a:ext>
            </a:extLst>
          </p:cNvPr>
          <p:cNvSpPr/>
          <p:nvPr/>
        </p:nvSpPr>
        <p:spPr>
          <a:xfrm>
            <a:off x="2927648" y="6169581"/>
            <a:ext cx="1487908" cy="369332"/>
          </a:xfrm>
          <a:prstGeom prst="rect">
            <a:avLst/>
          </a:prstGeom>
        </p:spPr>
        <p:txBody>
          <a:bodyPr wrap="none">
            <a:spAutoFit/>
          </a:bodyPr>
          <a:lstStyle/>
          <a:p>
            <a:r>
              <a:rPr lang="en-CA" dirty="0"/>
              <a:t>Article </a:t>
            </a:r>
            <a:r>
              <a:rPr lang="en-CA" dirty="0">
                <a:latin typeface="Helvetica Neue Bold Condensed"/>
                <a:cs typeface="Helvetica Neue Bold Condensed"/>
              </a:rPr>
              <a:t>19.05 </a:t>
            </a:r>
          </a:p>
        </p:txBody>
      </p:sp>
    </p:spTree>
    <p:extLst>
      <p:ext uri="{BB962C8B-B14F-4D97-AF65-F5344CB8AC3E}">
        <p14:creationId xmlns:p14="http://schemas.microsoft.com/office/powerpoint/2010/main" val="145818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Official Files </a:t>
            </a:r>
            <a:endParaRPr lang="en-CA" dirty="0"/>
          </a:p>
        </p:txBody>
      </p:sp>
      <p:sp>
        <p:nvSpPr>
          <p:cNvPr id="3" name="Content Placeholder 2"/>
          <p:cNvSpPr>
            <a:spLocks noGrp="1"/>
          </p:cNvSpPr>
          <p:nvPr>
            <p:ph idx="1"/>
          </p:nvPr>
        </p:nvSpPr>
        <p:spPr>
          <a:xfrm>
            <a:off x="609600" y="1417639"/>
            <a:ext cx="11319048" cy="4708526"/>
          </a:xfrm>
        </p:spPr>
        <p:txBody>
          <a:bodyPr>
            <a:normAutofit/>
          </a:bodyPr>
          <a:lstStyle/>
          <a:p>
            <a:r>
              <a:rPr lang="en-CA" sz="2600" dirty="0"/>
              <a:t>Committee has access to your official file (except disciplinary letters)</a:t>
            </a:r>
          </a:p>
          <a:p>
            <a:r>
              <a:rPr lang="en-CA" sz="2600" dirty="0"/>
              <a:t>All material </a:t>
            </a:r>
            <a:r>
              <a:rPr lang="en-US" sz="2600" dirty="0"/>
              <a:t>is dated, nothing anonymous, hard copy</a:t>
            </a:r>
          </a:p>
          <a:p>
            <a:endParaRPr lang="en-CA" sz="2600" dirty="0"/>
          </a:p>
          <a:p>
            <a:r>
              <a:rPr lang="en-CA" sz="2600" b="1" dirty="0"/>
              <a:t>Your rights and access to the Official Files</a:t>
            </a:r>
          </a:p>
          <a:p>
            <a:pPr lvl="1"/>
            <a:r>
              <a:rPr lang="en-CA" sz="2600" b="1" dirty="0"/>
              <a:t>YOU </a:t>
            </a:r>
            <a:r>
              <a:rPr lang="en-CA" sz="2600" dirty="0"/>
              <a:t>can review your official file with 2 days notice (18.03)</a:t>
            </a:r>
          </a:p>
          <a:p>
            <a:pPr lvl="2"/>
            <a:r>
              <a:rPr lang="en-CA" sz="2600" dirty="0"/>
              <a:t>In Provost office:  email </a:t>
            </a:r>
            <a:r>
              <a:rPr lang="en-CA" sz="2600" dirty="0" err="1"/>
              <a:t>Stephanie.Callahan@ontariotechu.ca</a:t>
            </a:r>
            <a:r>
              <a:rPr lang="en-CA" sz="2600" dirty="0"/>
              <a:t> </a:t>
            </a:r>
          </a:p>
          <a:p>
            <a:pPr lvl="2"/>
            <a:r>
              <a:rPr lang="en-CA" sz="2600" dirty="0"/>
              <a:t>Read Article 18 of CA before you go.</a:t>
            </a:r>
          </a:p>
          <a:p>
            <a:pPr lvl="1"/>
            <a:r>
              <a:rPr lang="en-CA" sz="2600" dirty="0"/>
              <a:t>No material removed, except by mutual consent from YOU and your Dean</a:t>
            </a:r>
          </a:p>
          <a:p>
            <a:pPr lvl="1"/>
            <a:r>
              <a:rPr lang="en-US" sz="2600" dirty="0"/>
              <a:t>Not available to a 3</a:t>
            </a:r>
            <a:r>
              <a:rPr lang="en-US" sz="2600" baseline="30000" dirty="0"/>
              <a:t>rd</a:t>
            </a:r>
            <a:r>
              <a:rPr lang="en-US" sz="2600" dirty="0"/>
              <a:t> party without YOUR consent (unless 18.03c)</a:t>
            </a:r>
            <a:endParaRPr lang="en-CA" sz="2600" dirty="0"/>
          </a:p>
          <a:p>
            <a:pPr marL="457200" lvl="1" indent="0">
              <a:buNone/>
            </a:pPr>
            <a:endParaRPr lang="en-CA" sz="2600" dirty="0"/>
          </a:p>
        </p:txBody>
      </p:sp>
      <p:sp>
        <p:nvSpPr>
          <p:cNvPr id="4" name="Footer Placeholder 3"/>
          <p:cNvSpPr>
            <a:spLocks noGrp="1"/>
          </p:cNvSpPr>
          <p:nvPr>
            <p:ph type="ftr" sz="quarter" idx="11"/>
          </p:nvPr>
        </p:nvSpPr>
        <p:spPr>
          <a:xfrm>
            <a:off x="2777233" y="6058695"/>
            <a:ext cx="1354336" cy="595311"/>
          </a:xfrm>
        </p:spPr>
        <p:txBody>
          <a:bodyPr/>
          <a:lstStyle/>
          <a:p>
            <a:r>
              <a:rPr lang="en-US" sz="1800" dirty="0"/>
              <a:t>Article 18</a:t>
            </a:r>
            <a:endParaRPr lang="en-CA" sz="1800" dirty="0"/>
          </a:p>
        </p:txBody>
      </p:sp>
      <p:sp>
        <p:nvSpPr>
          <p:cNvPr id="5" name="Slide Number Placeholder 4"/>
          <p:cNvSpPr>
            <a:spLocks noGrp="1"/>
          </p:cNvSpPr>
          <p:nvPr>
            <p:ph type="sldNum" sz="quarter" idx="12"/>
          </p:nvPr>
        </p:nvSpPr>
        <p:spPr/>
        <p:txBody>
          <a:bodyPr/>
          <a:lstStyle/>
          <a:p>
            <a:fld id="{F6983FBC-6A0A-4FD1-BC8E-3AC1B13AD69E}" type="slidenum">
              <a:rPr lang="en-CA" smtClean="0"/>
              <a:t>14</a:t>
            </a:fld>
            <a:endParaRPr lang="en-CA"/>
          </a:p>
        </p:txBody>
      </p:sp>
    </p:spTree>
    <p:extLst>
      <p:ext uri="{BB962C8B-B14F-4D97-AF65-F5344CB8AC3E}">
        <p14:creationId xmlns:p14="http://schemas.microsoft.com/office/powerpoint/2010/main" val="314894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7113"/>
            <a:ext cx="10972800" cy="1143000"/>
          </a:xfrm>
        </p:spPr>
        <p:txBody>
          <a:bodyPr>
            <a:normAutofit/>
          </a:bodyPr>
          <a:lstStyle/>
          <a:p>
            <a:r>
              <a:rPr lang="en-US" dirty="0"/>
              <a:t>Official Files – what is included? </a:t>
            </a:r>
            <a:endParaRPr lang="en-CA" dirty="0"/>
          </a:p>
        </p:txBody>
      </p:sp>
      <p:sp>
        <p:nvSpPr>
          <p:cNvPr id="3" name="Content Placeholder 2"/>
          <p:cNvSpPr>
            <a:spLocks noGrp="1"/>
          </p:cNvSpPr>
          <p:nvPr>
            <p:ph idx="1"/>
          </p:nvPr>
        </p:nvSpPr>
        <p:spPr>
          <a:xfrm>
            <a:off x="558280" y="752932"/>
            <a:ext cx="10526960" cy="5602635"/>
          </a:xfrm>
          <a:solidFill>
            <a:schemeClr val="bg1">
              <a:alpha val="50000"/>
            </a:schemeClr>
          </a:solidFill>
        </p:spPr>
        <p:txBody>
          <a:bodyPr>
            <a:normAutofit fontScale="55000" lnSpcReduction="20000"/>
          </a:bodyPr>
          <a:lstStyle/>
          <a:p>
            <a:pPr marL="0" indent="0">
              <a:buNone/>
            </a:pPr>
            <a:r>
              <a:rPr lang="en-US" dirty="0" err="1"/>
              <a:t>i</a:t>
            </a:r>
            <a:r>
              <a:rPr lang="en-US" dirty="0"/>
              <a:t>. initial letter of appointment; </a:t>
            </a:r>
          </a:p>
          <a:p>
            <a:pPr marL="0" indent="0">
              <a:buNone/>
            </a:pPr>
            <a:r>
              <a:rPr lang="en-US" dirty="0"/>
              <a:t>ii. evidence of degrees obtained; </a:t>
            </a:r>
          </a:p>
          <a:p>
            <a:pPr marL="0" indent="0">
              <a:buNone/>
            </a:pPr>
            <a:r>
              <a:rPr lang="en-US" dirty="0"/>
              <a:t>iii. a curriculum vitae to be provided by the Faculty Member; </a:t>
            </a:r>
          </a:p>
          <a:p>
            <a:pPr marL="0" indent="0">
              <a:buNone/>
            </a:pPr>
            <a:r>
              <a:rPr lang="en-US" dirty="0"/>
              <a:t>iv. student course feedback surveys; </a:t>
            </a:r>
          </a:p>
          <a:p>
            <a:pPr marL="0" indent="0">
              <a:buNone/>
            </a:pPr>
            <a:r>
              <a:rPr lang="en-US" dirty="0"/>
              <a:t>v. performance evaluations; </a:t>
            </a:r>
          </a:p>
          <a:p>
            <a:pPr marL="0" indent="0">
              <a:buNone/>
            </a:pPr>
            <a:r>
              <a:rPr lang="en-US" dirty="0"/>
              <a:t>vi. a Teaching Dossier; </a:t>
            </a:r>
          </a:p>
          <a:p>
            <a:pPr marL="0" indent="0">
              <a:buNone/>
            </a:pPr>
            <a:r>
              <a:rPr lang="en-US" dirty="0"/>
              <a:t>vii. the Faculty Member’s annual reports; </a:t>
            </a:r>
          </a:p>
          <a:p>
            <a:pPr marL="0" indent="0">
              <a:buNone/>
            </a:pPr>
            <a:r>
              <a:rPr lang="en-US" dirty="0"/>
              <a:t>viii. copies of certificates or records of professional development or achievement; </a:t>
            </a:r>
          </a:p>
          <a:p>
            <a:pPr marL="0" indent="0">
              <a:buNone/>
            </a:pPr>
            <a:r>
              <a:rPr lang="en-US" dirty="0"/>
              <a:t>ix. copy of the third year review report for tenured and tenure-track Faculty Members; </a:t>
            </a:r>
          </a:p>
          <a:p>
            <a:pPr marL="0" indent="0">
              <a:buNone/>
            </a:pPr>
            <a:r>
              <a:rPr lang="en-US" dirty="0"/>
              <a:t>x. a copy of the tenure or continuing appointment review recommendation(s) and decision(s), as applicable; </a:t>
            </a:r>
          </a:p>
          <a:p>
            <a:pPr marL="0" indent="0">
              <a:buNone/>
            </a:pPr>
            <a:r>
              <a:rPr lang="en-US" dirty="0"/>
              <a:t>xi. material relating to any approved leave of absence; </a:t>
            </a:r>
          </a:p>
          <a:p>
            <a:pPr marL="0" indent="0">
              <a:buNone/>
            </a:pPr>
            <a:r>
              <a:rPr lang="en-US" dirty="0"/>
              <a:t>xii. reports and recommendations from applications for promotion; </a:t>
            </a:r>
          </a:p>
          <a:p>
            <a:pPr marL="0" indent="0">
              <a:buNone/>
            </a:pPr>
            <a:r>
              <a:rPr lang="en-US" dirty="0"/>
              <a:t>xiii. material relating to salary changes; </a:t>
            </a:r>
          </a:p>
          <a:p>
            <a:pPr marL="0" indent="0">
              <a:buNone/>
            </a:pPr>
            <a:r>
              <a:rPr lang="en-US" dirty="0"/>
              <a:t>xiv. research or professional development leave application(s) and report(s), as applicable; </a:t>
            </a:r>
          </a:p>
          <a:p>
            <a:pPr marL="0" indent="0">
              <a:buNone/>
            </a:pPr>
            <a:r>
              <a:rPr lang="en-US" dirty="0"/>
              <a:t>xv. Faculty Member’s comments about documents in the file attached to the relevant document(s); </a:t>
            </a:r>
          </a:p>
          <a:p>
            <a:pPr marL="0" indent="0">
              <a:buNone/>
            </a:pPr>
            <a:r>
              <a:rPr lang="en-US" dirty="0"/>
              <a:t>xvi. letters of discipline; </a:t>
            </a:r>
          </a:p>
          <a:p>
            <a:pPr marL="0" indent="0">
              <a:buNone/>
            </a:pPr>
            <a:r>
              <a:rPr lang="en-US" dirty="0"/>
              <a:t>xvii. signed letter(s) of commendation or complaint; and </a:t>
            </a:r>
          </a:p>
          <a:p>
            <a:pPr marL="0" indent="0">
              <a:buNone/>
            </a:pPr>
            <a:r>
              <a:rPr lang="en-US" dirty="0"/>
              <a:t>xviii. any other materials, pertaining to the Faculty Member’s employment with the University, included by the Employer with a copy to the Faculty Member; and </a:t>
            </a:r>
          </a:p>
          <a:p>
            <a:pPr marL="0" indent="0">
              <a:buNone/>
            </a:pPr>
            <a:r>
              <a:rPr lang="en-US" dirty="0"/>
              <a:t>xix. any other materials provided by the Faculty Member for inclusion in the file. </a:t>
            </a:r>
            <a:endParaRPr lang="en-CA" dirty="0"/>
          </a:p>
        </p:txBody>
      </p:sp>
      <p:sp>
        <p:nvSpPr>
          <p:cNvPr id="4" name="Footer Placeholder 3"/>
          <p:cNvSpPr>
            <a:spLocks noGrp="1"/>
          </p:cNvSpPr>
          <p:nvPr>
            <p:ph type="ftr" sz="quarter" idx="11"/>
          </p:nvPr>
        </p:nvSpPr>
        <p:spPr>
          <a:xfrm>
            <a:off x="2874784" y="6355567"/>
            <a:ext cx="1570360" cy="241001"/>
          </a:xfrm>
        </p:spPr>
        <p:txBody>
          <a:bodyPr/>
          <a:lstStyle/>
          <a:p>
            <a:r>
              <a:rPr lang="en-US" sz="1600" dirty="0"/>
              <a:t>Article 18.02 c)</a:t>
            </a:r>
            <a:endParaRPr lang="en-CA" sz="1600" dirty="0"/>
          </a:p>
        </p:txBody>
      </p:sp>
      <p:sp>
        <p:nvSpPr>
          <p:cNvPr id="5" name="Slide Number Placeholder 4"/>
          <p:cNvSpPr>
            <a:spLocks noGrp="1"/>
          </p:cNvSpPr>
          <p:nvPr>
            <p:ph type="sldNum" sz="quarter" idx="12"/>
          </p:nvPr>
        </p:nvSpPr>
        <p:spPr/>
        <p:txBody>
          <a:bodyPr/>
          <a:lstStyle/>
          <a:p>
            <a:fld id="{F6983FBC-6A0A-4FD1-BC8E-3AC1B13AD69E}" type="slidenum">
              <a:rPr lang="en-CA" smtClean="0"/>
              <a:t>15</a:t>
            </a:fld>
            <a:endParaRPr lang="en-CA"/>
          </a:p>
        </p:txBody>
      </p:sp>
    </p:spTree>
    <p:extLst>
      <p:ext uri="{BB962C8B-B14F-4D97-AF65-F5344CB8AC3E}">
        <p14:creationId xmlns:p14="http://schemas.microsoft.com/office/powerpoint/2010/main" val="3140811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AE9D3-B394-482D-9D62-E7990958DC12}"/>
              </a:ext>
            </a:extLst>
          </p:cNvPr>
          <p:cNvSpPr>
            <a:spLocks noGrp="1"/>
          </p:cNvSpPr>
          <p:nvPr>
            <p:ph type="ctrTitle"/>
          </p:nvPr>
        </p:nvSpPr>
        <p:spPr/>
        <p:txBody>
          <a:bodyPr/>
          <a:lstStyle/>
          <a:p>
            <a:r>
              <a:rPr lang="en-US" dirty="0"/>
              <a:t>Documentation </a:t>
            </a:r>
          </a:p>
        </p:txBody>
      </p:sp>
      <p:sp>
        <p:nvSpPr>
          <p:cNvPr id="3" name="Subtitle 2">
            <a:extLst>
              <a:ext uri="{FF2B5EF4-FFF2-40B4-BE49-F238E27FC236}">
                <a16:creationId xmlns:a16="http://schemas.microsoft.com/office/drawing/2014/main" id="{38FE5B60-5FC9-4D2B-BE57-6CF870BCC81C}"/>
              </a:ext>
            </a:extLst>
          </p:cNvPr>
          <p:cNvSpPr>
            <a:spLocks noGrp="1"/>
          </p:cNvSpPr>
          <p:nvPr>
            <p:ph type="subTitle" idx="1"/>
          </p:nvPr>
        </p:nvSpPr>
        <p:spPr/>
        <p:txBody>
          <a:bodyPr/>
          <a:lstStyle/>
          <a:p>
            <a:endParaRPr lang="en-US"/>
          </a:p>
        </p:txBody>
      </p:sp>
      <p:sp>
        <p:nvSpPr>
          <p:cNvPr id="4" name="Footer Placeholder 3">
            <a:extLst>
              <a:ext uri="{FF2B5EF4-FFF2-40B4-BE49-F238E27FC236}">
                <a16:creationId xmlns:a16="http://schemas.microsoft.com/office/drawing/2014/main" id="{7D0488FD-0FB1-4B62-A3E5-96F75865CE99}"/>
              </a:ext>
            </a:extLst>
          </p:cNvPr>
          <p:cNvSpPr>
            <a:spLocks noGrp="1"/>
          </p:cNvSpPr>
          <p:nvPr>
            <p:ph type="ftr" sz="quarter" idx="11"/>
          </p:nvPr>
        </p:nvSpPr>
        <p:spPr/>
        <p:txBody>
          <a:bodyPr/>
          <a:lstStyle/>
          <a:p>
            <a:r>
              <a:rPr lang="en-CA">
                <a:solidFill>
                  <a:prstClr val="black">
                    <a:tint val="75000"/>
                  </a:prstClr>
                </a:solidFill>
              </a:rPr>
              <a:t>UOIT FA</a:t>
            </a:r>
          </a:p>
        </p:txBody>
      </p:sp>
      <p:sp>
        <p:nvSpPr>
          <p:cNvPr id="5" name="Slide Number Placeholder 4">
            <a:extLst>
              <a:ext uri="{FF2B5EF4-FFF2-40B4-BE49-F238E27FC236}">
                <a16:creationId xmlns:a16="http://schemas.microsoft.com/office/drawing/2014/main" id="{A7807271-3739-409D-8F9C-C0AA2CCAA563}"/>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16</a:t>
            </a:fld>
            <a:endParaRPr lang="en-CA">
              <a:solidFill>
                <a:prstClr val="black">
                  <a:tint val="75000"/>
                </a:prstClr>
              </a:solidFill>
            </a:endParaRPr>
          </a:p>
        </p:txBody>
      </p:sp>
    </p:spTree>
    <p:extLst>
      <p:ext uri="{BB962C8B-B14F-4D97-AF65-F5344CB8AC3E}">
        <p14:creationId xmlns:p14="http://schemas.microsoft.com/office/powerpoint/2010/main" val="1351401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00100"/>
          </a:xfrm>
        </p:spPr>
        <p:txBody>
          <a:bodyPr/>
          <a:lstStyle/>
          <a:p>
            <a:r>
              <a:rPr lang="en-US" dirty="0">
                <a:solidFill>
                  <a:srgbClr val="002060"/>
                </a:solidFill>
              </a:rPr>
              <a:t>Documentation Provided by YOU</a:t>
            </a:r>
            <a:endParaRPr lang="en-CA" dirty="0">
              <a:solidFill>
                <a:srgbClr val="002060"/>
              </a:solidFill>
            </a:endParaRPr>
          </a:p>
        </p:txBody>
      </p:sp>
      <p:sp>
        <p:nvSpPr>
          <p:cNvPr id="3" name="Content Placeholder 2"/>
          <p:cNvSpPr>
            <a:spLocks noGrp="1"/>
          </p:cNvSpPr>
          <p:nvPr>
            <p:ph idx="1"/>
          </p:nvPr>
        </p:nvSpPr>
        <p:spPr>
          <a:xfrm>
            <a:off x="479376" y="1257282"/>
            <a:ext cx="10657184" cy="4365625"/>
          </a:xfrm>
        </p:spPr>
        <p:txBody>
          <a:bodyPr>
            <a:noAutofit/>
          </a:bodyPr>
          <a:lstStyle/>
          <a:p>
            <a:pPr>
              <a:spcBef>
                <a:spcPts val="0"/>
              </a:spcBef>
            </a:pPr>
            <a:r>
              <a:rPr lang="en-US" sz="2600" dirty="0"/>
              <a:t>Provide to Dean by September 1</a:t>
            </a:r>
          </a:p>
          <a:p>
            <a:pPr>
              <a:spcBef>
                <a:spcPts val="0"/>
              </a:spcBef>
            </a:pPr>
            <a:r>
              <a:rPr lang="en-US" sz="2600" dirty="0"/>
              <a:t>Many formats – no single template</a:t>
            </a:r>
          </a:p>
          <a:p>
            <a:pPr lvl="1">
              <a:spcBef>
                <a:spcPts val="0"/>
              </a:spcBef>
            </a:pPr>
            <a:r>
              <a:rPr lang="en-US" sz="2600" dirty="0"/>
              <a:t>Binder and/or electronic</a:t>
            </a:r>
          </a:p>
          <a:p>
            <a:pPr lvl="1">
              <a:spcBef>
                <a:spcPts val="0"/>
              </a:spcBef>
            </a:pPr>
            <a:r>
              <a:rPr lang="en-US" sz="2600" dirty="0"/>
              <a:t>Use of table of contents, charts to organize content </a:t>
            </a:r>
          </a:p>
          <a:p>
            <a:pPr lvl="1">
              <a:spcBef>
                <a:spcPts val="0"/>
              </a:spcBef>
            </a:pPr>
            <a:endParaRPr lang="en-US" sz="2600" dirty="0"/>
          </a:p>
          <a:p>
            <a:pPr>
              <a:spcBef>
                <a:spcPts val="0"/>
              </a:spcBef>
            </a:pPr>
            <a:r>
              <a:rPr lang="en-US" sz="2600" dirty="0"/>
              <a:t>Demonstrates how you are progressing toward satisfying the criteria for tenure in Research, Teaching, and Service as outlined in Article 20.02, </a:t>
            </a:r>
            <a:r>
              <a:rPr lang="en-US" sz="2600" dirty="0" err="1"/>
              <a:t>ie</a:t>
            </a:r>
            <a:r>
              <a:rPr lang="en-US" sz="2600" dirty="0"/>
              <a:t> </a:t>
            </a:r>
            <a:r>
              <a:rPr lang="en-CA" sz="2600" dirty="0"/>
              <a:t>Clear promise of continued contribution through</a:t>
            </a:r>
            <a:endParaRPr lang="en-US" sz="2600" dirty="0"/>
          </a:p>
          <a:p>
            <a:pPr marL="400050" lvl="1" indent="0">
              <a:spcBef>
                <a:spcPts val="0"/>
              </a:spcBef>
              <a:buNone/>
            </a:pPr>
            <a:r>
              <a:rPr lang="en-US" sz="2600" dirty="0" err="1"/>
              <a:t>i</a:t>
            </a:r>
            <a:r>
              <a:rPr lang="en-US" sz="2600" dirty="0"/>
              <a:t>. </a:t>
            </a:r>
            <a:r>
              <a:rPr lang="en-CA" sz="2600" dirty="0"/>
              <a:t>a record of research activity </a:t>
            </a:r>
            <a:r>
              <a:rPr lang="en-US" sz="2600" dirty="0"/>
              <a:t>; and </a:t>
            </a:r>
          </a:p>
          <a:p>
            <a:pPr marL="400050" lvl="1" indent="0">
              <a:spcBef>
                <a:spcPts val="0"/>
              </a:spcBef>
              <a:buNone/>
            </a:pPr>
            <a:r>
              <a:rPr lang="en-US" sz="2600" dirty="0"/>
              <a:t>ii. satisfactory performance in Teaching; and </a:t>
            </a:r>
          </a:p>
          <a:p>
            <a:pPr marL="400050" lvl="1" indent="0">
              <a:spcBef>
                <a:spcPts val="0"/>
              </a:spcBef>
              <a:buNone/>
            </a:pPr>
            <a:r>
              <a:rPr lang="en-US" sz="2600" dirty="0"/>
              <a:t>iii. satisfactory Service. </a:t>
            </a:r>
          </a:p>
          <a:p>
            <a:pPr>
              <a:spcBef>
                <a:spcPts val="0"/>
              </a:spcBef>
            </a:pPr>
            <a:endParaRPr lang="en-US" sz="2600" dirty="0"/>
          </a:p>
        </p:txBody>
      </p:sp>
      <p:sp>
        <p:nvSpPr>
          <p:cNvPr id="4" name="Footer Placeholder 3"/>
          <p:cNvSpPr>
            <a:spLocks noGrp="1"/>
          </p:cNvSpPr>
          <p:nvPr>
            <p:ph type="ftr" sz="quarter" idx="11"/>
          </p:nvPr>
        </p:nvSpPr>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17</a:t>
            </a:fld>
            <a:endParaRPr lang="en-CA"/>
          </a:p>
        </p:txBody>
      </p:sp>
      <p:sp>
        <p:nvSpPr>
          <p:cNvPr id="6" name="Rectangle 5">
            <a:extLst>
              <a:ext uri="{FF2B5EF4-FFF2-40B4-BE49-F238E27FC236}">
                <a16:creationId xmlns:a16="http://schemas.microsoft.com/office/drawing/2014/main" id="{5323386E-85D2-42E3-96EB-F0932D9D5C26}"/>
              </a:ext>
            </a:extLst>
          </p:cNvPr>
          <p:cNvSpPr/>
          <p:nvPr/>
        </p:nvSpPr>
        <p:spPr>
          <a:xfrm>
            <a:off x="2783632" y="6184503"/>
            <a:ext cx="1822935" cy="400110"/>
          </a:xfrm>
          <a:prstGeom prst="rect">
            <a:avLst/>
          </a:prstGeom>
        </p:spPr>
        <p:txBody>
          <a:bodyPr wrap="none">
            <a:spAutoFit/>
          </a:bodyPr>
          <a:lstStyle/>
          <a:p>
            <a:r>
              <a:rPr lang="en-CA" sz="2000" dirty="0">
                <a:latin typeface="Helvetica Neue Bold Condensed"/>
                <a:cs typeface="Helvetica Neue Bold Condensed"/>
              </a:rPr>
              <a:t>Article 19.04 a</a:t>
            </a:r>
            <a:endParaRPr lang="en-US" sz="2000" dirty="0"/>
          </a:p>
        </p:txBody>
      </p:sp>
    </p:spTree>
    <p:extLst>
      <p:ext uri="{BB962C8B-B14F-4D97-AF65-F5344CB8AC3E}">
        <p14:creationId xmlns:p14="http://schemas.microsoft.com/office/powerpoint/2010/main" val="155964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Helvetica Neue Bold Condensed"/>
                <a:cs typeface="Helvetica Neue Bold Condensed"/>
              </a:rPr>
              <a:t>Candidate’s Final Package</a:t>
            </a:r>
          </a:p>
        </p:txBody>
      </p:sp>
      <p:sp>
        <p:nvSpPr>
          <p:cNvPr id="3" name="Content Placeholder 2"/>
          <p:cNvSpPr>
            <a:spLocks noGrp="1"/>
          </p:cNvSpPr>
          <p:nvPr>
            <p:ph idx="1"/>
          </p:nvPr>
        </p:nvSpPr>
        <p:spPr>
          <a:xfrm>
            <a:off x="609600" y="1419950"/>
            <a:ext cx="10972800" cy="4525963"/>
          </a:xfrm>
        </p:spPr>
        <p:txBody>
          <a:bodyPr>
            <a:normAutofit fontScale="92500"/>
          </a:bodyPr>
          <a:lstStyle/>
          <a:p>
            <a:pPr>
              <a:lnSpc>
                <a:spcPct val="110000"/>
              </a:lnSpc>
            </a:pPr>
            <a:r>
              <a:rPr lang="en-US" dirty="0"/>
              <a:t>Curriculum Vitae (CV), including professional development</a:t>
            </a:r>
          </a:p>
          <a:p>
            <a:pPr>
              <a:lnSpc>
                <a:spcPct val="110000"/>
              </a:lnSpc>
            </a:pPr>
            <a:r>
              <a:rPr lang="en-CA" dirty="0"/>
              <a:t>Statement on </a:t>
            </a:r>
            <a:r>
              <a:rPr lang="en-CA" b="1" dirty="0"/>
              <a:t>research, teaching, and service </a:t>
            </a:r>
            <a:r>
              <a:rPr lang="en-CA" dirty="0"/>
              <a:t>as outlined in </a:t>
            </a:r>
            <a:r>
              <a:rPr lang="en-CA" b="1" dirty="0"/>
              <a:t>20.02</a:t>
            </a:r>
          </a:p>
          <a:p>
            <a:pPr>
              <a:lnSpc>
                <a:spcPct val="110000"/>
              </a:lnSpc>
            </a:pPr>
            <a:r>
              <a:rPr lang="en-CA" dirty="0"/>
              <a:t>Copies of published work; discretion on copies of work under review or in progress</a:t>
            </a:r>
          </a:p>
          <a:p>
            <a:pPr>
              <a:lnSpc>
                <a:spcPct val="110000"/>
              </a:lnSpc>
              <a:spcBef>
                <a:spcPts val="0"/>
              </a:spcBef>
            </a:pPr>
            <a:r>
              <a:rPr lang="en-US" dirty="0">
                <a:hlinkClick r:id="rId3"/>
              </a:rPr>
              <a:t>Teaching Dossier </a:t>
            </a:r>
            <a:endParaRPr lang="en-US" dirty="0"/>
          </a:p>
          <a:p>
            <a:pPr>
              <a:lnSpc>
                <a:spcPct val="110000"/>
              </a:lnSpc>
              <a:spcBef>
                <a:spcPts val="0"/>
              </a:spcBef>
            </a:pPr>
            <a:r>
              <a:rPr lang="en-CA" dirty="0"/>
              <a:t>Other documentation, </a:t>
            </a:r>
            <a:r>
              <a:rPr lang="en-CA" dirty="0" err="1"/>
              <a:t>eg</a:t>
            </a:r>
            <a:r>
              <a:rPr lang="en-CA" dirty="0"/>
              <a:t> signed letters from colleagues, former students </a:t>
            </a:r>
            <a:r>
              <a:rPr lang="en-US" dirty="0"/>
              <a:t>collected by YOU: </a:t>
            </a:r>
            <a:r>
              <a:rPr lang="en-CA" dirty="0"/>
              <a:t>identified as solicited reviews</a:t>
            </a:r>
          </a:p>
          <a:p>
            <a:pPr>
              <a:lnSpc>
                <a:spcPct val="110000"/>
              </a:lnSpc>
              <a:spcBef>
                <a:spcPts val="0"/>
              </a:spcBef>
            </a:pPr>
            <a:r>
              <a:rPr lang="en-CA" dirty="0"/>
              <a:t>Note any special circumstances</a:t>
            </a:r>
          </a:p>
        </p:txBody>
      </p:sp>
      <p:sp>
        <p:nvSpPr>
          <p:cNvPr id="4" name="Slide Number Placeholder 3"/>
          <p:cNvSpPr>
            <a:spLocks noGrp="1"/>
          </p:cNvSpPr>
          <p:nvPr>
            <p:ph type="sldNum" sz="quarter" idx="12"/>
          </p:nvPr>
        </p:nvSpPr>
        <p:spPr/>
        <p:txBody>
          <a:bodyPr/>
          <a:lstStyle/>
          <a:p>
            <a:fld id="{95FC4B58-ADD2-496A-8FFD-78946EF61F07}" type="slidenum">
              <a:rPr lang="en-CA" smtClean="0"/>
              <a:t>18</a:t>
            </a:fld>
            <a:endParaRPr lang="en-CA"/>
          </a:p>
        </p:txBody>
      </p:sp>
    </p:spTree>
    <p:extLst>
      <p:ext uri="{BB962C8B-B14F-4D97-AF65-F5344CB8AC3E}">
        <p14:creationId xmlns:p14="http://schemas.microsoft.com/office/powerpoint/2010/main" val="146750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things to think about</a:t>
            </a:r>
            <a:endParaRPr lang="en-CA" dirty="0"/>
          </a:p>
        </p:txBody>
      </p:sp>
      <p:sp>
        <p:nvSpPr>
          <p:cNvPr id="3" name="Content Placeholder 2"/>
          <p:cNvSpPr>
            <a:spLocks noGrp="1"/>
          </p:cNvSpPr>
          <p:nvPr>
            <p:ph idx="1"/>
          </p:nvPr>
        </p:nvSpPr>
        <p:spPr>
          <a:xfrm>
            <a:off x="191344" y="1334022"/>
            <a:ext cx="11391056" cy="4525963"/>
          </a:xfrm>
        </p:spPr>
        <p:txBody>
          <a:bodyPr>
            <a:normAutofit/>
          </a:bodyPr>
          <a:lstStyle/>
          <a:p>
            <a:r>
              <a:rPr lang="en-CA" sz="2800" dirty="0"/>
              <a:t>How does your Teaching/Service/Other align with plans and goals of your Faculty and of Ontario Tech U? </a:t>
            </a:r>
          </a:p>
          <a:p>
            <a:pPr lvl="1"/>
            <a:r>
              <a:rPr lang="en-CA" sz="2400" dirty="0">
                <a:hlinkClick r:id="rId2"/>
              </a:rPr>
              <a:t>Strategic Plan</a:t>
            </a:r>
            <a:r>
              <a:rPr lang="en-CA" sz="2400" dirty="0"/>
              <a:t> of Ontario Tech U</a:t>
            </a:r>
          </a:p>
          <a:p>
            <a:pPr lvl="1"/>
            <a:r>
              <a:rPr lang="en-CA" sz="2400" dirty="0">
                <a:solidFill>
                  <a:schemeClr val="accent1">
                    <a:lumMod val="75000"/>
                  </a:schemeClr>
                </a:solidFill>
                <a:hlinkClick r:id="rId3"/>
              </a:rPr>
              <a:t>Integrated Academic Research Plan </a:t>
            </a:r>
            <a:r>
              <a:rPr lang="en-CA" sz="2400" dirty="0"/>
              <a:t>of Ontario Tech U</a:t>
            </a:r>
            <a:endParaRPr lang="en-CA" sz="2400" dirty="0">
              <a:solidFill>
                <a:schemeClr val="accent1">
                  <a:lumMod val="75000"/>
                </a:schemeClr>
              </a:solidFill>
            </a:endParaRPr>
          </a:p>
          <a:p>
            <a:r>
              <a:rPr lang="en-CA" sz="2800" dirty="0"/>
              <a:t>Explain any gaps or circumstances that may influence your work</a:t>
            </a:r>
          </a:p>
          <a:p>
            <a:r>
              <a:rPr lang="en-CA" sz="2800" dirty="0"/>
              <a:t>Resource availability to conduct research/teaching/service</a:t>
            </a:r>
          </a:p>
          <a:p>
            <a:r>
              <a:rPr lang="en-US" sz="2800" dirty="0"/>
              <a:t>Consider the final report and recommendations from</a:t>
            </a:r>
          </a:p>
          <a:p>
            <a:pPr lvl="1"/>
            <a:r>
              <a:rPr lang="en-US" sz="2400" dirty="0">
                <a:hlinkClick r:id="rId4"/>
              </a:rPr>
              <a:t>Student Course Feedback Survey Working Group</a:t>
            </a:r>
            <a:r>
              <a:rPr lang="en-US" sz="2400" dirty="0"/>
              <a:t>  </a:t>
            </a:r>
          </a:p>
          <a:p>
            <a:pPr lvl="1"/>
            <a:r>
              <a:rPr lang="en-US" sz="2400" dirty="0">
                <a:hlinkClick r:id="rId5"/>
              </a:rPr>
              <a:t>Standard Course Equivalencies Working Group</a:t>
            </a:r>
            <a:endParaRPr lang="en-US" sz="2400" dirty="0"/>
          </a:p>
          <a:p>
            <a:endParaRPr lang="en-CA" sz="2800" dirty="0"/>
          </a:p>
          <a:p>
            <a:endParaRPr lang="en-CA" sz="2800" dirty="0"/>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19</a:t>
            </a:fld>
            <a:endParaRPr lang="en-CA">
              <a:solidFill>
                <a:prstClr val="black">
                  <a:tint val="75000"/>
                </a:prstClr>
              </a:solidFill>
            </a:endParaRPr>
          </a:p>
        </p:txBody>
      </p:sp>
    </p:spTree>
    <p:extLst>
      <p:ext uri="{BB962C8B-B14F-4D97-AF65-F5344CB8AC3E}">
        <p14:creationId xmlns:p14="http://schemas.microsoft.com/office/powerpoint/2010/main" val="1197517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a:extLst>
              <a:ext uri="{FF2B5EF4-FFF2-40B4-BE49-F238E27FC236}">
                <a16:creationId xmlns:a16="http://schemas.microsoft.com/office/drawing/2014/main" id="{67C9C5DA-9CBA-465A-8468-266255C7262D}"/>
              </a:ext>
            </a:extLst>
          </p:cNvPr>
          <p:cNvGraphicFramePr/>
          <p:nvPr>
            <p:extLst>
              <p:ext uri="{D42A27DB-BD31-4B8C-83A1-F6EECF244321}">
                <p14:modId xmlns:p14="http://schemas.microsoft.com/office/powerpoint/2010/main" val="2287920086"/>
              </p:ext>
            </p:extLst>
          </p:nvPr>
        </p:nvGraphicFramePr>
        <p:xfrm>
          <a:off x="335360" y="1382820"/>
          <a:ext cx="11665296" cy="2343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CA" dirty="0"/>
              <a:t>Tenured and Tenure-Track Faculty (TTTF)</a:t>
            </a:r>
          </a:p>
        </p:txBody>
      </p:sp>
      <p:sp>
        <p:nvSpPr>
          <p:cNvPr id="3" name="Content Placeholder 2"/>
          <p:cNvSpPr>
            <a:spLocks noGrp="1"/>
          </p:cNvSpPr>
          <p:nvPr>
            <p:ph idx="1"/>
          </p:nvPr>
        </p:nvSpPr>
        <p:spPr>
          <a:xfrm>
            <a:off x="609600" y="4293096"/>
            <a:ext cx="10972800" cy="1833068"/>
          </a:xfrm>
        </p:spPr>
        <p:txBody>
          <a:bodyPr>
            <a:normAutofit/>
          </a:bodyPr>
          <a:lstStyle/>
          <a:p>
            <a:r>
              <a:rPr lang="en-US" sz="3600" dirty="0"/>
              <a:t>Part 1: The Process</a:t>
            </a:r>
          </a:p>
          <a:p>
            <a:r>
              <a:rPr lang="en-US" sz="3600" dirty="0"/>
              <a:t>Part 2: Documentation</a:t>
            </a:r>
            <a:endParaRPr lang="en-CA" sz="3600" dirty="0"/>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2</a:t>
            </a:fld>
            <a:endParaRPr lang="en-CA">
              <a:solidFill>
                <a:prstClr val="black">
                  <a:tint val="75000"/>
                </a:prstClr>
              </a:solidFill>
            </a:endParaRPr>
          </a:p>
        </p:txBody>
      </p:sp>
      <p:sp>
        <p:nvSpPr>
          <p:cNvPr id="10" name="Rectangle: Rounded Corners 9">
            <a:extLst>
              <a:ext uri="{FF2B5EF4-FFF2-40B4-BE49-F238E27FC236}">
                <a16:creationId xmlns:a16="http://schemas.microsoft.com/office/drawing/2014/main" id="{DBFA8E88-5741-49D4-80DC-89BA82673A7D}"/>
              </a:ext>
            </a:extLst>
          </p:cNvPr>
          <p:cNvSpPr/>
          <p:nvPr/>
        </p:nvSpPr>
        <p:spPr>
          <a:xfrm>
            <a:off x="2905460" y="1405580"/>
            <a:ext cx="2110420" cy="2343297"/>
          </a:xfrm>
          <a:prstGeom prst="roundRect">
            <a:avLst/>
          </a:prstGeom>
          <a:noFill/>
          <a:ln w="203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hlinkClick r:id="rId8"/>
            <a:extLst>
              <a:ext uri="{FF2B5EF4-FFF2-40B4-BE49-F238E27FC236}">
                <a16:creationId xmlns:a16="http://schemas.microsoft.com/office/drawing/2014/main" id="{07E5C6F3-1DEC-4417-8A5A-1E16FC4C57F7}"/>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1991" r="3800" b="14300"/>
          <a:stretch/>
        </p:blipFill>
        <p:spPr>
          <a:xfrm>
            <a:off x="9840416" y="4247575"/>
            <a:ext cx="1605263" cy="1862446"/>
          </a:xfrm>
          <a:prstGeom prst="rect">
            <a:avLst/>
          </a:prstGeom>
          <a:ln>
            <a:solidFill>
              <a:schemeClr val="tx1"/>
            </a:solidFill>
          </a:ln>
        </p:spPr>
      </p:pic>
      <p:sp>
        <p:nvSpPr>
          <p:cNvPr id="9" name="TextBox 8">
            <a:extLst>
              <a:ext uri="{FF2B5EF4-FFF2-40B4-BE49-F238E27FC236}">
                <a16:creationId xmlns:a16="http://schemas.microsoft.com/office/drawing/2014/main" id="{EF341D58-A8D8-4A00-89AE-9EFF82A4F4CD}"/>
              </a:ext>
            </a:extLst>
          </p:cNvPr>
          <p:cNvSpPr txBox="1"/>
          <p:nvPr/>
        </p:nvSpPr>
        <p:spPr>
          <a:xfrm>
            <a:off x="8972123" y="6171685"/>
            <a:ext cx="2965877" cy="369332"/>
          </a:xfrm>
          <a:prstGeom prst="rect">
            <a:avLst/>
          </a:prstGeom>
          <a:noFill/>
        </p:spPr>
        <p:txBody>
          <a:bodyPr wrap="none" rtlCol="0">
            <a:spAutoFit/>
          </a:bodyPr>
          <a:lstStyle/>
          <a:p>
            <a:r>
              <a:rPr lang="en-US" dirty="0">
                <a:hlinkClick r:id="rId8"/>
              </a:rPr>
              <a:t>Current collective agreement </a:t>
            </a:r>
            <a:endParaRPr lang="en-US" dirty="0"/>
          </a:p>
        </p:txBody>
      </p:sp>
    </p:spTree>
    <p:extLst>
      <p:ext uri="{BB962C8B-B14F-4D97-AF65-F5344CB8AC3E}">
        <p14:creationId xmlns:p14="http://schemas.microsoft.com/office/powerpoint/2010/main" val="298116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723849"/>
          </a:xfrm>
        </p:spPr>
        <p:txBody>
          <a:bodyPr>
            <a:normAutofit fontScale="90000"/>
          </a:bodyPr>
          <a:lstStyle/>
          <a:p>
            <a:r>
              <a:rPr lang="en-CA" dirty="0">
                <a:latin typeface="Helvetica Neue Bold Condensed"/>
                <a:cs typeface="Helvetica Neue Bold Condensed"/>
                <a:hlinkClick r:id="rId3"/>
              </a:rPr>
              <a:t>CV Development</a:t>
            </a:r>
            <a:endParaRPr lang="en-CA" dirty="0"/>
          </a:p>
        </p:txBody>
      </p:sp>
      <p:sp>
        <p:nvSpPr>
          <p:cNvPr id="3" name="Content Placeholder 2"/>
          <p:cNvSpPr>
            <a:spLocks noGrp="1"/>
          </p:cNvSpPr>
          <p:nvPr>
            <p:ph idx="1"/>
          </p:nvPr>
        </p:nvSpPr>
        <p:spPr>
          <a:xfrm>
            <a:off x="0" y="1333550"/>
            <a:ext cx="5904656" cy="4525963"/>
          </a:xfrm>
        </p:spPr>
        <p:txBody>
          <a:bodyPr>
            <a:noAutofit/>
          </a:bodyPr>
          <a:lstStyle/>
          <a:p>
            <a:pPr>
              <a:spcBef>
                <a:spcPts val="0"/>
              </a:spcBef>
            </a:pPr>
            <a:r>
              <a:rPr lang="en-US" sz="2000" dirty="0"/>
              <a:t>Reverse chronological order</a:t>
            </a:r>
            <a:endParaRPr lang="en-CA" sz="2000" dirty="0"/>
          </a:p>
          <a:p>
            <a:pPr>
              <a:spcBef>
                <a:spcPts val="0"/>
              </a:spcBef>
            </a:pPr>
            <a:r>
              <a:rPr lang="en-CA" sz="2000" dirty="0"/>
              <a:t>Biographical Information</a:t>
            </a:r>
          </a:p>
          <a:p>
            <a:pPr lvl="1">
              <a:spcBef>
                <a:spcPts val="0"/>
              </a:spcBef>
            </a:pPr>
            <a:r>
              <a:rPr lang="en-CA" sz="2000" dirty="0"/>
              <a:t>Name</a:t>
            </a:r>
          </a:p>
          <a:p>
            <a:pPr lvl="1">
              <a:spcBef>
                <a:spcPts val="0"/>
              </a:spcBef>
            </a:pPr>
            <a:r>
              <a:rPr lang="en-CA" sz="2000" dirty="0"/>
              <a:t>Degrees </a:t>
            </a:r>
          </a:p>
          <a:p>
            <a:pPr lvl="1">
              <a:spcBef>
                <a:spcPts val="0"/>
              </a:spcBef>
            </a:pPr>
            <a:r>
              <a:rPr lang="en-CA" sz="2000" dirty="0"/>
              <a:t>Employment History</a:t>
            </a:r>
          </a:p>
          <a:p>
            <a:pPr lvl="1">
              <a:spcBef>
                <a:spcPts val="0"/>
              </a:spcBef>
            </a:pPr>
            <a:r>
              <a:rPr lang="en-CA" sz="2000" dirty="0"/>
              <a:t>Honours (include nominations and students who have received awards under your mentorship)</a:t>
            </a:r>
          </a:p>
          <a:p>
            <a:pPr lvl="1">
              <a:spcBef>
                <a:spcPts val="0"/>
              </a:spcBef>
            </a:pPr>
            <a:r>
              <a:rPr lang="en-CA" sz="2000" dirty="0"/>
              <a:t>Professional affiliations and activities</a:t>
            </a:r>
          </a:p>
          <a:p>
            <a:pPr>
              <a:spcBef>
                <a:spcPts val="0"/>
              </a:spcBef>
            </a:pPr>
            <a:r>
              <a:rPr lang="en-CA" sz="2000" dirty="0"/>
              <a:t>Scholarly and Professional Work (consistent format)</a:t>
            </a:r>
          </a:p>
          <a:p>
            <a:pPr>
              <a:spcBef>
                <a:spcPts val="0"/>
              </a:spcBef>
            </a:pPr>
            <a:r>
              <a:rPr lang="en-CA" sz="2000" dirty="0"/>
              <a:t>Include work before coming to UOIT</a:t>
            </a:r>
          </a:p>
          <a:p>
            <a:pPr>
              <a:spcBef>
                <a:spcPts val="0"/>
              </a:spcBef>
            </a:pPr>
            <a:endParaRPr lang="en-CA" sz="2000" dirty="0"/>
          </a:p>
          <a:p>
            <a:pPr marL="457200" lvl="1" indent="0">
              <a:spcBef>
                <a:spcPts val="0"/>
              </a:spcBef>
              <a:buNone/>
            </a:pPr>
            <a:endParaRPr lang="en-CA" sz="2000" dirty="0"/>
          </a:p>
        </p:txBody>
      </p:sp>
      <p:sp>
        <p:nvSpPr>
          <p:cNvPr id="4" name="Footer Placeholder 3"/>
          <p:cNvSpPr>
            <a:spLocks noGrp="1"/>
          </p:cNvSpPr>
          <p:nvPr>
            <p:ph type="ftr" sz="quarter" idx="11"/>
          </p:nvPr>
        </p:nvSpPr>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20</a:t>
            </a:fld>
            <a:endParaRPr lang="en-CA"/>
          </a:p>
        </p:txBody>
      </p:sp>
      <p:sp>
        <p:nvSpPr>
          <p:cNvPr id="6" name="Rectangle 5">
            <a:extLst>
              <a:ext uri="{FF2B5EF4-FFF2-40B4-BE49-F238E27FC236}">
                <a16:creationId xmlns:a16="http://schemas.microsoft.com/office/drawing/2014/main" id="{0EAFC46D-E66F-4E41-8AF4-A9B199AF6538}"/>
              </a:ext>
            </a:extLst>
          </p:cNvPr>
          <p:cNvSpPr/>
          <p:nvPr/>
        </p:nvSpPr>
        <p:spPr>
          <a:xfrm>
            <a:off x="6080944" y="1044055"/>
            <a:ext cx="5934768" cy="5324535"/>
          </a:xfrm>
          <a:prstGeom prst="rect">
            <a:avLst/>
          </a:prstGeom>
        </p:spPr>
        <p:txBody>
          <a:bodyPr wrap="square">
            <a:spAutoFit/>
          </a:bodyPr>
          <a:lstStyle/>
          <a:p>
            <a:pPr marL="342900" indent="-342900">
              <a:buFont typeface="Arial" panose="020B0604020202020204" pitchFamily="34" charset="0"/>
              <a:buChar char="•"/>
            </a:pPr>
            <a:r>
              <a:rPr lang="en-CA" sz="2000" dirty="0"/>
              <a:t>Teaching Activities</a:t>
            </a:r>
          </a:p>
          <a:p>
            <a:pPr marL="800100" lvl="1" indent="-342900">
              <a:buFont typeface="Arial" panose="020B0604020202020204" pitchFamily="34" charset="0"/>
              <a:buChar char="•"/>
            </a:pPr>
            <a:r>
              <a:rPr lang="en-CA" sz="2000" dirty="0"/>
              <a:t>Undergraduate courses</a:t>
            </a:r>
          </a:p>
          <a:p>
            <a:pPr marL="800100" lvl="1" indent="-342900">
              <a:buFont typeface="Arial" panose="020B0604020202020204" pitchFamily="34" charset="0"/>
              <a:buChar char="•"/>
            </a:pPr>
            <a:r>
              <a:rPr lang="en-CA" sz="2000" dirty="0"/>
              <a:t>Graduate courses</a:t>
            </a:r>
          </a:p>
          <a:p>
            <a:pPr marL="800100" lvl="1" indent="-342900">
              <a:buFont typeface="Arial" panose="020B0604020202020204" pitchFamily="34" charset="0"/>
              <a:buChar char="•"/>
            </a:pPr>
            <a:r>
              <a:rPr lang="en-CA" sz="2000" dirty="0"/>
              <a:t>Thesis/Projects supervised (primary or secondary)</a:t>
            </a:r>
          </a:p>
          <a:p>
            <a:pPr marL="1257300" lvl="2" indent="-342900">
              <a:buFont typeface="Arial" panose="020B0604020202020204" pitchFamily="34" charset="0"/>
              <a:buChar char="•"/>
            </a:pPr>
            <a:r>
              <a:rPr lang="en-CA" sz="2000" dirty="0"/>
              <a:t>Masters (name, thesis topic, dates)</a:t>
            </a:r>
          </a:p>
          <a:p>
            <a:pPr marL="1257300" lvl="2" indent="-342900">
              <a:buFont typeface="Arial" panose="020B0604020202020204" pitchFamily="34" charset="0"/>
              <a:buChar char="•"/>
            </a:pPr>
            <a:r>
              <a:rPr lang="en-CA" sz="2000" dirty="0"/>
              <a:t>Doctoral (name, thesis topic, dates)</a:t>
            </a:r>
          </a:p>
          <a:p>
            <a:pPr marL="1257300" lvl="2" indent="-342900">
              <a:buFont typeface="Arial" panose="020B0604020202020204" pitchFamily="34" charset="0"/>
              <a:buChar char="•"/>
            </a:pPr>
            <a:r>
              <a:rPr lang="en-CA" sz="2000" dirty="0"/>
              <a:t>Postdoctoral (name, topic, dates)</a:t>
            </a:r>
          </a:p>
          <a:p>
            <a:pPr marL="1257300" lvl="2" indent="-342900">
              <a:buFont typeface="Arial" panose="020B0604020202020204" pitchFamily="34" charset="0"/>
              <a:buChar char="•"/>
            </a:pPr>
            <a:r>
              <a:rPr lang="en-CA" sz="2000" dirty="0"/>
              <a:t>Undergraduate (name, thesis topic, dates)</a:t>
            </a:r>
          </a:p>
          <a:p>
            <a:pPr marL="800100" lvl="1" indent="-342900">
              <a:buFont typeface="Arial" panose="020B0604020202020204" pitchFamily="34" charset="0"/>
              <a:buChar char="•"/>
            </a:pPr>
            <a:r>
              <a:rPr lang="en-CA" sz="2000" dirty="0"/>
              <a:t>Other teaching and lectures </a:t>
            </a:r>
          </a:p>
          <a:p>
            <a:pPr marL="342900" indent="-342900">
              <a:buFont typeface="Arial" panose="020B0604020202020204" pitchFamily="34" charset="0"/>
              <a:buChar char="•"/>
            </a:pPr>
            <a:r>
              <a:rPr lang="en-CA" sz="2000" dirty="0"/>
              <a:t>Service and Administrative Positions</a:t>
            </a:r>
          </a:p>
          <a:p>
            <a:pPr marL="800100" lvl="1" indent="-342900">
              <a:buFont typeface="Arial" panose="020B0604020202020204" pitchFamily="34" charset="0"/>
              <a:buChar char="•"/>
            </a:pPr>
            <a:r>
              <a:rPr lang="en-CA" sz="2000" dirty="0"/>
              <a:t>University</a:t>
            </a:r>
          </a:p>
          <a:p>
            <a:pPr marL="800100" lvl="1" indent="-342900">
              <a:buFont typeface="Arial" panose="020B0604020202020204" pitchFamily="34" charset="0"/>
              <a:buChar char="•"/>
            </a:pPr>
            <a:r>
              <a:rPr lang="en-CA" sz="2000" dirty="0"/>
              <a:t>Professional (consultancies)</a:t>
            </a:r>
          </a:p>
          <a:p>
            <a:pPr marL="800100" lvl="1" indent="-342900">
              <a:buFont typeface="Arial" panose="020B0604020202020204" pitchFamily="34" charset="0"/>
              <a:buChar char="•"/>
            </a:pPr>
            <a:r>
              <a:rPr lang="en-CA" sz="2000" dirty="0"/>
              <a:t>Clinical </a:t>
            </a:r>
          </a:p>
          <a:p>
            <a:pPr marL="800100" lvl="1" indent="-342900">
              <a:buFont typeface="Arial" panose="020B0604020202020204" pitchFamily="34" charset="0"/>
              <a:buChar char="•"/>
            </a:pPr>
            <a:r>
              <a:rPr lang="en-CA" sz="2000" dirty="0"/>
              <a:t>Community</a:t>
            </a:r>
          </a:p>
          <a:p>
            <a:pPr marL="800100" lvl="1" indent="-342900">
              <a:buFont typeface="Arial" panose="020B0604020202020204" pitchFamily="34" charset="0"/>
              <a:buChar char="•"/>
            </a:pPr>
            <a:r>
              <a:rPr lang="en-CA" sz="2000" dirty="0"/>
              <a:t>Other</a:t>
            </a:r>
          </a:p>
          <a:p>
            <a:pPr marL="342900" indent="-342900">
              <a:buFont typeface="Arial" panose="020B0604020202020204" pitchFamily="34" charset="0"/>
              <a:buChar char="•"/>
            </a:pPr>
            <a:r>
              <a:rPr lang="en-CA" sz="2000" dirty="0"/>
              <a:t>Other Relevant Information</a:t>
            </a:r>
          </a:p>
        </p:txBody>
      </p:sp>
    </p:spTree>
    <p:extLst>
      <p:ext uri="{BB962C8B-B14F-4D97-AF65-F5344CB8AC3E}">
        <p14:creationId xmlns:p14="http://schemas.microsoft.com/office/powerpoint/2010/main" val="51485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448" y="-69852"/>
            <a:ext cx="10972800" cy="1143000"/>
          </a:xfrm>
        </p:spPr>
        <p:txBody>
          <a:bodyPr/>
          <a:lstStyle/>
          <a:p>
            <a:r>
              <a:rPr lang="en-CA" dirty="0">
                <a:latin typeface="Helvetica Neue Bold Condensed"/>
                <a:cs typeface="Helvetica Neue Bold Condensed"/>
                <a:hlinkClick r:id="rId3"/>
              </a:rPr>
              <a:t>CV Development</a:t>
            </a:r>
            <a:endParaRPr lang="en-CA" dirty="0">
              <a:latin typeface="Helvetica Neue Bold Condensed"/>
              <a:cs typeface="Helvetica Neue Bold Condensed"/>
            </a:endParaRPr>
          </a:p>
        </p:txBody>
      </p:sp>
      <p:sp>
        <p:nvSpPr>
          <p:cNvPr id="3" name="Content Placeholder 2"/>
          <p:cNvSpPr>
            <a:spLocks noGrp="1"/>
          </p:cNvSpPr>
          <p:nvPr>
            <p:ph idx="1"/>
          </p:nvPr>
        </p:nvSpPr>
        <p:spPr>
          <a:xfrm>
            <a:off x="33040" y="1366045"/>
            <a:ext cx="5198864" cy="4525963"/>
          </a:xfrm>
        </p:spPr>
        <p:txBody>
          <a:bodyPr>
            <a:noAutofit/>
          </a:bodyPr>
          <a:lstStyle/>
          <a:p>
            <a:pPr marL="0" indent="0">
              <a:spcBef>
                <a:spcPts val="0"/>
              </a:spcBef>
              <a:buNone/>
            </a:pPr>
            <a:r>
              <a:rPr lang="en-CA" sz="2400" dirty="0"/>
              <a:t>Research</a:t>
            </a:r>
          </a:p>
          <a:p>
            <a:pPr>
              <a:spcBef>
                <a:spcPts val="0"/>
              </a:spcBef>
            </a:pPr>
            <a:r>
              <a:rPr lang="en-CA" sz="2400" dirty="0"/>
              <a:t>Research interests</a:t>
            </a:r>
          </a:p>
          <a:p>
            <a:pPr>
              <a:spcBef>
                <a:spcPts val="0"/>
              </a:spcBef>
            </a:pPr>
            <a:r>
              <a:rPr lang="en-CA" sz="2400" dirty="0"/>
              <a:t>Research grants (external &amp; internal)</a:t>
            </a:r>
          </a:p>
          <a:p>
            <a:pPr lvl="1">
              <a:spcBef>
                <a:spcPts val="0"/>
              </a:spcBef>
            </a:pPr>
            <a:r>
              <a:rPr lang="en-CA" sz="2400" dirty="0"/>
              <a:t>Purpose, agency and date awarded, title, value, PI’s + co</a:t>
            </a:r>
          </a:p>
          <a:p>
            <a:pPr>
              <a:spcBef>
                <a:spcPts val="0"/>
              </a:spcBef>
            </a:pPr>
            <a:r>
              <a:rPr lang="en-CA" sz="2400" dirty="0"/>
              <a:t>Patents</a:t>
            </a:r>
          </a:p>
          <a:p>
            <a:pPr>
              <a:spcBef>
                <a:spcPts val="0"/>
              </a:spcBef>
            </a:pPr>
            <a:r>
              <a:rPr lang="en-CA" sz="2400" dirty="0"/>
              <a:t>Books, articles, conferences, creative works, instructional videos</a:t>
            </a:r>
          </a:p>
          <a:p>
            <a:pPr marL="0" indent="0">
              <a:spcBef>
                <a:spcPts val="0"/>
              </a:spcBef>
              <a:buNone/>
            </a:pPr>
            <a:endParaRPr lang="en-CA" sz="2400" b="1" dirty="0"/>
          </a:p>
          <a:p>
            <a:pPr marL="0" indent="0">
              <a:spcBef>
                <a:spcPts val="0"/>
              </a:spcBef>
              <a:buNone/>
            </a:pPr>
            <a:r>
              <a:rPr lang="en-CA" sz="2400" b="1" dirty="0"/>
              <a:t>Include work before UOIT</a:t>
            </a:r>
          </a:p>
          <a:p>
            <a:pPr marL="0" indent="0">
              <a:spcBef>
                <a:spcPts val="0"/>
              </a:spcBef>
              <a:buNone/>
            </a:pPr>
            <a:endParaRPr lang="en-CA" sz="2400" dirty="0"/>
          </a:p>
          <a:p>
            <a:pPr lvl="1">
              <a:spcBef>
                <a:spcPts val="0"/>
              </a:spcBef>
            </a:pPr>
            <a:endParaRPr lang="en-CA" sz="2400" dirty="0"/>
          </a:p>
        </p:txBody>
      </p:sp>
      <p:sp>
        <p:nvSpPr>
          <p:cNvPr id="4" name="Slide Number Placeholder 3"/>
          <p:cNvSpPr>
            <a:spLocks noGrp="1"/>
          </p:cNvSpPr>
          <p:nvPr>
            <p:ph type="sldNum" sz="quarter" idx="12"/>
          </p:nvPr>
        </p:nvSpPr>
        <p:spPr/>
        <p:txBody>
          <a:bodyPr/>
          <a:lstStyle/>
          <a:p>
            <a:fld id="{95FC4B58-ADD2-496A-8FFD-78946EF61F07}" type="slidenum">
              <a:rPr lang="en-CA" smtClean="0"/>
              <a:t>21</a:t>
            </a:fld>
            <a:endParaRPr lang="en-CA"/>
          </a:p>
        </p:txBody>
      </p:sp>
      <p:sp>
        <p:nvSpPr>
          <p:cNvPr id="5" name="Content Placeholder 2">
            <a:extLst>
              <a:ext uri="{FF2B5EF4-FFF2-40B4-BE49-F238E27FC236}">
                <a16:creationId xmlns:a16="http://schemas.microsoft.com/office/drawing/2014/main" id="{C27664B4-C57D-4B39-B3AD-A1871A3B1C55}"/>
              </a:ext>
            </a:extLst>
          </p:cNvPr>
          <p:cNvSpPr txBox="1">
            <a:spLocks/>
          </p:cNvSpPr>
          <p:nvPr/>
        </p:nvSpPr>
        <p:spPr>
          <a:xfrm>
            <a:off x="5308493" y="1166018"/>
            <a:ext cx="6912768"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Font typeface="Arial" pitchFamily="34" charset="0"/>
              <a:buNone/>
            </a:pPr>
            <a:r>
              <a:rPr lang="en-CA" sz="2400" dirty="0"/>
              <a:t>Scholarly and Professional Work (format: APA, MLA)</a:t>
            </a:r>
          </a:p>
          <a:p>
            <a:pPr>
              <a:spcBef>
                <a:spcPts val="0"/>
              </a:spcBef>
            </a:pPr>
            <a:r>
              <a:rPr lang="en-CA" sz="2400" dirty="0"/>
              <a:t>Numerical Summary of Publications</a:t>
            </a:r>
          </a:p>
          <a:p>
            <a:pPr>
              <a:spcBef>
                <a:spcPts val="0"/>
              </a:spcBef>
            </a:pPr>
            <a:r>
              <a:rPr lang="en-CA" sz="2400" dirty="0"/>
              <a:t>Refereed Publications (listed in scholarly format)</a:t>
            </a:r>
          </a:p>
          <a:p>
            <a:pPr lvl="1">
              <a:spcBef>
                <a:spcPts val="0"/>
              </a:spcBef>
            </a:pPr>
            <a:r>
              <a:rPr lang="en-CA" sz="2400" dirty="0"/>
              <a:t>Articles (refereed journals)</a:t>
            </a:r>
          </a:p>
          <a:p>
            <a:pPr lvl="1">
              <a:spcBef>
                <a:spcPts val="0"/>
              </a:spcBef>
            </a:pPr>
            <a:r>
              <a:rPr lang="en-CA" sz="2400" dirty="0"/>
              <a:t>Articles (refereed conference proceedings)</a:t>
            </a:r>
          </a:p>
          <a:p>
            <a:pPr lvl="1">
              <a:spcBef>
                <a:spcPts val="0"/>
              </a:spcBef>
            </a:pPr>
            <a:r>
              <a:rPr lang="en-CA" sz="2400" dirty="0"/>
              <a:t>Book</a:t>
            </a:r>
          </a:p>
          <a:p>
            <a:pPr lvl="1">
              <a:spcBef>
                <a:spcPts val="0"/>
              </a:spcBef>
            </a:pPr>
            <a:r>
              <a:rPr lang="en-CA" sz="2400" dirty="0"/>
              <a:t>Book chapters</a:t>
            </a:r>
          </a:p>
          <a:p>
            <a:pPr lvl="1">
              <a:spcBef>
                <a:spcPts val="0"/>
              </a:spcBef>
            </a:pPr>
            <a:r>
              <a:rPr lang="en-CA" sz="2400" dirty="0"/>
              <a:t>Edited books</a:t>
            </a:r>
          </a:p>
          <a:p>
            <a:pPr>
              <a:spcBef>
                <a:spcPts val="0"/>
              </a:spcBef>
            </a:pPr>
            <a:r>
              <a:rPr lang="en-CA" sz="2400" dirty="0"/>
              <a:t>Non-refereed publications (technical reports, etc.)</a:t>
            </a:r>
          </a:p>
          <a:p>
            <a:pPr>
              <a:spcBef>
                <a:spcPts val="0"/>
              </a:spcBef>
            </a:pPr>
            <a:r>
              <a:rPr lang="en-CA" sz="2400" dirty="0"/>
              <a:t>Manuscripts etc. under review</a:t>
            </a:r>
          </a:p>
          <a:p>
            <a:pPr>
              <a:spcBef>
                <a:spcPts val="0"/>
              </a:spcBef>
            </a:pPr>
            <a:r>
              <a:rPr lang="en-CA" sz="2400" dirty="0"/>
              <a:t>Papers (meetings, conferences, symposia)</a:t>
            </a:r>
          </a:p>
          <a:p>
            <a:pPr>
              <a:spcBef>
                <a:spcPts val="0"/>
              </a:spcBef>
            </a:pPr>
            <a:r>
              <a:rPr lang="en-CA" sz="2400" dirty="0"/>
              <a:t>Invited lectures (highlight keynote)</a:t>
            </a:r>
          </a:p>
          <a:p>
            <a:pPr>
              <a:spcBef>
                <a:spcPts val="0"/>
              </a:spcBef>
            </a:pPr>
            <a:r>
              <a:rPr lang="en-CA" sz="2400" dirty="0"/>
              <a:t>Editorial positions/reviewer for scholarly journals</a:t>
            </a:r>
          </a:p>
        </p:txBody>
      </p:sp>
    </p:spTree>
    <p:extLst>
      <p:ext uri="{BB962C8B-B14F-4D97-AF65-F5344CB8AC3E}">
        <p14:creationId xmlns:p14="http://schemas.microsoft.com/office/powerpoint/2010/main" val="250395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8" y="-128693"/>
            <a:ext cx="10972800" cy="1143000"/>
          </a:xfrm>
        </p:spPr>
        <p:txBody>
          <a:bodyPr/>
          <a:lstStyle/>
          <a:p>
            <a:r>
              <a:rPr lang="en-CA" dirty="0">
                <a:latin typeface="Helvetica Neue Bold Condensed"/>
                <a:cs typeface="Helvetica Neue Bold Condensed"/>
              </a:rPr>
              <a:t>Research Statement</a:t>
            </a:r>
          </a:p>
        </p:txBody>
      </p:sp>
      <p:sp>
        <p:nvSpPr>
          <p:cNvPr id="3" name="Content Placeholder 2"/>
          <p:cNvSpPr>
            <a:spLocks noGrp="1"/>
          </p:cNvSpPr>
          <p:nvPr>
            <p:ph idx="1"/>
          </p:nvPr>
        </p:nvSpPr>
        <p:spPr>
          <a:xfrm>
            <a:off x="407368" y="1166018"/>
            <a:ext cx="5616624" cy="4525963"/>
          </a:xfrm>
        </p:spPr>
        <p:txBody>
          <a:bodyPr>
            <a:normAutofit/>
          </a:bodyPr>
          <a:lstStyle/>
          <a:p>
            <a:pPr marL="0" indent="0">
              <a:buNone/>
            </a:pPr>
            <a:r>
              <a:rPr lang="en-CA" sz="2800" dirty="0"/>
              <a:t>How are you progressing in satisfying the criteria?</a:t>
            </a:r>
          </a:p>
          <a:p>
            <a:pPr marL="280988" indent="-280988">
              <a:buNone/>
            </a:pPr>
            <a:r>
              <a:rPr lang="en-CA" sz="2800" i="1" dirty="0" err="1"/>
              <a:t>i</a:t>
            </a:r>
            <a:r>
              <a:rPr lang="en-CA" sz="2800" i="1" dirty="0"/>
              <a:t>.	Clear promise of continued contribution through a record of research activity that includes peer reviewed publication and/or peer recognized creative professional practice</a:t>
            </a:r>
            <a:r>
              <a:rPr lang="en-CA" sz="2800" dirty="0"/>
              <a:t>;</a:t>
            </a:r>
          </a:p>
          <a:p>
            <a:endParaRPr lang="en-CA" sz="2800" dirty="0"/>
          </a:p>
        </p:txBody>
      </p:sp>
      <p:sp>
        <p:nvSpPr>
          <p:cNvPr id="4" name="Slide Number Placeholder 3"/>
          <p:cNvSpPr>
            <a:spLocks noGrp="1"/>
          </p:cNvSpPr>
          <p:nvPr>
            <p:ph type="sldNum" sz="quarter" idx="12"/>
          </p:nvPr>
        </p:nvSpPr>
        <p:spPr/>
        <p:txBody>
          <a:bodyPr/>
          <a:lstStyle/>
          <a:p>
            <a:fld id="{95FC4B58-ADD2-496A-8FFD-78946EF61F07}" type="slidenum">
              <a:rPr lang="en-CA" smtClean="0"/>
              <a:t>22</a:t>
            </a:fld>
            <a:endParaRPr lang="en-CA"/>
          </a:p>
        </p:txBody>
      </p:sp>
      <p:graphicFrame>
        <p:nvGraphicFramePr>
          <p:cNvPr id="5" name="Table 4">
            <a:extLst>
              <a:ext uri="{FF2B5EF4-FFF2-40B4-BE49-F238E27FC236}">
                <a16:creationId xmlns:a16="http://schemas.microsoft.com/office/drawing/2014/main" id="{E3B68175-C656-45F5-AB57-F8ADB2F3BD79}"/>
              </a:ext>
            </a:extLst>
          </p:cNvPr>
          <p:cNvGraphicFramePr>
            <a:graphicFrameLocks noGrp="1"/>
          </p:cNvGraphicFramePr>
          <p:nvPr>
            <p:extLst>
              <p:ext uri="{D42A27DB-BD31-4B8C-83A1-F6EECF244321}">
                <p14:modId xmlns:p14="http://schemas.microsoft.com/office/powerpoint/2010/main" val="1139273774"/>
              </p:ext>
            </p:extLst>
          </p:nvPr>
        </p:nvGraphicFramePr>
        <p:xfrm>
          <a:off x="6384032" y="978973"/>
          <a:ext cx="5616624" cy="5576407"/>
        </p:xfrm>
        <a:graphic>
          <a:graphicData uri="http://schemas.openxmlformats.org/drawingml/2006/table">
            <a:tbl>
              <a:tblPr firstRow="1" firstCol="1" bandRow="1">
                <a:tableStyleId>{7E9639D4-E3E2-4D34-9284-5A2195B3D0D7}</a:tableStyleId>
              </a:tblPr>
              <a:tblGrid>
                <a:gridCol w="5616624">
                  <a:extLst>
                    <a:ext uri="{9D8B030D-6E8A-4147-A177-3AD203B41FA5}">
                      <a16:colId xmlns:a16="http://schemas.microsoft.com/office/drawing/2014/main" val="2371660295"/>
                    </a:ext>
                  </a:extLst>
                </a:gridCol>
              </a:tblGrid>
              <a:tr h="242407">
                <a:tc>
                  <a:txBody>
                    <a:bodyPr/>
                    <a:lstStyle/>
                    <a:p>
                      <a:pPr marL="0" marR="0" algn="ctr">
                        <a:lnSpc>
                          <a:spcPct val="80000"/>
                        </a:lnSpc>
                        <a:spcBef>
                          <a:spcPts val="0"/>
                        </a:spcBef>
                        <a:spcAft>
                          <a:spcPts val="0"/>
                        </a:spcAft>
                      </a:pPr>
                      <a:r>
                        <a:rPr lang="en-US" sz="1600" dirty="0">
                          <a:effectLst/>
                          <a:latin typeface="+mn-lt"/>
                          <a:ea typeface="Calibri" panose="020F0502020204030204" pitchFamily="34" charset="0"/>
                          <a:cs typeface="Times New Roman" panose="02020603050405020304" pitchFamily="18" charset="0"/>
                        </a:rPr>
                        <a:t>Research (Article 16.02)</a:t>
                      </a:r>
                    </a:p>
                  </a:txBody>
                  <a:tcPr marL="53761" marR="53761" marT="0" marB="0" anchor="ctr"/>
                </a:tc>
                <a:extLst>
                  <a:ext uri="{0D108BD9-81ED-4DB2-BD59-A6C34878D82A}">
                    <a16:rowId xmlns:a16="http://schemas.microsoft.com/office/drawing/2014/main" val="2306923907"/>
                  </a:ext>
                </a:extLst>
              </a:tr>
              <a:tr h="5170306">
                <a:tc>
                  <a:txBody>
                    <a:bodyPr/>
                    <a:lstStyle/>
                    <a:p>
                      <a:r>
                        <a:rPr lang="en-US" sz="1400" b="0" i="0" u="none" strike="noStrike" kern="1200" baseline="0" dirty="0" err="1">
                          <a:solidFill>
                            <a:schemeClr val="tx1"/>
                          </a:solidFill>
                          <a:latin typeface="+mn-lt"/>
                          <a:ea typeface="+mn-ea"/>
                          <a:cs typeface="+mn-cs"/>
                        </a:rPr>
                        <a:t>i</a:t>
                      </a:r>
                      <a:r>
                        <a:rPr lang="en-US" sz="1400" b="0" i="0" u="none" strike="noStrike" kern="1200" baseline="0" dirty="0">
                          <a:solidFill>
                            <a:schemeClr val="tx1"/>
                          </a:solidFill>
                          <a:latin typeface="+mn-lt"/>
                          <a:ea typeface="+mn-ea"/>
                          <a:cs typeface="+mn-cs"/>
                        </a:rPr>
                        <a:t>. writing, editing and/or publishing peer reviewed or non-peer reviewed: </a:t>
                      </a:r>
                    </a:p>
                    <a:p>
                      <a:pPr marL="352425" indent="-71438"/>
                      <a:r>
                        <a:rPr lang="en-US" sz="1400" b="0" i="0" u="none" strike="noStrike" kern="1200" baseline="0" dirty="0">
                          <a:solidFill>
                            <a:schemeClr val="tx1"/>
                          </a:solidFill>
                          <a:latin typeface="+mn-lt"/>
                          <a:ea typeface="+mn-ea"/>
                          <a:cs typeface="+mn-cs"/>
                        </a:rPr>
                        <a:t>a. books, </a:t>
                      </a:r>
                    </a:p>
                    <a:p>
                      <a:pPr marL="352425" indent="-71438"/>
                      <a:r>
                        <a:rPr lang="en-US" sz="1400" b="0" i="0" u="none" strike="noStrike" kern="1200" baseline="0" dirty="0">
                          <a:solidFill>
                            <a:schemeClr val="tx1"/>
                          </a:solidFill>
                          <a:latin typeface="+mn-lt"/>
                          <a:ea typeface="+mn-ea"/>
                          <a:cs typeface="+mn-cs"/>
                        </a:rPr>
                        <a:t>b. chapters in books, </a:t>
                      </a:r>
                    </a:p>
                    <a:p>
                      <a:pPr marL="352425" indent="-71438"/>
                      <a:r>
                        <a:rPr lang="en-US" sz="1400" b="0" i="0" u="none" strike="noStrike" kern="1200" baseline="0" dirty="0">
                          <a:solidFill>
                            <a:schemeClr val="tx1"/>
                          </a:solidFill>
                          <a:latin typeface="+mn-lt"/>
                          <a:ea typeface="+mn-ea"/>
                          <a:cs typeface="+mn-cs"/>
                        </a:rPr>
                        <a:t>c. textbooks, </a:t>
                      </a:r>
                    </a:p>
                    <a:p>
                      <a:pPr marL="352425" indent="-71438"/>
                      <a:r>
                        <a:rPr lang="en-US" sz="1400" b="0" i="0" u="none" strike="noStrike" kern="1200" baseline="0" dirty="0">
                          <a:solidFill>
                            <a:schemeClr val="tx1"/>
                          </a:solidFill>
                          <a:latin typeface="+mn-lt"/>
                          <a:ea typeface="+mn-ea"/>
                          <a:cs typeface="+mn-cs"/>
                        </a:rPr>
                        <a:t>d. papers in journals </a:t>
                      </a:r>
                    </a:p>
                    <a:p>
                      <a:pPr marL="352425" indent="-71438"/>
                      <a:r>
                        <a:rPr lang="en-US" sz="1400" b="0" i="0" u="none" strike="noStrike" kern="1200" baseline="0" dirty="0">
                          <a:solidFill>
                            <a:schemeClr val="tx1"/>
                          </a:solidFill>
                          <a:latin typeface="+mn-lt"/>
                          <a:ea typeface="+mn-ea"/>
                          <a:cs typeface="+mn-cs"/>
                        </a:rPr>
                        <a:t>e. papers in conference proceedings; </a:t>
                      </a:r>
                    </a:p>
                    <a:p>
                      <a:r>
                        <a:rPr lang="en-US" sz="1400" b="0" i="0" u="none" strike="noStrike" kern="1200" baseline="0" dirty="0">
                          <a:solidFill>
                            <a:schemeClr val="tx1"/>
                          </a:solidFill>
                          <a:latin typeface="+mn-lt"/>
                          <a:ea typeface="+mn-ea"/>
                          <a:cs typeface="+mn-cs"/>
                        </a:rPr>
                        <a:t>ii. conducting scholarly work, investigations and analysis; </a:t>
                      </a:r>
                    </a:p>
                    <a:p>
                      <a:r>
                        <a:rPr lang="en-US" sz="1400" b="0" i="0" u="none" strike="noStrike" kern="1200" baseline="0" dirty="0">
                          <a:solidFill>
                            <a:schemeClr val="tx1"/>
                          </a:solidFill>
                          <a:latin typeface="+mn-lt"/>
                          <a:ea typeface="+mn-ea"/>
                          <a:cs typeface="+mn-cs"/>
                        </a:rPr>
                        <a:t>iii. preparing and submitting research proposals for grant applications; </a:t>
                      </a:r>
                    </a:p>
                    <a:p>
                      <a:r>
                        <a:rPr lang="en-US" sz="1400" b="0" i="0" u="none" strike="noStrike" kern="1200" baseline="0" dirty="0">
                          <a:solidFill>
                            <a:schemeClr val="tx1"/>
                          </a:solidFill>
                          <a:latin typeface="+mn-lt"/>
                          <a:ea typeface="+mn-ea"/>
                          <a:cs typeface="+mn-cs"/>
                        </a:rPr>
                        <a:t>iv. receiving research grants and contracts; </a:t>
                      </a:r>
                    </a:p>
                    <a:p>
                      <a:r>
                        <a:rPr lang="en-US" sz="1400" b="0" i="0" u="none" strike="noStrike" kern="1200" baseline="0" dirty="0">
                          <a:solidFill>
                            <a:schemeClr val="tx1"/>
                          </a:solidFill>
                          <a:latin typeface="+mn-lt"/>
                          <a:ea typeface="+mn-ea"/>
                          <a:cs typeface="+mn-cs"/>
                        </a:rPr>
                        <a:t>v. writing case studies; </a:t>
                      </a:r>
                    </a:p>
                    <a:p>
                      <a:r>
                        <a:rPr lang="en-US" sz="1400" b="0" i="0" u="none" strike="noStrike" kern="1200" baseline="0" dirty="0">
                          <a:solidFill>
                            <a:schemeClr val="tx1"/>
                          </a:solidFill>
                          <a:latin typeface="+mn-lt"/>
                          <a:ea typeface="+mn-ea"/>
                          <a:cs typeface="+mn-cs"/>
                        </a:rPr>
                        <a:t>vi. defining, designing and/or developing scientific/engineering systems; </a:t>
                      </a:r>
                    </a:p>
                    <a:p>
                      <a:r>
                        <a:rPr lang="en-US" sz="1400" b="0" i="0" u="none" strike="noStrike" kern="1200" baseline="0" dirty="0">
                          <a:solidFill>
                            <a:schemeClr val="tx1"/>
                          </a:solidFill>
                          <a:latin typeface="+mn-lt"/>
                          <a:ea typeface="+mn-ea"/>
                          <a:cs typeface="+mn-cs"/>
                        </a:rPr>
                        <a:t>vii. developing teaching materials and/or learning tools which have a wider application than the Faculty Member's own teaching activities; </a:t>
                      </a:r>
                    </a:p>
                    <a:p>
                      <a:r>
                        <a:rPr lang="en-US" sz="1400" b="0" i="0" u="none" strike="noStrike" kern="1200" baseline="0" dirty="0">
                          <a:solidFill>
                            <a:schemeClr val="tx1"/>
                          </a:solidFill>
                          <a:latin typeface="+mn-lt"/>
                          <a:ea typeface="+mn-ea"/>
                          <a:cs typeface="+mn-cs"/>
                        </a:rPr>
                        <a:t>viii. compiling and publishing of scholarly bibliographies and literary work; </a:t>
                      </a:r>
                    </a:p>
                    <a:p>
                      <a:r>
                        <a:rPr lang="en-US" sz="1400" b="0" i="0" u="none" strike="noStrike" kern="1200" baseline="0" dirty="0">
                          <a:solidFill>
                            <a:schemeClr val="tx1"/>
                          </a:solidFill>
                          <a:latin typeface="+mn-lt"/>
                          <a:ea typeface="+mn-ea"/>
                          <a:cs typeface="+mn-cs"/>
                        </a:rPr>
                        <a:t>ix. creating literary or artistic works appropriate to one's discipline; </a:t>
                      </a:r>
                    </a:p>
                    <a:p>
                      <a:r>
                        <a:rPr lang="en-US" sz="1400" b="0" i="0" u="none" strike="noStrike" kern="1200" baseline="0" dirty="0">
                          <a:solidFill>
                            <a:schemeClr val="tx1"/>
                          </a:solidFill>
                          <a:latin typeface="+mn-lt"/>
                          <a:ea typeface="+mn-ea"/>
                          <a:cs typeface="+mn-cs"/>
                        </a:rPr>
                        <a:t>x. engaging in the scholarship of teaching; </a:t>
                      </a:r>
                    </a:p>
                    <a:p>
                      <a:r>
                        <a:rPr lang="en-US" sz="1400" b="0" i="0" u="none" strike="noStrike" kern="1200" baseline="0" dirty="0">
                          <a:solidFill>
                            <a:schemeClr val="tx1"/>
                          </a:solidFill>
                          <a:latin typeface="+mn-lt"/>
                          <a:ea typeface="+mn-ea"/>
                          <a:cs typeface="+mn-cs"/>
                        </a:rPr>
                        <a:t>xi. applying existing knowledge; </a:t>
                      </a:r>
                    </a:p>
                    <a:p>
                      <a:r>
                        <a:rPr lang="en-US" sz="1400" b="0" i="0" u="none" strike="noStrike" kern="1200" baseline="0" dirty="0">
                          <a:solidFill>
                            <a:schemeClr val="tx1"/>
                          </a:solidFill>
                          <a:latin typeface="+mn-lt"/>
                          <a:ea typeface="+mn-ea"/>
                          <a:cs typeface="+mn-cs"/>
                        </a:rPr>
                        <a:t>xii. supervising graduate students academic work; </a:t>
                      </a:r>
                    </a:p>
                    <a:p>
                      <a:r>
                        <a:rPr lang="en-US" sz="1400" b="0" i="0" u="none" strike="noStrike" kern="1200" baseline="0" dirty="0">
                          <a:solidFill>
                            <a:schemeClr val="tx1"/>
                          </a:solidFill>
                          <a:latin typeface="+mn-lt"/>
                          <a:ea typeface="+mn-ea"/>
                          <a:cs typeface="+mn-cs"/>
                        </a:rPr>
                        <a:t>xiii. engaging in creative professional practice (e.g. original design, clinical therapeutic techniques, etc.); </a:t>
                      </a:r>
                    </a:p>
                    <a:p>
                      <a:r>
                        <a:rPr lang="en-US" sz="1400" b="0" i="0" u="none" strike="noStrike" kern="1200" baseline="0" dirty="0">
                          <a:solidFill>
                            <a:schemeClr val="tx1"/>
                          </a:solidFill>
                          <a:latin typeface="+mn-lt"/>
                          <a:ea typeface="+mn-ea"/>
                          <a:cs typeface="+mn-cs"/>
                        </a:rPr>
                        <a:t>xiv. consulting; </a:t>
                      </a:r>
                    </a:p>
                    <a:p>
                      <a:r>
                        <a:rPr lang="en-US" sz="1400" b="0" i="0" u="none" strike="noStrike" kern="1200" baseline="0" dirty="0">
                          <a:solidFill>
                            <a:schemeClr val="tx1"/>
                          </a:solidFill>
                          <a:latin typeface="+mn-lt"/>
                          <a:ea typeface="+mn-ea"/>
                          <a:cs typeface="+mn-cs"/>
                        </a:rPr>
                        <a:t>xv. creative application of existing knowledge; 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latin typeface="+mn-lt"/>
                          <a:ea typeface="+mn-ea"/>
                          <a:cs typeface="+mn-cs"/>
                        </a:rPr>
                        <a:t>xvi. developing reciprocal relationships with historically marginalized communities.</a:t>
                      </a:r>
                    </a:p>
                    <a:p>
                      <a:endParaRPr lang="en-US" sz="1400" b="0" i="0" u="none" strike="noStrike" kern="1200" baseline="0" dirty="0">
                        <a:solidFill>
                          <a:schemeClr val="tx1"/>
                        </a:solidFill>
                        <a:latin typeface="+mn-lt"/>
                        <a:ea typeface="+mn-ea"/>
                        <a:cs typeface="+mn-cs"/>
                      </a:endParaRPr>
                    </a:p>
                  </a:txBody>
                  <a:tcPr marL="53761" marR="53761" marT="0" marB="0">
                    <a:solidFill>
                      <a:schemeClr val="bg2"/>
                    </a:solidFill>
                  </a:tcPr>
                </a:tc>
                <a:extLst>
                  <a:ext uri="{0D108BD9-81ED-4DB2-BD59-A6C34878D82A}">
                    <a16:rowId xmlns:a16="http://schemas.microsoft.com/office/drawing/2014/main" val="1023310873"/>
                  </a:ext>
                </a:extLst>
              </a:tr>
            </a:tbl>
          </a:graphicData>
        </a:graphic>
      </p:graphicFrame>
    </p:spTree>
    <p:extLst>
      <p:ext uri="{BB962C8B-B14F-4D97-AF65-F5344CB8AC3E}">
        <p14:creationId xmlns:p14="http://schemas.microsoft.com/office/powerpoint/2010/main" val="1761524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50106"/>
          </a:xfrm>
        </p:spPr>
        <p:txBody>
          <a:bodyPr/>
          <a:lstStyle/>
          <a:p>
            <a:r>
              <a:rPr lang="en-CA" dirty="0">
                <a:latin typeface="Helvetica Neue Bold Condensed"/>
                <a:cs typeface="Helvetica Neue Bold Condensed"/>
              </a:rPr>
              <a:t>Research Statement</a:t>
            </a:r>
          </a:p>
        </p:txBody>
      </p:sp>
      <p:sp>
        <p:nvSpPr>
          <p:cNvPr id="3" name="Content Placeholder 2"/>
          <p:cNvSpPr>
            <a:spLocks noGrp="1"/>
          </p:cNvSpPr>
          <p:nvPr>
            <p:ph idx="1"/>
          </p:nvPr>
        </p:nvSpPr>
        <p:spPr>
          <a:xfrm>
            <a:off x="609600" y="1311276"/>
            <a:ext cx="10972800" cy="4525963"/>
          </a:xfrm>
        </p:spPr>
        <p:txBody>
          <a:bodyPr>
            <a:normAutofit/>
          </a:bodyPr>
          <a:lstStyle/>
          <a:p>
            <a:pPr marL="0" indent="0">
              <a:lnSpc>
                <a:spcPct val="110000"/>
              </a:lnSpc>
              <a:spcBef>
                <a:spcPts val="0"/>
              </a:spcBef>
              <a:buNone/>
            </a:pPr>
            <a:r>
              <a:rPr lang="en-CA" sz="2400" dirty="0"/>
              <a:t>Prepare an Executive Summary</a:t>
            </a:r>
          </a:p>
          <a:p>
            <a:pPr marL="0" indent="0">
              <a:lnSpc>
                <a:spcPct val="110000"/>
              </a:lnSpc>
              <a:spcBef>
                <a:spcPts val="0"/>
              </a:spcBef>
              <a:buNone/>
            </a:pPr>
            <a:endParaRPr lang="en-CA" sz="2400" dirty="0"/>
          </a:p>
          <a:p>
            <a:pPr marL="0" indent="0">
              <a:lnSpc>
                <a:spcPct val="110000"/>
              </a:lnSpc>
              <a:spcBef>
                <a:spcPts val="0"/>
              </a:spcBef>
              <a:buNone/>
            </a:pPr>
            <a:r>
              <a:rPr lang="en-CA" sz="2400" dirty="0"/>
              <a:t>Think about:</a:t>
            </a:r>
          </a:p>
          <a:p>
            <a:pPr>
              <a:lnSpc>
                <a:spcPct val="110000"/>
              </a:lnSpc>
              <a:spcBef>
                <a:spcPts val="0"/>
              </a:spcBef>
            </a:pPr>
            <a:r>
              <a:rPr lang="en-CA" sz="2400" dirty="0"/>
              <a:t>Your cohesive research plan</a:t>
            </a:r>
          </a:p>
          <a:p>
            <a:pPr>
              <a:lnSpc>
                <a:spcPct val="110000"/>
              </a:lnSpc>
              <a:spcBef>
                <a:spcPts val="0"/>
              </a:spcBef>
            </a:pPr>
            <a:r>
              <a:rPr lang="en-CA" sz="2400" dirty="0"/>
              <a:t>Your research in the broader picture</a:t>
            </a:r>
          </a:p>
          <a:p>
            <a:pPr>
              <a:lnSpc>
                <a:spcPct val="110000"/>
              </a:lnSpc>
              <a:spcBef>
                <a:spcPts val="0"/>
              </a:spcBef>
            </a:pPr>
            <a:r>
              <a:rPr lang="en-CA" sz="2400" dirty="0"/>
              <a:t>What direction does it take; how has it changed?</a:t>
            </a:r>
          </a:p>
          <a:p>
            <a:pPr>
              <a:lnSpc>
                <a:spcPct val="110000"/>
              </a:lnSpc>
              <a:spcBef>
                <a:spcPts val="0"/>
              </a:spcBef>
            </a:pPr>
            <a:r>
              <a:rPr lang="en-CA" sz="2400" dirty="0"/>
              <a:t>Joint or single research</a:t>
            </a:r>
          </a:p>
          <a:p>
            <a:pPr>
              <a:lnSpc>
                <a:spcPct val="110000"/>
              </a:lnSpc>
              <a:spcBef>
                <a:spcPts val="0"/>
              </a:spcBef>
            </a:pPr>
            <a:r>
              <a:rPr lang="en-CA" sz="2400" dirty="0"/>
              <a:t>Contributions to publications</a:t>
            </a:r>
          </a:p>
          <a:p>
            <a:pPr>
              <a:lnSpc>
                <a:spcPct val="110000"/>
              </a:lnSpc>
              <a:spcBef>
                <a:spcPts val="0"/>
              </a:spcBef>
            </a:pPr>
            <a:r>
              <a:rPr lang="en-CA" sz="2400" dirty="0"/>
              <a:t>Work in progress</a:t>
            </a:r>
          </a:p>
          <a:p>
            <a:pPr>
              <a:lnSpc>
                <a:spcPct val="110000"/>
              </a:lnSpc>
              <a:spcBef>
                <a:spcPts val="0"/>
              </a:spcBef>
            </a:pPr>
            <a:r>
              <a:rPr lang="en-CA" sz="2400" dirty="0"/>
              <a:t>Works cited (e.g. Google Scholar, Web of Science) </a:t>
            </a:r>
          </a:p>
          <a:p>
            <a:pPr>
              <a:lnSpc>
                <a:spcPct val="110000"/>
              </a:lnSpc>
              <a:spcBef>
                <a:spcPts val="0"/>
              </a:spcBef>
            </a:pPr>
            <a:r>
              <a:rPr lang="en-CA" sz="2400" dirty="0"/>
              <a:t>Grants acquired/plan to submit</a:t>
            </a:r>
          </a:p>
          <a:p>
            <a:pPr>
              <a:lnSpc>
                <a:spcPct val="110000"/>
              </a:lnSpc>
              <a:spcBef>
                <a:spcPts val="0"/>
              </a:spcBef>
            </a:pPr>
            <a:endParaRPr lang="en-CA" dirty="0"/>
          </a:p>
          <a:p>
            <a:pPr>
              <a:lnSpc>
                <a:spcPct val="110000"/>
              </a:lnSpc>
              <a:spcBef>
                <a:spcPts val="0"/>
              </a:spcBef>
            </a:pPr>
            <a:endParaRPr lang="en-CA" dirty="0"/>
          </a:p>
        </p:txBody>
      </p:sp>
      <p:sp>
        <p:nvSpPr>
          <p:cNvPr id="4" name="Slide Number Placeholder 3"/>
          <p:cNvSpPr>
            <a:spLocks noGrp="1"/>
          </p:cNvSpPr>
          <p:nvPr>
            <p:ph type="sldNum" sz="quarter" idx="12"/>
          </p:nvPr>
        </p:nvSpPr>
        <p:spPr/>
        <p:txBody>
          <a:bodyPr/>
          <a:lstStyle/>
          <a:p>
            <a:fld id="{95FC4B58-ADD2-496A-8FFD-78946EF61F07}" type="slidenum">
              <a:rPr lang="en-CA" smtClean="0"/>
              <a:t>23</a:t>
            </a:fld>
            <a:endParaRPr lang="en-CA"/>
          </a:p>
        </p:txBody>
      </p:sp>
    </p:spTree>
    <p:extLst>
      <p:ext uri="{BB962C8B-B14F-4D97-AF65-F5344CB8AC3E}">
        <p14:creationId xmlns:p14="http://schemas.microsoft.com/office/powerpoint/2010/main" val="2938036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06090"/>
          </a:xfrm>
        </p:spPr>
        <p:txBody>
          <a:bodyPr>
            <a:normAutofit fontScale="90000"/>
          </a:bodyPr>
          <a:lstStyle/>
          <a:p>
            <a:r>
              <a:rPr lang="en-CA" dirty="0">
                <a:latin typeface="Helvetica Neue Bold Condensed"/>
                <a:cs typeface="Helvetica Neue Bold Condensed"/>
              </a:rPr>
              <a:t>Teaching Statement</a:t>
            </a:r>
          </a:p>
        </p:txBody>
      </p:sp>
      <p:sp>
        <p:nvSpPr>
          <p:cNvPr id="3" name="Content Placeholder 2"/>
          <p:cNvSpPr>
            <a:spLocks noGrp="1"/>
          </p:cNvSpPr>
          <p:nvPr>
            <p:ph idx="1"/>
          </p:nvPr>
        </p:nvSpPr>
        <p:spPr>
          <a:xfrm>
            <a:off x="609600" y="1600201"/>
            <a:ext cx="6494512" cy="4525963"/>
          </a:xfrm>
        </p:spPr>
        <p:txBody>
          <a:bodyPr>
            <a:normAutofit/>
          </a:bodyPr>
          <a:lstStyle/>
          <a:p>
            <a:pPr marL="0" indent="0">
              <a:buNone/>
            </a:pPr>
            <a:r>
              <a:rPr lang="en-CA" dirty="0"/>
              <a:t>How are you progressing in satisfying the criteria?</a:t>
            </a:r>
          </a:p>
          <a:p>
            <a:pPr marL="401638" indent="-401638">
              <a:buNone/>
            </a:pPr>
            <a:r>
              <a:rPr lang="en-CA" i="1" dirty="0"/>
              <a:t>ii.	Clear promise of continued contribution through a record of satisfactory performance in teaching </a:t>
            </a:r>
            <a:endParaRPr lang="en-CA" dirty="0"/>
          </a:p>
          <a:p>
            <a:endParaRPr lang="en-CA" dirty="0"/>
          </a:p>
        </p:txBody>
      </p:sp>
      <p:sp>
        <p:nvSpPr>
          <p:cNvPr id="4" name="Slide Number Placeholder 3"/>
          <p:cNvSpPr>
            <a:spLocks noGrp="1"/>
          </p:cNvSpPr>
          <p:nvPr>
            <p:ph type="sldNum" sz="quarter" idx="12"/>
          </p:nvPr>
        </p:nvSpPr>
        <p:spPr/>
        <p:txBody>
          <a:bodyPr/>
          <a:lstStyle/>
          <a:p>
            <a:fld id="{95FC4B58-ADD2-496A-8FFD-78946EF61F07}" type="slidenum">
              <a:rPr lang="en-CA" smtClean="0"/>
              <a:t>24</a:t>
            </a:fld>
            <a:endParaRPr lang="en-CA"/>
          </a:p>
        </p:txBody>
      </p:sp>
      <p:graphicFrame>
        <p:nvGraphicFramePr>
          <p:cNvPr id="5" name="Content Placeholder 5">
            <a:extLst>
              <a:ext uri="{FF2B5EF4-FFF2-40B4-BE49-F238E27FC236}">
                <a16:creationId xmlns:a16="http://schemas.microsoft.com/office/drawing/2014/main" id="{E94DAB6A-14D6-466A-8C49-FB6F44206220}"/>
              </a:ext>
            </a:extLst>
          </p:cNvPr>
          <p:cNvGraphicFramePr>
            <a:graphicFrameLocks/>
          </p:cNvGraphicFramePr>
          <p:nvPr>
            <p:extLst>
              <p:ext uri="{D42A27DB-BD31-4B8C-83A1-F6EECF244321}">
                <p14:modId xmlns:p14="http://schemas.microsoft.com/office/powerpoint/2010/main" val="3640014539"/>
              </p:ext>
            </p:extLst>
          </p:nvPr>
        </p:nvGraphicFramePr>
        <p:xfrm>
          <a:off x="8287792" y="1268760"/>
          <a:ext cx="3744416" cy="5314602"/>
        </p:xfrm>
        <a:graphic>
          <a:graphicData uri="http://schemas.openxmlformats.org/drawingml/2006/table">
            <a:tbl>
              <a:tblPr firstRow="1" firstCol="1" bandRow="1">
                <a:tableStyleId>{7E9639D4-E3E2-4D34-9284-5A2195B3D0D7}</a:tableStyleId>
              </a:tblPr>
              <a:tblGrid>
                <a:gridCol w="3744416">
                  <a:extLst>
                    <a:ext uri="{9D8B030D-6E8A-4147-A177-3AD203B41FA5}">
                      <a16:colId xmlns:a16="http://schemas.microsoft.com/office/drawing/2014/main" val="591815060"/>
                    </a:ext>
                  </a:extLst>
                </a:gridCol>
              </a:tblGrid>
              <a:tr h="243028">
                <a:tc>
                  <a:txBody>
                    <a:bodyPr/>
                    <a:lstStyle/>
                    <a:p>
                      <a:pPr marL="0" marR="0" algn="ctr">
                        <a:lnSpc>
                          <a:spcPct val="80000"/>
                        </a:lnSpc>
                        <a:spcBef>
                          <a:spcPts val="0"/>
                        </a:spcBef>
                        <a:spcAft>
                          <a:spcPts val="0"/>
                        </a:spcAft>
                      </a:pPr>
                      <a:r>
                        <a:rPr lang="en-US" sz="1400" dirty="0">
                          <a:effectLst/>
                          <a:latin typeface="+mn-lt"/>
                        </a:rPr>
                        <a:t>Teaching (Article 16.03)</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extLst>
                  <a:ext uri="{0D108BD9-81ED-4DB2-BD59-A6C34878D82A}">
                    <a16:rowId xmlns:a16="http://schemas.microsoft.com/office/drawing/2014/main" val="3320754902"/>
                  </a:ext>
                </a:extLst>
              </a:tr>
              <a:tr h="5071574">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delivering and coordinating courses; conducting seminars; guiding tutorials, and laboratories; supervising fieldwork and individual study projects; </a:t>
                      </a:r>
                    </a:p>
                    <a:p>
                      <a:r>
                        <a:rPr lang="en-US" sz="1300" b="0" i="0" u="none" strike="noStrike" kern="1200" baseline="0" dirty="0">
                          <a:solidFill>
                            <a:schemeClr val="tx1"/>
                          </a:solidFill>
                          <a:latin typeface="+mn-lt"/>
                          <a:ea typeface="+mn-ea"/>
                          <a:cs typeface="+mn-cs"/>
                        </a:rPr>
                        <a:t>ii. developing and revising courses and programs; </a:t>
                      </a:r>
                    </a:p>
                    <a:p>
                      <a:r>
                        <a:rPr lang="en-US" sz="1300" b="0" i="0" u="none" strike="noStrike" kern="1200" baseline="0" dirty="0">
                          <a:solidFill>
                            <a:schemeClr val="tx1"/>
                          </a:solidFill>
                          <a:latin typeface="+mn-lt"/>
                          <a:ea typeface="+mn-ea"/>
                          <a:cs typeface="+mn-cs"/>
                        </a:rPr>
                        <a:t>iii. preparing and revising teaching materials; </a:t>
                      </a:r>
                    </a:p>
                    <a:p>
                      <a:r>
                        <a:rPr lang="en-US" sz="1300" b="0" i="0" u="none" strike="noStrike" kern="1200" baseline="0" dirty="0">
                          <a:solidFill>
                            <a:schemeClr val="tx1"/>
                          </a:solidFill>
                          <a:latin typeface="+mn-lt"/>
                          <a:ea typeface="+mn-ea"/>
                          <a:cs typeface="+mn-cs"/>
                        </a:rPr>
                        <a:t>iv. assessing and evaluating assignments, tests and examinations and other course work; </a:t>
                      </a:r>
                    </a:p>
                    <a:p>
                      <a:r>
                        <a:rPr lang="en-US" sz="1300" b="0" i="0" u="none" strike="noStrike" kern="1200" baseline="0" dirty="0">
                          <a:solidFill>
                            <a:schemeClr val="tx1"/>
                          </a:solidFill>
                          <a:latin typeface="+mn-lt"/>
                          <a:ea typeface="+mn-ea"/>
                          <a:cs typeface="+mn-cs"/>
                        </a:rPr>
                        <a:t>v. training and supervising the work of teaching assistants; </a:t>
                      </a:r>
                    </a:p>
                    <a:p>
                      <a:r>
                        <a:rPr lang="en-US" sz="1300" b="0" i="0" u="none" strike="noStrike" kern="1200" baseline="0" dirty="0">
                          <a:solidFill>
                            <a:schemeClr val="tx1"/>
                          </a:solidFill>
                          <a:latin typeface="+mn-lt"/>
                          <a:ea typeface="+mn-ea"/>
                          <a:cs typeface="+mn-cs"/>
                        </a:rPr>
                        <a:t>vi. supervising, advising, assessing and evaluating students' individual work, such as theses, projects and papers; </a:t>
                      </a:r>
                    </a:p>
                    <a:p>
                      <a:r>
                        <a:rPr lang="en-US" sz="1300" b="0" i="0" u="none" strike="noStrike" kern="1200" baseline="0" dirty="0">
                          <a:solidFill>
                            <a:schemeClr val="tx1"/>
                          </a:solidFill>
                          <a:latin typeface="+mn-lt"/>
                          <a:ea typeface="+mn-ea"/>
                          <a:cs typeface="+mn-cs"/>
                        </a:rPr>
                        <a:t>vii. supporting and consulting with students outside of class or laboratory time; </a:t>
                      </a:r>
                    </a:p>
                    <a:p>
                      <a:r>
                        <a:rPr lang="en-US" sz="1300" b="0" i="0" u="none" strike="noStrike" kern="1200" baseline="0" dirty="0">
                          <a:solidFill>
                            <a:schemeClr val="tx1"/>
                          </a:solidFill>
                          <a:latin typeface="+mn-lt"/>
                          <a:ea typeface="+mn-ea"/>
                          <a:cs typeface="+mn-cs"/>
                        </a:rPr>
                        <a:t>viii. participating in the development of teaching methods, programs or course content; </a:t>
                      </a:r>
                    </a:p>
                    <a:p>
                      <a:r>
                        <a:rPr lang="en-US" sz="1300" b="0" i="0" u="none" strike="noStrike" kern="1200" baseline="0" dirty="0">
                          <a:solidFill>
                            <a:schemeClr val="tx1"/>
                          </a:solidFill>
                          <a:latin typeface="+mn-lt"/>
                          <a:ea typeface="+mn-ea"/>
                          <a:cs typeface="+mn-cs"/>
                        </a:rPr>
                        <a:t>ix. writing textbooks, it being understood that such textbooks are primarily considered a component of a Faculty Member's scholarship. </a:t>
                      </a:r>
                    </a:p>
                    <a:p>
                      <a:r>
                        <a:rPr lang="en-US" sz="1300" b="0" i="0" u="none" strike="noStrike" kern="1200" baseline="0" dirty="0">
                          <a:solidFill>
                            <a:schemeClr val="tx1"/>
                          </a:solidFill>
                          <a:latin typeface="+mn-lt"/>
                          <a:ea typeface="+mn-ea"/>
                          <a:cs typeface="+mn-cs"/>
                        </a:rPr>
                        <a:t>x. counseling students on their academic progress; </a:t>
                      </a:r>
                    </a:p>
                    <a:p>
                      <a:r>
                        <a:rPr lang="en-US" sz="1300" b="0" i="0" u="none" strike="noStrike" kern="1200" baseline="0" dirty="0">
                          <a:solidFill>
                            <a:schemeClr val="tx1"/>
                          </a:solidFill>
                          <a:latin typeface="+mn-lt"/>
                          <a:ea typeface="+mn-ea"/>
                          <a:cs typeface="+mn-cs"/>
                        </a:rPr>
                        <a:t>xi. supervising the academic work of graduate students; and </a:t>
                      </a:r>
                    </a:p>
                    <a:p>
                      <a:r>
                        <a:rPr lang="en-US" sz="1300" b="0" i="0" u="none" strike="noStrike" kern="1200" baseline="0" dirty="0">
                          <a:solidFill>
                            <a:schemeClr val="tx1"/>
                          </a:solidFill>
                          <a:latin typeface="+mn-lt"/>
                          <a:ea typeface="+mn-ea"/>
                          <a:cs typeface="+mn-cs"/>
                        </a:rPr>
                        <a:t>xii. mentoring students. </a:t>
                      </a:r>
                    </a:p>
                  </a:txBody>
                  <a:tcPr marL="53761" marR="53761" marT="0" marB="0">
                    <a:solidFill>
                      <a:schemeClr val="bg2"/>
                    </a:solidFill>
                  </a:tcPr>
                </a:tc>
                <a:extLst>
                  <a:ext uri="{0D108BD9-81ED-4DB2-BD59-A6C34878D82A}">
                    <a16:rowId xmlns:a16="http://schemas.microsoft.com/office/drawing/2014/main" val="3862096716"/>
                  </a:ext>
                </a:extLst>
              </a:tr>
            </a:tbl>
          </a:graphicData>
        </a:graphic>
      </p:graphicFrame>
    </p:spTree>
    <p:extLst>
      <p:ext uri="{BB962C8B-B14F-4D97-AF65-F5344CB8AC3E}">
        <p14:creationId xmlns:p14="http://schemas.microsoft.com/office/powerpoint/2010/main" val="374502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994122"/>
          </a:xfrm>
        </p:spPr>
        <p:txBody>
          <a:bodyPr>
            <a:normAutofit/>
          </a:bodyPr>
          <a:lstStyle/>
          <a:p>
            <a:r>
              <a:rPr lang="en-US" dirty="0"/>
              <a:t>Your Teaching Statement</a:t>
            </a:r>
            <a:endParaRPr lang="en-CA" dirty="0"/>
          </a:p>
        </p:txBody>
      </p:sp>
      <p:sp>
        <p:nvSpPr>
          <p:cNvPr id="3" name="Content Placeholder 2"/>
          <p:cNvSpPr>
            <a:spLocks noGrp="1"/>
          </p:cNvSpPr>
          <p:nvPr>
            <p:ph idx="1"/>
          </p:nvPr>
        </p:nvSpPr>
        <p:spPr>
          <a:xfrm>
            <a:off x="609600" y="1417638"/>
            <a:ext cx="10972800" cy="4525963"/>
          </a:xfrm>
        </p:spPr>
        <p:txBody>
          <a:bodyPr>
            <a:noAutofit/>
          </a:bodyPr>
          <a:lstStyle/>
          <a:p>
            <a:pPr>
              <a:spcBef>
                <a:spcPts val="0"/>
              </a:spcBef>
            </a:pPr>
            <a:r>
              <a:rPr lang="en-CA" sz="2800" dirty="0"/>
              <a:t>Prepare an </a:t>
            </a:r>
            <a:r>
              <a:rPr lang="en-CA" sz="2600" dirty="0"/>
              <a:t>Executive Summary (1 page!)</a:t>
            </a:r>
          </a:p>
          <a:p>
            <a:pPr>
              <a:spcBef>
                <a:spcPts val="0"/>
              </a:spcBef>
            </a:pPr>
            <a:endParaRPr lang="en-CA" sz="2600" dirty="0"/>
          </a:p>
          <a:p>
            <a:pPr>
              <a:spcBef>
                <a:spcPts val="0"/>
              </a:spcBef>
            </a:pPr>
            <a:r>
              <a:rPr lang="en-CA" sz="2600" dirty="0">
                <a:hlinkClick r:id="rId2"/>
              </a:rPr>
              <a:t>You</a:t>
            </a:r>
            <a:r>
              <a:rPr lang="en-US" sz="2800" dirty="0">
                <a:hlinkClick r:id="rId2"/>
              </a:rPr>
              <a:t>r Teaching Dossier</a:t>
            </a:r>
            <a:r>
              <a:rPr lang="en-US" sz="2800" dirty="0"/>
              <a:t>, </a:t>
            </a:r>
            <a:r>
              <a:rPr lang="en-US" sz="2800" dirty="0" err="1"/>
              <a:t>i</a:t>
            </a:r>
            <a:r>
              <a:rPr lang="en-CA" sz="2600" dirty="0" err="1"/>
              <a:t>nclude</a:t>
            </a:r>
            <a:r>
              <a:rPr lang="en-CA" sz="2600" dirty="0"/>
              <a:t> and elaborate on</a:t>
            </a:r>
          </a:p>
          <a:p>
            <a:pPr>
              <a:spcBef>
                <a:spcPts val="0"/>
              </a:spcBef>
            </a:pPr>
            <a:r>
              <a:rPr lang="en-CA" sz="2600" dirty="0"/>
              <a:t>Your beliefs about teaching</a:t>
            </a:r>
          </a:p>
          <a:p>
            <a:pPr>
              <a:spcBef>
                <a:spcPts val="0"/>
              </a:spcBef>
            </a:pPr>
            <a:r>
              <a:rPr lang="en-CA" sz="2600" dirty="0"/>
              <a:t>Teaching accomplishments (nominated for awards, letters from students, student course feedback surveys, etc.)</a:t>
            </a:r>
          </a:p>
          <a:p>
            <a:pPr>
              <a:spcBef>
                <a:spcPts val="0"/>
              </a:spcBef>
            </a:pPr>
            <a:r>
              <a:rPr lang="en-CA" sz="2600" dirty="0"/>
              <a:t>Contributions to teaching (new courses, techniques, assessment, etc.)</a:t>
            </a:r>
          </a:p>
          <a:p>
            <a:pPr>
              <a:spcBef>
                <a:spcPts val="0"/>
              </a:spcBef>
            </a:pPr>
            <a:r>
              <a:rPr lang="en-CA" sz="2600" dirty="0"/>
              <a:t>Background information about program (compulsory, complexity, class size, grad vs undergrad, etc.)</a:t>
            </a:r>
          </a:p>
          <a:p>
            <a:pPr>
              <a:spcBef>
                <a:spcPts val="0"/>
              </a:spcBef>
            </a:pPr>
            <a:r>
              <a:rPr lang="en-CA" sz="2600" dirty="0"/>
              <a:t>Activities undertaken to improve teaching (workshops, peer observation and feedback, course evaluations, focus groups, etc.)</a:t>
            </a:r>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25</a:t>
            </a:fld>
            <a:endParaRPr lang="en-CA">
              <a:solidFill>
                <a:prstClr val="black">
                  <a:tint val="75000"/>
                </a:prstClr>
              </a:solidFill>
            </a:endParaRPr>
          </a:p>
        </p:txBody>
      </p:sp>
    </p:spTree>
    <p:extLst>
      <p:ext uri="{BB962C8B-B14F-4D97-AF65-F5344CB8AC3E}">
        <p14:creationId xmlns:p14="http://schemas.microsoft.com/office/powerpoint/2010/main" val="36071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60" y="-138112"/>
            <a:ext cx="11602640" cy="1143000"/>
          </a:xfrm>
        </p:spPr>
        <p:txBody>
          <a:bodyPr>
            <a:normAutofit/>
          </a:bodyPr>
          <a:lstStyle/>
          <a:p>
            <a:r>
              <a:rPr lang="en-US" dirty="0"/>
              <a:t>Your Service Statement</a:t>
            </a:r>
            <a:endParaRPr lang="en-CA" dirty="0"/>
          </a:p>
        </p:txBody>
      </p:sp>
      <p:sp>
        <p:nvSpPr>
          <p:cNvPr id="3" name="Content Placeholder 2"/>
          <p:cNvSpPr>
            <a:spLocks noGrp="1"/>
          </p:cNvSpPr>
          <p:nvPr>
            <p:ph idx="1"/>
          </p:nvPr>
        </p:nvSpPr>
        <p:spPr>
          <a:xfrm>
            <a:off x="306429" y="1166018"/>
            <a:ext cx="7927870" cy="4525963"/>
          </a:xfrm>
        </p:spPr>
        <p:txBody>
          <a:bodyPr>
            <a:noAutofit/>
          </a:bodyPr>
          <a:lstStyle/>
          <a:p>
            <a:pPr marL="0" indent="0">
              <a:lnSpc>
                <a:spcPct val="90000"/>
              </a:lnSpc>
              <a:spcBef>
                <a:spcPts val="0"/>
              </a:spcBef>
              <a:buNone/>
            </a:pPr>
            <a:r>
              <a:rPr lang="en-CA" sz="2800" dirty="0"/>
              <a:t>How are you progressing in satisfying the criteria?</a:t>
            </a:r>
          </a:p>
          <a:p>
            <a:pPr marL="461963" indent="-461963">
              <a:lnSpc>
                <a:spcPct val="90000"/>
              </a:lnSpc>
              <a:spcBef>
                <a:spcPts val="0"/>
              </a:spcBef>
              <a:buNone/>
            </a:pPr>
            <a:r>
              <a:rPr lang="en-CA" sz="2800" i="1" dirty="0"/>
              <a:t>iii.	Clear promise of continued contribution through a record of satisfactory service</a:t>
            </a:r>
            <a:endParaRPr lang="en-CA" sz="2800" dirty="0"/>
          </a:p>
          <a:p>
            <a:pPr>
              <a:lnSpc>
                <a:spcPct val="90000"/>
              </a:lnSpc>
              <a:spcBef>
                <a:spcPts val="0"/>
              </a:spcBef>
            </a:pPr>
            <a:endParaRPr lang="en-CA" sz="2800" dirty="0"/>
          </a:p>
          <a:p>
            <a:pPr marL="0" indent="0">
              <a:lnSpc>
                <a:spcPct val="90000"/>
              </a:lnSpc>
              <a:spcBef>
                <a:spcPts val="0"/>
              </a:spcBef>
              <a:buNone/>
            </a:pPr>
            <a:r>
              <a:rPr lang="en-CA" sz="2800" dirty="0"/>
              <a:t>Include and elaborate on</a:t>
            </a:r>
          </a:p>
          <a:p>
            <a:pPr>
              <a:lnSpc>
                <a:spcPct val="90000"/>
              </a:lnSpc>
              <a:spcBef>
                <a:spcPts val="0"/>
              </a:spcBef>
            </a:pPr>
            <a:r>
              <a:rPr lang="en-CA" sz="2800" dirty="0"/>
              <a:t>Leadership positions on committees (Executive Committee, Faculty rep on …, FA, etc.)</a:t>
            </a:r>
          </a:p>
          <a:p>
            <a:pPr>
              <a:lnSpc>
                <a:spcPct val="90000"/>
              </a:lnSpc>
              <a:spcBef>
                <a:spcPts val="0"/>
              </a:spcBef>
            </a:pPr>
            <a:r>
              <a:rPr lang="en-CA" sz="2800" dirty="0"/>
              <a:t>Contributions made to faculty committees</a:t>
            </a:r>
          </a:p>
          <a:p>
            <a:pPr>
              <a:lnSpc>
                <a:spcPct val="90000"/>
              </a:lnSpc>
              <a:spcBef>
                <a:spcPts val="0"/>
              </a:spcBef>
            </a:pPr>
            <a:r>
              <a:rPr lang="en-CA" sz="2800" dirty="0"/>
              <a:t>Correlate outside community service to service inside the university</a:t>
            </a:r>
          </a:p>
          <a:p>
            <a:pPr>
              <a:lnSpc>
                <a:spcPct val="90000"/>
              </a:lnSpc>
              <a:spcBef>
                <a:spcPts val="0"/>
              </a:spcBef>
            </a:pPr>
            <a:r>
              <a:rPr lang="en-CA" sz="2800" dirty="0"/>
              <a:t>Professional development, academic responsibilities, pedagogical pursuits</a:t>
            </a:r>
          </a:p>
        </p:txBody>
      </p:sp>
      <p:sp>
        <p:nvSpPr>
          <p:cNvPr id="4" name="Footer Placeholder 3"/>
          <p:cNvSpPr>
            <a:spLocks noGrp="1"/>
          </p:cNvSpPr>
          <p:nvPr>
            <p:ph type="ftr" sz="quarter" idx="11"/>
          </p:nvPr>
        </p:nvSpPr>
        <p:spPr/>
        <p:txBody>
          <a:bodyPr/>
          <a:lstStyle/>
          <a:p>
            <a:r>
              <a:rPr lang="en-CA" dirty="0">
                <a:solidFill>
                  <a:prstClr val="black">
                    <a:tint val="75000"/>
                  </a:prstClr>
                </a:solidFill>
              </a:rPr>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solidFill>
                  <a:prstClr val="black">
                    <a:tint val="75000"/>
                  </a:prstClr>
                </a:solidFill>
              </a:rPr>
              <a:pPr/>
              <a:t>26</a:t>
            </a:fld>
            <a:endParaRPr lang="en-CA">
              <a:solidFill>
                <a:prstClr val="black">
                  <a:tint val="75000"/>
                </a:prstClr>
              </a:solidFill>
            </a:endParaRPr>
          </a:p>
        </p:txBody>
      </p:sp>
      <p:graphicFrame>
        <p:nvGraphicFramePr>
          <p:cNvPr id="6" name="Content Placeholder 5">
            <a:extLst>
              <a:ext uri="{FF2B5EF4-FFF2-40B4-BE49-F238E27FC236}">
                <a16:creationId xmlns:a16="http://schemas.microsoft.com/office/drawing/2014/main" id="{4D1D0FDF-C92A-4CE2-A405-0E530A3B48DA}"/>
              </a:ext>
            </a:extLst>
          </p:cNvPr>
          <p:cNvGraphicFramePr>
            <a:graphicFrameLocks/>
          </p:cNvGraphicFramePr>
          <p:nvPr>
            <p:extLst>
              <p:ext uri="{D42A27DB-BD31-4B8C-83A1-F6EECF244321}">
                <p14:modId xmlns:p14="http://schemas.microsoft.com/office/powerpoint/2010/main" val="3079814915"/>
              </p:ext>
            </p:extLst>
          </p:nvPr>
        </p:nvGraphicFramePr>
        <p:xfrm>
          <a:off x="7824193" y="689541"/>
          <a:ext cx="3860800" cy="5772463"/>
        </p:xfrm>
        <a:graphic>
          <a:graphicData uri="http://schemas.openxmlformats.org/drawingml/2006/table">
            <a:tbl>
              <a:tblPr firstRow="1" firstCol="1" bandRow="1">
                <a:tableStyleId>{7E9639D4-E3E2-4D34-9284-5A2195B3D0D7}</a:tableStyleId>
              </a:tblPr>
              <a:tblGrid>
                <a:gridCol w="3860800">
                  <a:extLst>
                    <a:ext uri="{9D8B030D-6E8A-4147-A177-3AD203B41FA5}">
                      <a16:colId xmlns:a16="http://schemas.microsoft.com/office/drawing/2014/main" val="3224534427"/>
                    </a:ext>
                  </a:extLst>
                </a:gridCol>
              </a:tblGrid>
              <a:tr h="225103">
                <a:tc>
                  <a:txBody>
                    <a:bodyPr/>
                    <a:lstStyle/>
                    <a:p>
                      <a:pPr marL="0" marR="0" algn="ctr">
                        <a:lnSpc>
                          <a:spcPct val="80000"/>
                        </a:lnSpc>
                        <a:spcBef>
                          <a:spcPts val="0"/>
                        </a:spcBef>
                        <a:spcAft>
                          <a:spcPts val="0"/>
                        </a:spcAft>
                      </a:pPr>
                      <a:r>
                        <a:rPr lang="en-US" sz="1400" dirty="0">
                          <a:effectLst/>
                          <a:latin typeface="+mn-lt"/>
                        </a:rPr>
                        <a:t>Service  (Article 16.04)</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extLst>
                  <a:ext uri="{0D108BD9-81ED-4DB2-BD59-A6C34878D82A}">
                    <a16:rowId xmlns:a16="http://schemas.microsoft.com/office/drawing/2014/main" val="3320754902"/>
                  </a:ext>
                </a:extLst>
              </a:tr>
              <a:tr h="5421973">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chairing and participating on Faculty standing and ad hoc committees; </a:t>
                      </a:r>
                    </a:p>
                    <a:p>
                      <a:r>
                        <a:rPr lang="en-US" sz="1300" b="0" i="0" u="none" strike="noStrike" kern="1200" baseline="0" dirty="0">
                          <a:solidFill>
                            <a:schemeClr val="tx1"/>
                          </a:solidFill>
                          <a:latin typeface="+mn-lt"/>
                          <a:ea typeface="+mn-ea"/>
                          <a:cs typeface="+mn-cs"/>
                        </a:rPr>
                        <a:t>ii. chairing and participating on University standing and ad hoc committees; </a:t>
                      </a:r>
                    </a:p>
                    <a:p>
                      <a:r>
                        <a:rPr lang="en-US" sz="1300" b="0" i="0" u="none" strike="noStrike" kern="1200" baseline="0" dirty="0">
                          <a:solidFill>
                            <a:schemeClr val="tx1"/>
                          </a:solidFill>
                          <a:latin typeface="+mn-lt"/>
                          <a:ea typeface="+mn-ea"/>
                          <a:cs typeface="+mn-cs"/>
                        </a:rPr>
                        <a:t>iii. developing academic programs; </a:t>
                      </a:r>
                    </a:p>
                    <a:p>
                      <a:r>
                        <a:rPr lang="en-US" sz="1300" b="0" i="0" u="none" strike="noStrike" kern="1200" baseline="0" dirty="0">
                          <a:solidFill>
                            <a:schemeClr val="tx1"/>
                          </a:solidFill>
                          <a:latin typeface="+mn-lt"/>
                          <a:ea typeface="+mn-ea"/>
                          <a:cs typeface="+mn-cs"/>
                        </a:rPr>
                        <a:t>iv. directing academic programs; </a:t>
                      </a:r>
                    </a:p>
                    <a:p>
                      <a:r>
                        <a:rPr lang="en-US" sz="1300" b="0" i="0" u="none" strike="noStrike" kern="1200" baseline="0" dirty="0">
                          <a:solidFill>
                            <a:schemeClr val="tx1"/>
                          </a:solidFill>
                          <a:latin typeface="+mn-lt"/>
                          <a:ea typeface="+mn-ea"/>
                          <a:cs typeface="+mn-cs"/>
                        </a:rPr>
                        <a:t>v. administering student activities including co-op and community placements; </a:t>
                      </a:r>
                    </a:p>
                    <a:p>
                      <a:r>
                        <a:rPr lang="en-US" sz="1300" b="0" i="0" u="none" strike="noStrike" kern="1200" baseline="0" dirty="0">
                          <a:solidFill>
                            <a:schemeClr val="tx1"/>
                          </a:solidFill>
                          <a:latin typeface="+mn-lt"/>
                          <a:ea typeface="+mn-ea"/>
                          <a:cs typeface="+mn-cs"/>
                        </a:rPr>
                        <a:t>vi. advising students; </a:t>
                      </a:r>
                    </a:p>
                    <a:p>
                      <a:r>
                        <a:rPr lang="en-US" sz="1300" b="0" i="0" u="none" strike="noStrike" kern="1200" baseline="0" dirty="0">
                          <a:solidFill>
                            <a:schemeClr val="tx1"/>
                          </a:solidFill>
                          <a:latin typeface="+mn-lt"/>
                          <a:ea typeface="+mn-ea"/>
                          <a:cs typeface="+mn-cs"/>
                        </a:rPr>
                        <a:t>vii. taking an active role in professional associations; including the Faculty Association, and learned societies; </a:t>
                      </a:r>
                    </a:p>
                    <a:p>
                      <a:r>
                        <a:rPr lang="en-US" sz="1300" b="0" i="0" u="none" strike="noStrike" kern="1200" baseline="0" dirty="0">
                          <a:solidFill>
                            <a:schemeClr val="tx1"/>
                          </a:solidFill>
                          <a:latin typeface="+mn-lt"/>
                          <a:ea typeface="+mn-ea"/>
                          <a:cs typeface="+mn-cs"/>
                        </a:rPr>
                        <a:t>viii. taking an active role as a reviewer for journals, granting bodies, refereed conferences and publishers; </a:t>
                      </a:r>
                    </a:p>
                    <a:p>
                      <a:r>
                        <a:rPr lang="en-US" sz="1300" b="0" i="0" u="none" strike="noStrike" kern="1200" baseline="0" dirty="0">
                          <a:solidFill>
                            <a:schemeClr val="tx1"/>
                          </a:solidFill>
                          <a:latin typeface="+mn-lt"/>
                          <a:ea typeface="+mn-ea"/>
                          <a:cs typeface="+mn-cs"/>
                        </a:rPr>
                        <a:t>ix. serving on editorial boards for journals, conferences, conference proceedings, etc.; </a:t>
                      </a:r>
                    </a:p>
                    <a:p>
                      <a:r>
                        <a:rPr lang="en-US" sz="1300" b="0" i="0" u="none" strike="noStrike" kern="1200" baseline="0" dirty="0">
                          <a:solidFill>
                            <a:schemeClr val="tx1"/>
                          </a:solidFill>
                          <a:latin typeface="+mn-lt"/>
                          <a:ea typeface="+mn-ea"/>
                          <a:cs typeface="+mn-cs"/>
                        </a:rPr>
                        <a:t>x. organizing and/or leading conferences, symposia, workshops, short courses, speaking events, public seminars, and other types of professional activities; </a:t>
                      </a:r>
                    </a:p>
                    <a:p>
                      <a:r>
                        <a:rPr lang="en-US" sz="1300" b="0" i="0" u="none" strike="noStrike" kern="1200" baseline="0" dirty="0">
                          <a:solidFill>
                            <a:schemeClr val="tx1"/>
                          </a:solidFill>
                          <a:latin typeface="+mn-lt"/>
                          <a:ea typeface="+mn-ea"/>
                          <a:cs typeface="+mn-cs"/>
                        </a:rPr>
                        <a:t>xi. taking an active role in community groups that are connected to the Faculty Member’s area of expertise; </a:t>
                      </a:r>
                    </a:p>
                    <a:p>
                      <a:r>
                        <a:rPr lang="en-US" sz="1300" b="0" i="0" u="none" strike="noStrike" kern="1200" baseline="0" dirty="0">
                          <a:solidFill>
                            <a:schemeClr val="tx1"/>
                          </a:solidFill>
                          <a:latin typeface="+mn-lt"/>
                          <a:ea typeface="+mn-ea"/>
                          <a:cs typeface="+mn-cs"/>
                        </a:rPr>
                        <a:t>xii. representing the University at internal and/or external events and on external organizations; and </a:t>
                      </a:r>
                    </a:p>
                    <a:p>
                      <a:r>
                        <a:rPr lang="en-US" sz="1300" b="0" i="0" u="none" strike="noStrike" kern="1200" baseline="0" dirty="0">
                          <a:solidFill>
                            <a:schemeClr val="tx1"/>
                          </a:solidFill>
                          <a:latin typeface="+mn-lt"/>
                          <a:ea typeface="+mn-ea"/>
                          <a:cs typeface="+mn-cs"/>
                        </a:rPr>
                        <a:t>xiii. mentoring colleagues.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u="none" strike="noStrike" kern="1200" baseline="0" dirty="0">
                          <a:solidFill>
                            <a:schemeClr val="tx1"/>
                          </a:solidFill>
                          <a:latin typeface="+mn-lt"/>
                          <a:ea typeface="+mn-ea"/>
                          <a:cs typeface="+mn-cs"/>
                        </a:rPr>
                        <a:t>xiv. developing/coordinating materials in support of accreditation activities outside those related to Teaching; creating and/or compiling documentation for accreditation and/or program review.</a:t>
                      </a:r>
                    </a:p>
                    <a:p>
                      <a:endParaRPr lang="en-US" sz="1300" b="0" i="0" u="none" strike="noStrike" kern="1200" baseline="0" dirty="0">
                        <a:solidFill>
                          <a:schemeClr val="tx1"/>
                        </a:solidFill>
                        <a:latin typeface="+mn-lt"/>
                        <a:ea typeface="+mn-ea"/>
                        <a:cs typeface="+mn-cs"/>
                      </a:endParaRPr>
                    </a:p>
                  </a:txBody>
                  <a:tcPr marL="53761" marR="53761" marT="0" marB="0">
                    <a:solidFill>
                      <a:schemeClr val="bg2"/>
                    </a:solidFill>
                  </a:tcPr>
                </a:tc>
                <a:extLst>
                  <a:ext uri="{0D108BD9-81ED-4DB2-BD59-A6C34878D82A}">
                    <a16:rowId xmlns:a16="http://schemas.microsoft.com/office/drawing/2014/main" val="3862096716"/>
                  </a:ext>
                </a:extLst>
              </a:tr>
            </a:tbl>
          </a:graphicData>
        </a:graphic>
      </p:graphicFrame>
    </p:spTree>
    <p:extLst>
      <p:ext uri="{BB962C8B-B14F-4D97-AF65-F5344CB8AC3E}">
        <p14:creationId xmlns:p14="http://schemas.microsoft.com/office/powerpoint/2010/main" val="288179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latin typeface="Helvetica Neue Bold Condensed"/>
                <a:cs typeface="Helvetica Neue Bold Condensed"/>
              </a:rPr>
              <a:t>In the meantime …</a:t>
            </a:r>
          </a:p>
        </p:txBody>
      </p:sp>
      <p:sp>
        <p:nvSpPr>
          <p:cNvPr id="3" name="Content Placeholder 2"/>
          <p:cNvSpPr>
            <a:spLocks noGrp="1"/>
          </p:cNvSpPr>
          <p:nvPr>
            <p:ph idx="1"/>
          </p:nvPr>
        </p:nvSpPr>
        <p:spPr>
          <a:ln>
            <a:solidFill>
              <a:schemeClr val="accent1"/>
            </a:solidFill>
          </a:ln>
        </p:spPr>
        <p:txBody>
          <a:bodyPr>
            <a:normAutofit/>
          </a:bodyPr>
          <a:lstStyle/>
          <a:p>
            <a:r>
              <a:rPr lang="en-CA" dirty="0"/>
              <a:t>Collect materials</a:t>
            </a:r>
          </a:p>
          <a:p>
            <a:r>
              <a:rPr lang="en-CA" dirty="0"/>
              <a:t>Update CV</a:t>
            </a:r>
          </a:p>
          <a:p>
            <a:r>
              <a:rPr lang="en-CA" dirty="0"/>
              <a:t>Letters </a:t>
            </a:r>
          </a:p>
          <a:p>
            <a:r>
              <a:rPr lang="en-CA" dirty="0"/>
              <a:t>Prepare your statements on how you are progressing to meet the criteria for tenure in research, teaching, and service</a:t>
            </a:r>
          </a:p>
          <a:p>
            <a:r>
              <a:rPr lang="en-CA" dirty="0"/>
              <a:t>Think about referees</a:t>
            </a:r>
          </a:p>
          <a:p>
            <a:r>
              <a:rPr lang="en-CA" dirty="0"/>
              <a:t>Box / file / folder (desktop)</a:t>
            </a:r>
          </a:p>
          <a:p>
            <a:endParaRPr lang="en-CA" dirty="0"/>
          </a:p>
        </p:txBody>
      </p:sp>
      <p:sp>
        <p:nvSpPr>
          <p:cNvPr id="4" name="Slide Number Placeholder 3"/>
          <p:cNvSpPr>
            <a:spLocks noGrp="1"/>
          </p:cNvSpPr>
          <p:nvPr>
            <p:ph type="sldNum" sz="quarter" idx="12"/>
          </p:nvPr>
        </p:nvSpPr>
        <p:spPr/>
        <p:txBody>
          <a:bodyPr/>
          <a:lstStyle/>
          <a:p>
            <a:fld id="{95FC4B58-ADD2-496A-8FFD-78946EF61F07}" type="slidenum">
              <a:rPr lang="en-CA" smtClean="0"/>
              <a:t>27</a:t>
            </a:fld>
            <a:endParaRPr lang="en-CA"/>
          </a:p>
        </p:txBody>
      </p:sp>
    </p:spTree>
    <p:extLst>
      <p:ext uri="{BB962C8B-B14F-4D97-AF65-F5344CB8AC3E}">
        <p14:creationId xmlns:p14="http://schemas.microsoft.com/office/powerpoint/2010/main" val="2934342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t>UOITFA Support</a:t>
            </a:r>
          </a:p>
        </p:txBody>
      </p:sp>
      <p:sp>
        <p:nvSpPr>
          <p:cNvPr id="3" name="Content Placeholder 2"/>
          <p:cNvSpPr>
            <a:spLocks noGrp="1"/>
          </p:cNvSpPr>
          <p:nvPr>
            <p:ph idx="1"/>
          </p:nvPr>
        </p:nvSpPr>
        <p:spPr/>
        <p:txBody>
          <a:bodyPr>
            <a:normAutofit/>
          </a:bodyPr>
          <a:lstStyle/>
          <a:p>
            <a:pPr lvl="1"/>
            <a:r>
              <a:rPr lang="en-CA" sz="2400" dirty="0"/>
              <a:t>Advice</a:t>
            </a:r>
          </a:p>
          <a:p>
            <a:pPr lvl="1"/>
            <a:r>
              <a:rPr lang="en-CA" sz="2400" dirty="0"/>
              <a:t>Info about process</a:t>
            </a:r>
          </a:p>
          <a:p>
            <a:pPr lvl="1"/>
            <a:r>
              <a:rPr lang="en-CA" sz="2400" dirty="0"/>
              <a:t>Listening ear</a:t>
            </a:r>
          </a:p>
          <a:p>
            <a:pPr lvl="1"/>
            <a:r>
              <a:rPr lang="en-CA" sz="2400" dirty="0"/>
              <a:t>Your suggestions? </a:t>
            </a:r>
            <a:r>
              <a:rPr lang="en-CA" sz="2400" dirty="0" err="1"/>
              <a:t>office@uoitfa.ca</a:t>
            </a:r>
            <a:endParaRPr lang="en-CA" sz="2400" dirty="0"/>
          </a:p>
          <a:p>
            <a:pPr lvl="1"/>
            <a:endParaRPr lang="en-CA" sz="2400" dirty="0"/>
          </a:p>
        </p:txBody>
      </p:sp>
      <p:pic>
        <p:nvPicPr>
          <p:cNvPr id="4" name="Picture 3"/>
          <p:cNvPicPr>
            <a:picLocks noChangeAspect="1"/>
          </p:cNvPicPr>
          <p:nvPr/>
        </p:nvPicPr>
        <p:blipFill>
          <a:blip r:embed="rId3"/>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5D7E6E9D-A1A6-42CB-86C8-C856B42310BB}"/>
              </a:ext>
            </a:extLst>
          </p:cNvPr>
          <p:cNvSpPr/>
          <p:nvPr/>
        </p:nvSpPr>
        <p:spPr>
          <a:xfrm>
            <a:off x="1163452" y="2420888"/>
            <a:ext cx="9865096" cy="3539430"/>
          </a:xfrm>
          <a:prstGeom prst="rect">
            <a:avLst/>
          </a:prstGeom>
          <a:solidFill>
            <a:schemeClr val="bg1"/>
          </a:solidFill>
        </p:spPr>
        <p:txBody>
          <a:bodyPr wrap="square">
            <a:spAutoFit/>
          </a:bodyPr>
          <a:lstStyle/>
          <a:p>
            <a:r>
              <a:rPr lang="en-CA" sz="2800" dirty="0">
                <a:solidFill>
                  <a:schemeClr val="accent1">
                    <a:lumMod val="75000"/>
                  </a:schemeClr>
                </a:solidFill>
              </a:rPr>
              <a:t>What can we do to help?</a:t>
            </a:r>
          </a:p>
          <a:p>
            <a:pPr lvl="1"/>
            <a:r>
              <a:rPr lang="en-CA" sz="2800" dirty="0">
                <a:solidFill>
                  <a:schemeClr val="accent1">
                    <a:lumMod val="75000"/>
                  </a:schemeClr>
                </a:solidFill>
              </a:rPr>
              <a:t>Advice</a:t>
            </a:r>
          </a:p>
          <a:p>
            <a:pPr lvl="1"/>
            <a:r>
              <a:rPr lang="en-CA" sz="2800" dirty="0">
                <a:solidFill>
                  <a:schemeClr val="accent1">
                    <a:lumMod val="75000"/>
                  </a:schemeClr>
                </a:solidFill>
              </a:rPr>
              <a:t>Info about process</a:t>
            </a:r>
          </a:p>
          <a:p>
            <a:pPr lvl="1"/>
            <a:r>
              <a:rPr lang="en-CA" sz="2800" dirty="0">
                <a:solidFill>
                  <a:schemeClr val="accent1">
                    <a:lumMod val="75000"/>
                  </a:schemeClr>
                </a:solidFill>
              </a:rPr>
              <a:t>Listening ear</a:t>
            </a:r>
          </a:p>
          <a:p>
            <a:r>
              <a:rPr lang="en-CA" sz="2800" dirty="0">
                <a:solidFill>
                  <a:schemeClr val="accent1">
                    <a:lumMod val="75000"/>
                  </a:schemeClr>
                </a:solidFill>
              </a:rPr>
              <a:t>Contact us at </a:t>
            </a:r>
            <a:r>
              <a:rPr lang="en-US" sz="2800" dirty="0">
                <a:solidFill>
                  <a:schemeClr val="accent1">
                    <a:lumMod val="75000"/>
                  </a:schemeClr>
                </a:solidFill>
                <a:hlinkClick r:id="rId4">
                  <a:extLst>
                    <a:ext uri="{A12FA001-AC4F-418D-AE19-62706E023703}">
                      <ahyp:hlinkClr xmlns:ahyp="http://schemas.microsoft.com/office/drawing/2018/hyperlinkcolor" val="tx"/>
                    </a:ext>
                  </a:extLst>
                </a:hlinkClick>
              </a:rPr>
              <a:t>office@uoitfa.ca</a:t>
            </a:r>
            <a:r>
              <a:rPr lang="en-US" sz="2800" dirty="0">
                <a:solidFill>
                  <a:schemeClr val="accent1">
                    <a:lumMod val="75000"/>
                  </a:schemeClr>
                </a:solidFill>
              </a:rPr>
              <a:t>  </a:t>
            </a:r>
          </a:p>
          <a:p>
            <a:pPr lvl="1"/>
            <a:endParaRPr lang="en-US" sz="2800" dirty="0">
              <a:solidFill>
                <a:schemeClr val="accent1">
                  <a:lumMod val="75000"/>
                </a:schemeClr>
              </a:solidFill>
            </a:endParaRPr>
          </a:p>
          <a:p>
            <a:pPr marL="57150" indent="0" algn="ctr">
              <a:buNone/>
            </a:pPr>
            <a:r>
              <a:rPr lang="en-US" sz="2800" dirty="0">
                <a:solidFill>
                  <a:schemeClr val="accent1">
                    <a:lumMod val="75000"/>
                  </a:schemeClr>
                </a:solidFill>
              </a:rPr>
              <a:t>Chelsea Bauer, </a:t>
            </a:r>
            <a:r>
              <a:rPr lang="en-US" sz="2800" i="1" dirty="0">
                <a:solidFill>
                  <a:schemeClr val="accent1">
                    <a:lumMod val="75000"/>
                  </a:schemeClr>
                </a:solidFill>
              </a:rPr>
              <a:t>Executive Assistant</a:t>
            </a:r>
          </a:p>
          <a:p>
            <a:pPr marL="57150" indent="0" algn="ctr">
              <a:buNone/>
            </a:pPr>
            <a:r>
              <a:rPr lang="en-US" sz="2800" dirty="0">
                <a:solidFill>
                  <a:schemeClr val="accent1">
                    <a:lumMod val="75000"/>
                  </a:schemeClr>
                </a:solidFill>
              </a:rPr>
              <a:t>Christine McLaughlin, </a:t>
            </a:r>
            <a:r>
              <a:rPr lang="en-US" sz="2800" i="1" dirty="0">
                <a:solidFill>
                  <a:schemeClr val="accent1">
                    <a:lumMod val="75000"/>
                  </a:schemeClr>
                </a:solidFill>
              </a:rPr>
              <a:t>Executive Director</a:t>
            </a:r>
            <a:endParaRPr lang="en-CA" sz="2800" i="1" dirty="0">
              <a:solidFill>
                <a:schemeClr val="accent1">
                  <a:lumMod val="75000"/>
                </a:schemeClr>
              </a:solidFill>
            </a:endParaRPr>
          </a:p>
        </p:txBody>
      </p:sp>
    </p:spTree>
    <p:extLst>
      <p:ext uri="{BB962C8B-B14F-4D97-AF65-F5344CB8AC3E}">
        <p14:creationId xmlns:p14="http://schemas.microsoft.com/office/powerpoint/2010/main" val="3962534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1C6FD4-C79C-462A-863B-2D50C0CE11F3}"/>
              </a:ext>
            </a:extLst>
          </p:cNvPr>
          <p:cNvSpPr>
            <a:spLocks noGrp="1"/>
          </p:cNvSpPr>
          <p:nvPr>
            <p:ph type="title"/>
          </p:nvPr>
        </p:nvSpPr>
        <p:spPr/>
        <p:txBody>
          <a:bodyPr/>
          <a:lstStyle/>
          <a:p>
            <a:r>
              <a:rPr lang="en-US" dirty="0"/>
              <a:t>Some definitions</a:t>
            </a:r>
          </a:p>
        </p:txBody>
      </p:sp>
      <p:sp>
        <p:nvSpPr>
          <p:cNvPr id="3" name="Content Placeholder 2"/>
          <p:cNvSpPr>
            <a:spLocks noGrp="1"/>
          </p:cNvSpPr>
          <p:nvPr>
            <p:ph idx="1"/>
          </p:nvPr>
        </p:nvSpPr>
        <p:spPr>
          <a:xfrm>
            <a:off x="479376" y="1268760"/>
            <a:ext cx="10972800" cy="4525963"/>
          </a:xfrm>
        </p:spPr>
        <p:txBody>
          <a:bodyPr/>
          <a:lstStyle/>
          <a:p>
            <a:r>
              <a:rPr lang="en-US" b="1" u="sng" dirty="0"/>
              <a:t>D</a:t>
            </a:r>
            <a:r>
              <a:rPr lang="en-US" dirty="0"/>
              <a:t>ay versus </a:t>
            </a:r>
            <a:r>
              <a:rPr lang="en-US" b="1" u="sng" dirty="0"/>
              <a:t>d</a:t>
            </a:r>
            <a:r>
              <a:rPr lang="en-US" dirty="0"/>
              <a:t>ay</a:t>
            </a:r>
          </a:p>
          <a:p>
            <a:pPr lvl="1"/>
            <a:r>
              <a:rPr lang="en-US" dirty="0"/>
              <a:t>Day: business days. Excludes weekends and statutory holidays</a:t>
            </a:r>
          </a:p>
          <a:p>
            <a:pPr lvl="1"/>
            <a:r>
              <a:rPr lang="en-US" dirty="0"/>
              <a:t>day: Monday-Sunday</a:t>
            </a:r>
          </a:p>
          <a:p>
            <a:r>
              <a:rPr lang="en-US" dirty="0"/>
              <a:t>Academic Year : the twelve months period starting on the first day of the fall term</a:t>
            </a:r>
          </a:p>
          <a:p>
            <a:r>
              <a:rPr lang="en-US" dirty="0"/>
              <a:t>Appointment Year : from July of one year to June of the next</a:t>
            </a:r>
          </a:p>
          <a:p>
            <a:r>
              <a:rPr lang="en-US" dirty="0"/>
              <a:t>All correspondence done in writing</a:t>
            </a:r>
          </a:p>
          <a:p>
            <a:r>
              <a:rPr lang="en-US" b="1" u="sng" dirty="0"/>
              <a:t>In-camera </a:t>
            </a:r>
            <a:r>
              <a:rPr lang="en-US" dirty="0"/>
              <a:t>Meetings = </a:t>
            </a:r>
            <a:r>
              <a:rPr lang="en-US" b="1" u="sng" dirty="0"/>
              <a:t>private</a:t>
            </a:r>
            <a:r>
              <a:rPr lang="en-US" dirty="0"/>
              <a:t> meetings</a:t>
            </a:r>
          </a:p>
        </p:txBody>
      </p:sp>
      <p:sp>
        <p:nvSpPr>
          <p:cNvPr id="4" name="Footer Placeholder 3"/>
          <p:cNvSpPr>
            <a:spLocks noGrp="1"/>
          </p:cNvSpPr>
          <p:nvPr>
            <p:ph type="ftr" sz="quarter" idx="11"/>
          </p:nvPr>
        </p:nvSpPr>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3</a:t>
            </a:fld>
            <a:endParaRPr lang="en-CA"/>
          </a:p>
        </p:txBody>
      </p:sp>
      <p:pic>
        <p:nvPicPr>
          <p:cNvPr id="6" name="Picture 5"/>
          <p:cNvPicPr>
            <a:picLocks noChangeAspect="1"/>
          </p:cNvPicPr>
          <p:nvPr/>
        </p:nvPicPr>
        <p:blipFill>
          <a:blip r:embed="rId3"/>
          <a:stretch>
            <a:fillRect/>
          </a:stretch>
        </p:blipFill>
        <p:spPr>
          <a:xfrm>
            <a:off x="9336360" y="4509120"/>
            <a:ext cx="2518488" cy="2231901"/>
          </a:xfrm>
          <a:prstGeom prst="rect">
            <a:avLst/>
          </a:prstGeom>
        </p:spPr>
      </p:pic>
    </p:spTree>
    <p:extLst>
      <p:ext uri="{BB962C8B-B14F-4D97-AF65-F5344CB8AC3E}">
        <p14:creationId xmlns:p14="http://schemas.microsoft.com/office/powerpoint/2010/main" val="93932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3</a:t>
            </a:r>
            <a:r>
              <a:rPr lang="en-CA" baseline="30000" dirty="0">
                <a:latin typeface="Helvetica Neue Bold Condensed"/>
                <a:cs typeface="Helvetica Neue Bold Condensed"/>
              </a:rPr>
              <a:t>rd</a:t>
            </a:r>
            <a:r>
              <a:rPr lang="en-CA" dirty="0">
                <a:latin typeface="Helvetica Neue Bold Condensed"/>
                <a:cs typeface="Helvetica Neue Bold Condensed"/>
              </a:rPr>
              <a:t> Year Review Purpose &amp; Criteria</a:t>
            </a:r>
          </a:p>
        </p:txBody>
      </p:sp>
      <p:sp>
        <p:nvSpPr>
          <p:cNvPr id="3" name="Content Placeholder 2"/>
          <p:cNvSpPr>
            <a:spLocks noGrp="1"/>
          </p:cNvSpPr>
          <p:nvPr>
            <p:ph idx="1"/>
          </p:nvPr>
        </p:nvSpPr>
        <p:spPr>
          <a:xfrm>
            <a:off x="609600" y="1166018"/>
            <a:ext cx="10972800" cy="4525963"/>
          </a:xfrm>
        </p:spPr>
        <p:txBody>
          <a:bodyPr>
            <a:normAutofit/>
          </a:bodyPr>
          <a:lstStyle/>
          <a:p>
            <a:pPr marL="57150" indent="0">
              <a:buNone/>
            </a:pPr>
            <a:r>
              <a:rPr lang="en-US" sz="2400" dirty="0"/>
              <a:t>The third year review process </a:t>
            </a:r>
            <a:r>
              <a:rPr lang="en-US" sz="2400" dirty="0">
                <a:highlight>
                  <a:srgbClr val="FFFF00"/>
                </a:highlight>
              </a:rPr>
              <a:t>gives feedback and advice </a:t>
            </a:r>
            <a:r>
              <a:rPr lang="en-US" sz="2400" dirty="0"/>
              <a:t>to tenure-stream Faculty Members at the rank of Assistant Professor on their </a:t>
            </a:r>
            <a:r>
              <a:rPr lang="en-US" sz="2400" dirty="0">
                <a:highlight>
                  <a:srgbClr val="FFFF00"/>
                </a:highlight>
              </a:rPr>
              <a:t>progress toward satisfying the criteria </a:t>
            </a:r>
            <a:r>
              <a:rPr lang="en-US" sz="2400" dirty="0"/>
              <a:t>for tenure in Research, Teaching, and Service as outlined in Article 20.02.</a:t>
            </a:r>
          </a:p>
          <a:p>
            <a:pPr marL="57150" indent="0">
              <a:buNone/>
            </a:pPr>
            <a:endParaRPr lang="en-US" sz="2400" dirty="0"/>
          </a:p>
          <a:p>
            <a:pPr marL="57150" indent="0">
              <a:buNone/>
            </a:pPr>
            <a:r>
              <a:rPr lang="en-US" sz="2400" dirty="0"/>
              <a:t>Article 20.02 b Candidates for tenure are assessed on their Research, Teaching, and Service. Persons awarded tenure must show clear promise of continued contribution through a record of: </a:t>
            </a:r>
          </a:p>
          <a:p>
            <a:pPr marL="400050" lvl="1" indent="0">
              <a:buNone/>
            </a:pPr>
            <a:r>
              <a:rPr lang="en-US" sz="2400" dirty="0" err="1"/>
              <a:t>i</a:t>
            </a:r>
            <a:r>
              <a:rPr lang="en-US" sz="2400" dirty="0"/>
              <a:t>. research activity that includes peer reviewed publication and/or peer recognized creative professional practice; and </a:t>
            </a:r>
          </a:p>
          <a:p>
            <a:pPr marL="400050" lvl="1" indent="0">
              <a:buNone/>
            </a:pPr>
            <a:r>
              <a:rPr lang="en-US" sz="2400" dirty="0"/>
              <a:t>ii. satisfactory performance in Teaching; and </a:t>
            </a:r>
          </a:p>
          <a:p>
            <a:pPr marL="400050" lvl="1" indent="0">
              <a:buNone/>
            </a:pPr>
            <a:r>
              <a:rPr lang="en-US" sz="2400" dirty="0"/>
              <a:t>iii. satisfactory Service. </a:t>
            </a:r>
          </a:p>
          <a:p>
            <a:pPr marL="57150" indent="0">
              <a:buNone/>
            </a:pPr>
            <a:endParaRPr lang="en-CA" sz="2400" dirty="0"/>
          </a:p>
        </p:txBody>
      </p:sp>
      <p:sp>
        <p:nvSpPr>
          <p:cNvPr id="4" name="Slide Number Placeholder 3"/>
          <p:cNvSpPr>
            <a:spLocks noGrp="1"/>
          </p:cNvSpPr>
          <p:nvPr>
            <p:ph type="sldNum" sz="quarter" idx="12"/>
          </p:nvPr>
        </p:nvSpPr>
        <p:spPr/>
        <p:txBody>
          <a:bodyPr/>
          <a:lstStyle/>
          <a:p>
            <a:fld id="{95FC4B58-ADD2-496A-8FFD-78946EF61F07}" type="slidenum">
              <a:rPr lang="en-CA" smtClean="0"/>
              <a:t>4</a:t>
            </a:fld>
            <a:endParaRPr lang="en-CA"/>
          </a:p>
        </p:txBody>
      </p:sp>
      <p:sp>
        <p:nvSpPr>
          <p:cNvPr id="5" name="Rectangle 4">
            <a:extLst>
              <a:ext uri="{FF2B5EF4-FFF2-40B4-BE49-F238E27FC236}">
                <a16:creationId xmlns:a16="http://schemas.microsoft.com/office/drawing/2014/main" id="{A51F889D-D08F-46D7-BC8E-24A054595A26}"/>
              </a:ext>
            </a:extLst>
          </p:cNvPr>
          <p:cNvSpPr/>
          <p:nvPr/>
        </p:nvSpPr>
        <p:spPr>
          <a:xfrm>
            <a:off x="2741706" y="6144068"/>
            <a:ext cx="1834156" cy="461665"/>
          </a:xfrm>
          <a:prstGeom prst="rect">
            <a:avLst/>
          </a:prstGeom>
        </p:spPr>
        <p:txBody>
          <a:bodyPr wrap="none">
            <a:spAutoFit/>
          </a:bodyPr>
          <a:lstStyle/>
          <a:p>
            <a:r>
              <a:rPr lang="en-CA" sz="2400" dirty="0"/>
              <a:t>Article 19.01 </a:t>
            </a:r>
            <a:endParaRPr lang="en-US" sz="2400" dirty="0"/>
          </a:p>
        </p:txBody>
      </p:sp>
    </p:spTree>
    <p:extLst>
      <p:ext uri="{BB962C8B-B14F-4D97-AF65-F5344CB8AC3E}">
        <p14:creationId xmlns:p14="http://schemas.microsoft.com/office/powerpoint/2010/main" val="186127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B9099-50EE-8C4E-A92B-FF2F0A982869}"/>
              </a:ext>
            </a:extLst>
          </p:cNvPr>
          <p:cNvSpPr>
            <a:spLocks noGrp="1"/>
          </p:cNvSpPr>
          <p:nvPr>
            <p:ph type="title"/>
          </p:nvPr>
        </p:nvSpPr>
        <p:spPr/>
        <p:txBody>
          <a:bodyPr/>
          <a:lstStyle/>
          <a:p>
            <a:r>
              <a:rPr lang="en-CA" dirty="0">
                <a:latin typeface="Helvetica Neue Bold Condensed"/>
                <a:cs typeface="Helvetica Neue Bold Condensed"/>
              </a:rPr>
              <a:t>3</a:t>
            </a:r>
            <a:r>
              <a:rPr lang="en-CA" baseline="30000" dirty="0">
                <a:latin typeface="Helvetica Neue Bold Condensed"/>
                <a:cs typeface="Helvetica Neue Bold Condensed"/>
              </a:rPr>
              <a:t>rd</a:t>
            </a:r>
            <a:r>
              <a:rPr lang="en-CA" dirty="0">
                <a:latin typeface="Helvetica Neue Bold Condensed"/>
                <a:cs typeface="Helvetica Neue Bold Condensed"/>
              </a:rPr>
              <a:t> Year Review – Other Criteria</a:t>
            </a:r>
            <a:endParaRPr lang="en-US" dirty="0"/>
          </a:p>
        </p:txBody>
      </p:sp>
      <p:sp>
        <p:nvSpPr>
          <p:cNvPr id="3" name="Content Placeholder 2">
            <a:extLst>
              <a:ext uri="{FF2B5EF4-FFF2-40B4-BE49-F238E27FC236}">
                <a16:creationId xmlns:a16="http://schemas.microsoft.com/office/drawing/2014/main" id="{DEDF328B-7C73-EB42-B0D5-AB440726A645}"/>
              </a:ext>
            </a:extLst>
          </p:cNvPr>
          <p:cNvSpPr>
            <a:spLocks noGrp="1"/>
          </p:cNvSpPr>
          <p:nvPr>
            <p:ph idx="1"/>
          </p:nvPr>
        </p:nvSpPr>
        <p:spPr/>
        <p:txBody>
          <a:bodyPr>
            <a:noAutofit/>
          </a:bodyPr>
          <a:lstStyle/>
          <a:p>
            <a:r>
              <a:rPr lang="en-US" sz="2100" dirty="0"/>
              <a:t>20.02 a) The award of tenure is a career decision that shall reflect all of the candidate’s academic and professional accomplishments at UOIT and elsewhere prior to the time of the consideration of tenure</a:t>
            </a:r>
          </a:p>
          <a:p>
            <a:r>
              <a:rPr lang="en-US" sz="2100" dirty="0"/>
              <a:t>20.02 c) The availability of resources provided by the Employer, and the candidate’s workload as per Article 16, shall be taken into account when assessing Research, Teaching, and Service</a:t>
            </a:r>
          </a:p>
          <a:p>
            <a:r>
              <a:rPr lang="en-US" sz="2100" dirty="0"/>
              <a:t>20.02 d) Evidence of Teaching and Research varies among the disciplines. Committees shall recognize this variation when assessing evidence required by the Agreement and shall give consideration to both quantitative, qualitative and/or mixed methodologies as appropriate to the discipline</a:t>
            </a:r>
          </a:p>
          <a:p>
            <a:r>
              <a:rPr lang="en-US" sz="2100" dirty="0"/>
              <a:t>20.02 e) As the University is an equal opportunity Employer, careful consideration will be given to candidates from equity seeking groups in accordance with the principles articulated in Letter of Understanding #1 (Employment Equity and Equity, Diversity, Inclusion, Indigenization and Decolonization)</a:t>
            </a:r>
          </a:p>
        </p:txBody>
      </p:sp>
      <p:sp>
        <p:nvSpPr>
          <p:cNvPr id="4" name="Footer Placeholder 3">
            <a:extLst>
              <a:ext uri="{FF2B5EF4-FFF2-40B4-BE49-F238E27FC236}">
                <a16:creationId xmlns:a16="http://schemas.microsoft.com/office/drawing/2014/main" id="{16D78A1D-4F3C-334F-86EC-AF9BB94353FE}"/>
              </a:ext>
            </a:extLst>
          </p:cNvPr>
          <p:cNvSpPr>
            <a:spLocks noGrp="1"/>
          </p:cNvSpPr>
          <p:nvPr>
            <p:ph type="ftr" sz="quarter" idx="11"/>
          </p:nvPr>
        </p:nvSpPr>
        <p:spPr/>
        <p:txBody>
          <a:bodyPr/>
          <a:lstStyle/>
          <a:p>
            <a:r>
              <a:rPr lang="en-CA" dirty="0">
                <a:solidFill>
                  <a:prstClr val="black">
                    <a:tint val="75000"/>
                  </a:prstClr>
                </a:solidFill>
              </a:rPr>
              <a:t>Article 20.02</a:t>
            </a:r>
          </a:p>
        </p:txBody>
      </p:sp>
      <p:sp>
        <p:nvSpPr>
          <p:cNvPr id="5" name="Slide Number Placeholder 4">
            <a:extLst>
              <a:ext uri="{FF2B5EF4-FFF2-40B4-BE49-F238E27FC236}">
                <a16:creationId xmlns:a16="http://schemas.microsoft.com/office/drawing/2014/main" id="{ABF49733-B72B-9C41-BB11-0B84ECF691A8}"/>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5</a:t>
            </a:fld>
            <a:endParaRPr lang="en-CA">
              <a:solidFill>
                <a:prstClr val="black">
                  <a:tint val="75000"/>
                </a:prstClr>
              </a:solidFill>
            </a:endParaRPr>
          </a:p>
        </p:txBody>
      </p:sp>
    </p:spTree>
    <p:extLst>
      <p:ext uri="{BB962C8B-B14F-4D97-AF65-F5344CB8AC3E}">
        <p14:creationId xmlns:p14="http://schemas.microsoft.com/office/powerpoint/2010/main" val="3821237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913EC-55B2-4E37-8F57-43D0438F7856}"/>
              </a:ext>
            </a:extLst>
          </p:cNvPr>
          <p:cNvSpPr>
            <a:spLocks noGrp="1"/>
          </p:cNvSpPr>
          <p:nvPr>
            <p:ph type="title"/>
          </p:nvPr>
        </p:nvSpPr>
        <p:spPr>
          <a:xfrm>
            <a:off x="605045" y="131025"/>
            <a:ext cx="10972800" cy="562074"/>
          </a:xfrm>
        </p:spPr>
        <p:txBody>
          <a:bodyPr>
            <a:normAutofit fontScale="90000"/>
          </a:bodyPr>
          <a:lstStyle/>
          <a:p>
            <a:r>
              <a:rPr lang="en-US" dirty="0"/>
              <a:t>What is Research, Teaching and Service?</a:t>
            </a:r>
          </a:p>
        </p:txBody>
      </p:sp>
      <p:graphicFrame>
        <p:nvGraphicFramePr>
          <p:cNvPr id="6" name="Content Placeholder 5">
            <a:extLst>
              <a:ext uri="{FF2B5EF4-FFF2-40B4-BE49-F238E27FC236}">
                <a16:creationId xmlns:a16="http://schemas.microsoft.com/office/drawing/2014/main" id="{EED9D6D5-872E-4201-B312-2752FB203D41}"/>
              </a:ext>
            </a:extLst>
          </p:cNvPr>
          <p:cNvGraphicFramePr>
            <a:graphicFrameLocks noGrp="1"/>
          </p:cNvGraphicFramePr>
          <p:nvPr>
            <p:ph idx="1"/>
            <p:extLst>
              <p:ext uri="{D42A27DB-BD31-4B8C-83A1-F6EECF244321}">
                <p14:modId xmlns:p14="http://schemas.microsoft.com/office/powerpoint/2010/main" val="3161135368"/>
              </p:ext>
            </p:extLst>
          </p:nvPr>
        </p:nvGraphicFramePr>
        <p:xfrm>
          <a:off x="150785" y="638732"/>
          <a:ext cx="11881320" cy="6219268"/>
        </p:xfrm>
        <a:graphic>
          <a:graphicData uri="http://schemas.openxmlformats.org/drawingml/2006/table">
            <a:tbl>
              <a:tblPr firstRow="1" firstCol="1" bandRow="1">
                <a:tableStyleId>{7E9639D4-E3E2-4D34-9284-5A2195B3D0D7}</a:tableStyleId>
              </a:tblPr>
              <a:tblGrid>
                <a:gridCol w="4320480">
                  <a:extLst>
                    <a:ext uri="{9D8B030D-6E8A-4147-A177-3AD203B41FA5}">
                      <a16:colId xmlns:a16="http://schemas.microsoft.com/office/drawing/2014/main" val="2267469824"/>
                    </a:ext>
                  </a:extLst>
                </a:gridCol>
                <a:gridCol w="3744416">
                  <a:extLst>
                    <a:ext uri="{9D8B030D-6E8A-4147-A177-3AD203B41FA5}">
                      <a16:colId xmlns:a16="http://schemas.microsoft.com/office/drawing/2014/main" val="591815060"/>
                    </a:ext>
                  </a:extLst>
                </a:gridCol>
                <a:gridCol w="3816424">
                  <a:extLst>
                    <a:ext uri="{9D8B030D-6E8A-4147-A177-3AD203B41FA5}">
                      <a16:colId xmlns:a16="http://schemas.microsoft.com/office/drawing/2014/main" val="3224534427"/>
                    </a:ext>
                  </a:extLst>
                </a:gridCol>
              </a:tblGrid>
              <a:tr h="275668">
                <a:tc>
                  <a:txBody>
                    <a:bodyPr/>
                    <a:lstStyle/>
                    <a:p>
                      <a:pPr marL="0" marR="0" algn="ctr">
                        <a:lnSpc>
                          <a:spcPct val="80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Research (Article 16.02)</a:t>
                      </a:r>
                    </a:p>
                  </a:txBody>
                  <a:tcPr marL="53761" marR="53761" marT="0" marB="0" anchor="ctr"/>
                </a:tc>
                <a:tc>
                  <a:txBody>
                    <a:bodyPr/>
                    <a:lstStyle/>
                    <a:p>
                      <a:pPr marL="0" marR="0" algn="ctr">
                        <a:lnSpc>
                          <a:spcPct val="80000"/>
                        </a:lnSpc>
                        <a:spcBef>
                          <a:spcPts val="0"/>
                        </a:spcBef>
                        <a:spcAft>
                          <a:spcPts val="0"/>
                        </a:spcAft>
                      </a:pPr>
                      <a:r>
                        <a:rPr lang="en-US" sz="1400" dirty="0">
                          <a:effectLst/>
                          <a:latin typeface="+mn-lt"/>
                        </a:rPr>
                        <a:t>Teaching (Article 16.03)</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tc>
                  <a:txBody>
                    <a:bodyPr/>
                    <a:lstStyle/>
                    <a:p>
                      <a:pPr marL="0" marR="0" algn="ctr">
                        <a:lnSpc>
                          <a:spcPct val="80000"/>
                        </a:lnSpc>
                        <a:spcBef>
                          <a:spcPts val="0"/>
                        </a:spcBef>
                        <a:spcAft>
                          <a:spcPts val="0"/>
                        </a:spcAft>
                      </a:pPr>
                      <a:r>
                        <a:rPr lang="en-US" sz="1400" dirty="0">
                          <a:effectLst/>
                          <a:latin typeface="+mn-lt"/>
                        </a:rPr>
                        <a:t>Service  (Article 16.04)</a:t>
                      </a:r>
                      <a:endParaRPr lang="en-US" sz="1400" dirty="0">
                        <a:effectLst/>
                        <a:latin typeface="+mn-lt"/>
                        <a:ea typeface="Calibri" panose="020F0502020204030204" pitchFamily="34" charset="0"/>
                        <a:cs typeface="Times New Roman" panose="02020603050405020304" pitchFamily="18" charset="0"/>
                      </a:endParaRPr>
                    </a:p>
                  </a:txBody>
                  <a:tcPr marL="53761" marR="53761" marT="0" marB="0" anchor="ctr"/>
                </a:tc>
                <a:extLst>
                  <a:ext uri="{0D108BD9-81ED-4DB2-BD59-A6C34878D82A}">
                    <a16:rowId xmlns:a16="http://schemas.microsoft.com/office/drawing/2014/main" val="3320754902"/>
                  </a:ext>
                </a:extLst>
              </a:tr>
              <a:tr h="5752709">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writing, editing and/or publishing peer reviewed or non-peer reviewed: </a:t>
                      </a:r>
                    </a:p>
                    <a:p>
                      <a:pPr marL="228600" indent="0"/>
                      <a:r>
                        <a:rPr lang="en-US" sz="1300" b="0" i="0" u="none" strike="noStrike" kern="1200" baseline="0" dirty="0">
                          <a:solidFill>
                            <a:schemeClr val="tx1"/>
                          </a:solidFill>
                          <a:latin typeface="+mn-lt"/>
                          <a:ea typeface="+mn-ea"/>
                          <a:cs typeface="+mn-cs"/>
                        </a:rPr>
                        <a:t>a. books, </a:t>
                      </a:r>
                    </a:p>
                    <a:p>
                      <a:pPr marL="228600" indent="0"/>
                      <a:r>
                        <a:rPr lang="en-US" sz="1300" b="0" i="0" u="none" strike="noStrike" kern="1200" baseline="0" dirty="0">
                          <a:solidFill>
                            <a:schemeClr val="tx1"/>
                          </a:solidFill>
                          <a:latin typeface="+mn-lt"/>
                          <a:ea typeface="+mn-ea"/>
                          <a:cs typeface="+mn-cs"/>
                        </a:rPr>
                        <a:t>b. chapters in books, </a:t>
                      </a:r>
                    </a:p>
                    <a:p>
                      <a:pPr marL="228600" indent="0"/>
                      <a:r>
                        <a:rPr lang="en-US" sz="1300" b="0" i="0" u="none" strike="noStrike" kern="1200" baseline="0" dirty="0">
                          <a:solidFill>
                            <a:schemeClr val="tx1"/>
                          </a:solidFill>
                          <a:latin typeface="+mn-lt"/>
                          <a:ea typeface="+mn-ea"/>
                          <a:cs typeface="+mn-cs"/>
                        </a:rPr>
                        <a:t>c. textbooks, </a:t>
                      </a:r>
                    </a:p>
                    <a:p>
                      <a:pPr marL="228600" indent="0"/>
                      <a:r>
                        <a:rPr lang="en-US" sz="1300" b="0" i="0" u="none" strike="noStrike" kern="1200" baseline="0" dirty="0">
                          <a:solidFill>
                            <a:schemeClr val="tx1"/>
                          </a:solidFill>
                          <a:latin typeface="+mn-lt"/>
                          <a:ea typeface="+mn-ea"/>
                          <a:cs typeface="+mn-cs"/>
                        </a:rPr>
                        <a:t>d. papers in journals </a:t>
                      </a:r>
                    </a:p>
                    <a:p>
                      <a:pPr marL="228600" indent="0"/>
                      <a:r>
                        <a:rPr lang="en-US" sz="1300" b="0" i="0" u="none" strike="noStrike" kern="1200" baseline="0" dirty="0">
                          <a:solidFill>
                            <a:schemeClr val="tx1"/>
                          </a:solidFill>
                          <a:latin typeface="+mn-lt"/>
                          <a:ea typeface="+mn-ea"/>
                          <a:cs typeface="+mn-cs"/>
                        </a:rPr>
                        <a:t>e. papers in conference proceedings; </a:t>
                      </a:r>
                    </a:p>
                    <a:p>
                      <a:r>
                        <a:rPr lang="en-US" sz="1300" b="0" i="0" u="none" strike="noStrike" kern="1200" baseline="0" dirty="0">
                          <a:solidFill>
                            <a:schemeClr val="tx1"/>
                          </a:solidFill>
                          <a:latin typeface="+mn-lt"/>
                          <a:ea typeface="+mn-ea"/>
                          <a:cs typeface="+mn-cs"/>
                        </a:rPr>
                        <a:t>ii. conducting scholarly work, investigations and analysis; </a:t>
                      </a:r>
                    </a:p>
                    <a:p>
                      <a:r>
                        <a:rPr lang="en-US" sz="1300" b="0" i="0" u="none" strike="noStrike" kern="1200" baseline="0" dirty="0">
                          <a:solidFill>
                            <a:schemeClr val="tx1"/>
                          </a:solidFill>
                          <a:latin typeface="+mn-lt"/>
                          <a:ea typeface="+mn-ea"/>
                          <a:cs typeface="+mn-cs"/>
                        </a:rPr>
                        <a:t>iii. preparing and submitting research proposals for grant applications; </a:t>
                      </a:r>
                    </a:p>
                    <a:p>
                      <a:r>
                        <a:rPr lang="en-US" sz="1300" b="0" i="0" u="none" strike="noStrike" kern="1200" baseline="0" dirty="0">
                          <a:solidFill>
                            <a:schemeClr val="tx1"/>
                          </a:solidFill>
                          <a:latin typeface="+mn-lt"/>
                          <a:ea typeface="+mn-ea"/>
                          <a:cs typeface="+mn-cs"/>
                        </a:rPr>
                        <a:t>iv. receiving research grants and contracts; </a:t>
                      </a:r>
                    </a:p>
                    <a:p>
                      <a:r>
                        <a:rPr lang="en-US" sz="1300" b="0" i="0" u="none" strike="noStrike" kern="1200" baseline="0" dirty="0">
                          <a:solidFill>
                            <a:schemeClr val="tx1"/>
                          </a:solidFill>
                          <a:latin typeface="+mn-lt"/>
                          <a:ea typeface="+mn-ea"/>
                          <a:cs typeface="+mn-cs"/>
                        </a:rPr>
                        <a:t>v. writing case studies; </a:t>
                      </a:r>
                    </a:p>
                    <a:p>
                      <a:r>
                        <a:rPr lang="en-US" sz="1300" b="0" i="0" u="none" strike="noStrike" kern="1200" baseline="0" dirty="0">
                          <a:solidFill>
                            <a:schemeClr val="tx1"/>
                          </a:solidFill>
                          <a:latin typeface="+mn-lt"/>
                          <a:ea typeface="+mn-ea"/>
                          <a:cs typeface="+mn-cs"/>
                        </a:rPr>
                        <a:t>vi. defining, designing and/or developing scientific/engineering systems; </a:t>
                      </a:r>
                    </a:p>
                    <a:p>
                      <a:r>
                        <a:rPr lang="en-US" sz="1300" b="0" i="0" u="none" strike="noStrike" kern="1200" baseline="0" dirty="0">
                          <a:solidFill>
                            <a:schemeClr val="tx1"/>
                          </a:solidFill>
                          <a:latin typeface="+mn-lt"/>
                          <a:ea typeface="+mn-ea"/>
                          <a:cs typeface="+mn-cs"/>
                        </a:rPr>
                        <a:t>vii. developing teaching materials and/or learning tools which have a wider application than the Faculty Member's own teaching activities; </a:t>
                      </a:r>
                    </a:p>
                    <a:p>
                      <a:r>
                        <a:rPr lang="en-US" sz="1300" b="0" i="0" u="none" strike="noStrike" kern="1200" baseline="0" dirty="0">
                          <a:solidFill>
                            <a:schemeClr val="tx1"/>
                          </a:solidFill>
                          <a:latin typeface="+mn-lt"/>
                          <a:ea typeface="+mn-ea"/>
                          <a:cs typeface="+mn-cs"/>
                        </a:rPr>
                        <a:t>viii. compiling and publishing of scholarly bibliographies and literary work; </a:t>
                      </a:r>
                    </a:p>
                    <a:p>
                      <a:r>
                        <a:rPr lang="en-US" sz="1300" b="0" i="0" u="none" strike="noStrike" kern="1200" baseline="0" dirty="0">
                          <a:solidFill>
                            <a:schemeClr val="tx1"/>
                          </a:solidFill>
                          <a:latin typeface="+mn-lt"/>
                          <a:ea typeface="+mn-ea"/>
                          <a:cs typeface="+mn-cs"/>
                        </a:rPr>
                        <a:t>ix. creating literary or artistic works appropriate to one's discipline; </a:t>
                      </a:r>
                    </a:p>
                    <a:p>
                      <a:r>
                        <a:rPr lang="en-US" sz="1300" b="0" i="0" u="none" strike="noStrike" kern="1200" baseline="0" dirty="0">
                          <a:solidFill>
                            <a:schemeClr val="tx1"/>
                          </a:solidFill>
                          <a:latin typeface="+mn-lt"/>
                          <a:ea typeface="+mn-ea"/>
                          <a:cs typeface="+mn-cs"/>
                        </a:rPr>
                        <a:t>x. engaging in the scholarship of teaching; </a:t>
                      </a:r>
                    </a:p>
                    <a:p>
                      <a:r>
                        <a:rPr lang="en-US" sz="1300" b="0" i="0" u="none" strike="noStrike" kern="1200" baseline="0" dirty="0">
                          <a:solidFill>
                            <a:schemeClr val="tx1"/>
                          </a:solidFill>
                          <a:latin typeface="+mn-lt"/>
                          <a:ea typeface="+mn-ea"/>
                          <a:cs typeface="+mn-cs"/>
                        </a:rPr>
                        <a:t>xi. applying existing knowledge; </a:t>
                      </a:r>
                    </a:p>
                    <a:p>
                      <a:r>
                        <a:rPr lang="en-US" sz="1300" b="0" i="0" u="none" strike="noStrike" kern="1200" baseline="0" dirty="0">
                          <a:solidFill>
                            <a:schemeClr val="tx1"/>
                          </a:solidFill>
                          <a:latin typeface="+mn-lt"/>
                          <a:ea typeface="+mn-ea"/>
                          <a:cs typeface="+mn-cs"/>
                        </a:rPr>
                        <a:t>xii. supervising graduate students academic work; </a:t>
                      </a:r>
                    </a:p>
                    <a:p>
                      <a:r>
                        <a:rPr lang="en-US" sz="1300" b="0" i="0" u="none" strike="noStrike" kern="1200" baseline="0" dirty="0">
                          <a:solidFill>
                            <a:schemeClr val="tx1"/>
                          </a:solidFill>
                          <a:latin typeface="+mn-lt"/>
                          <a:ea typeface="+mn-ea"/>
                          <a:cs typeface="+mn-cs"/>
                        </a:rPr>
                        <a:t>xiii. engaging in creative professional practice (e.g. original design, clinical therapeutic techniques, etc.); </a:t>
                      </a:r>
                    </a:p>
                    <a:p>
                      <a:r>
                        <a:rPr lang="en-US" sz="1300" b="0" i="0" u="none" strike="noStrike" kern="1200" baseline="0" dirty="0">
                          <a:solidFill>
                            <a:schemeClr val="tx1"/>
                          </a:solidFill>
                          <a:latin typeface="+mn-lt"/>
                          <a:ea typeface="+mn-ea"/>
                          <a:cs typeface="+mn-cs"/>
                        </a:rPr>
                        <a:t>xiv. consulting; </a:t>
                      </a:r>
                    </a:p>
                    <a:p>
                      <a:r>
                        <a:rPr lang="en-US" sz="1300" b="0" i="0" u="none" strike="noStrike" kern="1200" baseline="0" dirty="0">
                          <a:solidFill>
                            <a:schemeClr val="tx1"/>
                          </a:solidFill>
                          <a:latin typeface="+mn-lt"/>
                          <a:ea typeface="+mn-ea"/>
                          <a:cs typeface="+mn-cs"/>
                        </a:rPr>
                        <a:t>xv. creative application of existing knowledge; and</a:t>
                      </a:r>
                    </a:p>
                    <a:p>
                      <a:r>
                        <a:rPr lang="en-US" sz="1300" b="0" i="0" u="none" strike="noStrike" kern="1200" baseline="0" dirty="0">
                          <a:solidFill>
                            <a:schemeClr val="tx1"/>
                          </a:solidFill>
                          <a:latin typeface="+mn-lt"/>
                          <a:ea typeface="+mn-ea"/>
                          <a:cs typeface="+mn-cs"/>
                        </a:rPr>
                        <a:t>xvi. developing reciprocal relationships with historically marginalized communities.</a:t>
                      </a:r>
                    </a:p>
                  </a:txBody>
                  <a:tcPr marL="53761" marR="53761" marT="0" marB="0">
                    <a:solidFill>
                      <a:schemeClr val="bg1"/>
                    </a:solidFill>
                  </a:tcPr>
                </a:tc>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delivering and coordinating courses; conducting seminars; guiding tutorials, and laboratories; supervising fieldwork and individual study projects; </a:t>
                      </a:r>
                    </a:p>
                    <a:p>
                      <a:r>
                        <a:rPr lang="en-US" sz="1300" b="0" i="0" u="none" strike="noStrike" kern="1200" baseline="0" dirty="0">
                          <a:solidFill>
                            <a:schemeClr val="tx1"/>
                          </a:solidFill>
                          <a:latin typeface="+mn-lt"/>
                          <a:ea typeface="+mn-ea"/>
                          <a:cs typeface="+mn-cs"/>
                        </a:rPr>
                        <a:t>ii. developing and revising courses and programs; </a:t>
                      </a:r>
                    </a:p>
                    <a:p>
                      <a:r>
                        <a:rPr lang="en-US" sz="1300" b="0" i="0" u="none" strike="noStrike" kern="1200" baseline="0" dirty="0">
                          <a:solidFill>
                            <a:schemeClr val="tx1"/>
                          </a:solidFill>
                          <a:latin typeface="+mn-lt"/>
                          <a:ea typeface="+mn-ea"/>
                          <a:cs typeface="+mn-cs"/>
                        </a:rPr>
                        <a:t>iii. preparing and revising teaching materials; </a:t>
                      </a:r>
                    </a:p>
                    <a:p>
                      <a:r>
                        <a:rPr lang="en-US" sz="1300" b="0" i="0" u="none" strike="noStrike" kern="1200" baseline="0" dirty="0">
                          <a:solidFill>
                            <a:schemeClr val="tx1"/>
                          </a:solidFill>
                          <a:latin typeface="+mn-lt"/>
                          <a:ea typeface="+mn-ea"/>
                          <a:cs typeface="+mn-cs"/>
                        </a:rPr>
                        <a:t>iv. assessing and evaluating assignments, tests and examinations and other course work; </a:t>
                      </a:r>
                    </a:p>
                    <a:p>
                      <a:r>
                        <a:rPr lang="en-US" sz="1300" b="0" i="0" u="none" strike="noStrike" kern="1200" baseline="0" dirty="0">
                          <a:solidFill>
                            <a:schemeClr val="tx1"/>
                          </a:solidFill>
                          <a:latin typeface="+mn-lt"/>
                          <a:ea typeface="+mn-ea"/>
                          <a:cs typeface="+mn-cs"/>
                        </a:rPr>
                        <a:t>v. training and supervising the work of teaching assistants; </a:t>
                      </a:r>
                    </a:p>
                    <a:p>
                      <a:r>
                        <a:rPr lang="en-US" sz="1300" b="0" i="0" u="none" strike="noStrike" kern="1200" baseline="0" dirty="0">
                          <a:solidFill>
                            <a:schemeClr val="tx1"/>
                          </a:solidFill>
                          <a:latin typeface="+mn-lt"/>
                          <a:ea typeface="+mn-ea"/>
                          <a:cs typeface="+mn-cs"/>
                        </a:rPr>
                        <a:t>vi. supervising, advising, assessing and evaluating students' individual work, such as theses, projects and papers; </a:t>
                      </a:r>
                    </a:p>
                    <a:p>
                      <a:r>
                        <a:rPr lang="en-US" sz="1300" b="0" i="0" u="none" strike="noStrike" kern="1200" baseline="0" dirty="0">
                          <a:solidFill>
                            <a:schemeClr val="tx1"/>
                          </a:solidFill>
                          <a:latin typeface="+mn-lt"/>
                          <a:ea typeface="+mn-ea"/>
                          <a:cs typeface="+mn-cs"/>
                        </a:rPr>
                        <a:t>vii. supporting and consulting with students outside of class or laboratory time; </a:t>
                      </a:r>
                    </a:p>
                    <a:p>
                      <a:r>
                        <a:rPr lang="en-US" sz="1300" b="0" i="0" u="none" strike="noStrike" kern="1200" baseline="0" dirty="0">
                          <a:solidFill>
                            <a:schemeClr val="tx1"/>
                          </a:solidFill>
                          <a:latin typeface="+mn-lt"/>
                          <a:ea typeface="+mn-ea"/>
                          <a:cs typeface="+mn-cs"/>
                        </a:rPr>
                        <a:t>viii. participating in the development of teaching methods, programs or course content; </a:t>
                      </a:r>
                    </a:p>
                    <a:p>
                      <a:r>
                        <a:rPr lang="en-US" sz="1300" b="0" i="0" u="none" strike="noStrike" kern="1200" baseline="0" dirty="0">
                          <a:solidFill>
                            <a:schemeClr val="tx1"/>
                          </a:solidFill>
                          <a:latin typeface="+mn-lt"/>
                          <a:ea typeface="+mn-ea"/>
                          <a:cs typeface="+mn-cs"/>
                        </a:rPr>
                        <a:t>ix. writing textbooks, it being understood that such textbooks are primarily considered a component of a Faculty Member's scholarship. </a:t>
                      </a:r>
                    </a:p>
                    <a:p>
                      <a:r>
                        <a:rPr lang="en-US" sz="1300" b="0" i="0" u="none" strike="noStrike" kern="1200" baseline="0" dirty="0">
                          <a:solidFill>
                            <a:schemeClr val="tx1"/>
                          </a:solidFill>
                          <a:latin typeface="+mn-lt"/>
                          <a:ea typeface="+mn-ea"/>
                          <a:cs typeface="+mn-cs"/>
                        </a:rPr>
                        <a:t>x. counseling students on their academic progress; </a:t>
                      </a:r>
                    </a:p>
                    <a:p>
                      <a:r>
                        <a:rPr lang="en-US" sz="1300" b="0" i="0" u="none" strike="noStrike" kern="1200" baseline="0" dirty="0">
                          <a:solidFill>
                            <a:schemeClr val="tx1"/>
                          </a:solidFill>
                          <a:latin typeface="+mn-lt"/>
                          <a:ea typeface="+mn-ea"/>
                          <a:cs typeface="+mn-cs"/>
                        </a:rPr>
                        <a:t>xi. supervising the academic work of graduate students; and </a:t>
                      </a:r>
                    </a:p>
                    <a:p>
                      <a:r>
                        <a:rPr lang="en-US" sz="1300" b="0" i="0" u="none" strike="noStrike" kern="1200" baseline="0" dirty="0">
                          <a:solidFill>
                            <a:schemeClr val="tx1"/>
                          </a:solidFill>
                          <a:latin typeface="+mn-lt"/>
                          <a:ea typeface="+mn-ea"/>
                          <a:cs typeface="+mn-cs"/>
                        </a:rPr>
                        <a:t>xii. mentoring students. </a:t>
                      </a:r>
                    </a:p>
                  </a:txBody>
                  <a:tcPr marL="53761" marR="53761" marT="0" marB="0">
                    <a:solidFill>
                      <a:schemeClr val="bg2"/>
                    </a:solidFill>
                  </a:tcPr>
                </a:tc>
                <a:tc>
                  <a:txBody>
                    <a:bodyPr/>
                    <a:lstStyle/>
                    <a:p>
                      <a:r>
                        <a:rPr lang="en-US" sz="1300" b="0" i="0" u="none" strike="noStrike" kern="1200" baseline="0" dirty="0" err="1">
                          <a:solidFill>
                            <a:schemeClr val="tx1"/>
                          </a:solidFill>
                          <a:latin typeface="+mn-lt"/>
                          <a:ea typeface="+mn-ea"/>
                          <a:cs typeface="+mn-cs"/>
                        </a:rPr>
                        <a:t>i</a:t>
                      </a:r>
                      <a:r>
                        <a:rPr lang="en-US" sz="1300" b="0" i="0" u="none" strike="noStrike" kern="1200" baseline="0" dirty="0">
                          <a:solidFill>
                            <a:schemeClr val="tx1"/>
                          </a:solidFill>
                          <a:latin typeface="+mn-lt"/>
                          <a:ea typeface="+mn-ea"/>
                          <a:cs typeface="+mn-cs"/>
                        </a:rPr>
                        <a:t>. chairing and participating on Faculty standing and ad hoc committees; </a:t>
                      </a:r>
                    </a:p>
                    <a:p>
                      <a:r>
                        <a:rPr lang="en-US" sz="1300" b="0" i="0" u="none" strike="noStrike" kern="1200" baseline="0" dirty="0">
                          <a:solidFill>
                            <a:schemeClr val="tx1"/>
                          </a:solidFill>
                          <a:latin typeface="+mn-lt"/>
                          <a:ea typeface="+mn-ea"/>
                          <a:cs typeface="+mn-cs"/>
                        </a:rPr>
                        <a:t>ii. chairing and participating on University standing and ad hoc committees; </a:t>
                      </a:r>
                    </a:p>
                    <a:p>
                      <a:r>
                        <a:rPr lang="en-US" sz="1300" b="0" i="0" u="none" strike="noStrike" kern="1200" baseline="0" dirty="0">
                          <a:solidFill>
                            <a:schemeClr val="tx1"/>
                          </a:solidFill>
                          <a:latin typeface="+mn-lt"/>
                          <a:ea typeface="+mn-ea"/>
                          <a:cs typeface="+mn-cs"/>
                        </a:rPr>
                        <a:t>iii. developing academic programs; </a:t>
                      </a:r>
                    </a:p>
                    <a:p>
                      <a:r>
                        <a:rPr lang="en-US" sz="1300" b="0" i="0" u="none" strike="noStrike" kern="1200" baseline="0" dirty="0">
                          <a:solidFill>
                            <a:schemeClr val="tx1"/>
                          </a:solidFill>
                          <a:latin typeface="+mn-lt"/>
                          <a:ea typeface="+mn-ea"/>
                          <a:cs typeface="+mn-cs"/>
                        </a:rPr>
                        <a:t>iv. directing academic programs; </a:t>
                      </a:r>
                    </a:p>
                    <a:p>
                      <a:r>
                        <a:rPr lang="en-US" sz="1300" b="0" i="0" u="none" strike="noStrike" kern="1200" baseline="0" dirty="0">
                          <a:solidFill>
                            <a:schemeClr val="tx1"/>
                          </a:solidFill>
                          <a:latin typeface="+mn-lt"/>
                          <a:ea typeface="+mn-ea"/>
                          <a:cs typeface="+mn-cs"/>
                        </a:rPr>
                        <a:t>v. administering student activities including co-op and community placements; </a:t>
                      </a:r>
                    </a:p>
                    <a:p>
                      <a:r>
                        <a:rPr lang="en-US" sz="1300" b="0" i="0" u="none" strike="noStrike" kern="1200" baseline="0" dirty="0">
                          <a:solidFill>
                            <a:schemeClr val="tx1"/>
                          </a:solidFill>
                          <a:latin typeface="+mn-lt"/>
                          <a:ea typeface="+mn-ea"/>
                          <a:cs typeface="+mn-cs"/>
                        </a:rPr>
                        <a:t>vi. advising students; </a:t>
                      </a:r>
                    </a:p>
                    <a:p>
                      <a:r>
                        <a:rPr lang="en-US" sz="1300" b="0" i="0" u="none" strike="noStrike" kern="1200" baseline="0" dirty="0">
                          <a:solidFill>
                            <a:schemeClr val="tx1"/>
                          </a:solidFill>
                          <a:latin typeface="+mn-lt"/>
                          <a:ea typeface="+mn-ea"/>
                          <a:cs typeface="+mn-cs"/>
                        </a:rPr>
                        <a:t>vii. taking an active role in professional associations; including the Faculty Association, and learned societies; </a:t>
                      </a:r>
                    </a:p>
                    <a:p>
                      <a:r>
                        <a:rPr lang="en-US" sz="1300" b="0" i="0" u="none" strike="noStrike" kern="1200" baseline="0" dirty="0">
                          <a:solidFill>
                            <a:schemeClr val="tx1"/>
                          </a:solidFill>
                          <a:latin typeface="+mn-lt"/>
                          <a:ea typeface="+mn-ea"/>
                          <a:cs typeface="+mn-cs"/>
                        </a:rPr>
                        <a:t>viii. taking an active role as a reviewer for journals, granting bodies, refereed conferences and publishers; </a:t>
                      </a:r>
                    </a:p>
                    <a:p>
                      <a:r>
                        <a:rPr lang="en-US" sz="1300" b="0" i="0" u="none" strike="noStrike" kern="1200" baseline="0" dirty="0">
                          <a:solidFill>
                            <a:schemeClr val="tx1"/>
                          </a:solidFill>
                          <a:latin typeface="+mn-lt"/>
                          <a:ea typeface="+mn-ea"/>
                          <a:cs typeface="+mn-cs"/>
                        </a:rPr>
                        <a:t>ix. serving on editorial boards for journals, conferences, conference proceedings, etc.; </a:t>
                      </a:r>
                    </a:p>
                    <a:p>
                      <a:r>
                        <a:rPr lang="en-US" sz="1300" b="0" i="0" u="none" strike="noStrike" kern="1200" baseline="0" dirty="0">
                          <a:solidFill>
                            <a:schemeClr val="tx1"/>
                          </a:solidFill>
                          <a:latin typeface="+mn-lt"/>
                          <a:ea typeface="+mn-ea"/>
                          <a:cs typeface="+mn-cs"/>
                        </a:rPr>
                        <a:t>x. organizing and/or leading conferences, symposia, workshops, short courses, speaking events, public seminars, and other types of professional activities; </a:t>
                      </a:r>
                    </a:p>
                    <a:p>
                      <a:r>
                        <a:rPr lang="en-US" sz="1300" b="0" i="0" u="none" strike="noStrike" kern="1200" baseline="0" dirty="0">
                          <a:solidFill>
                            <a:schemeClr val="tx1"/>
                          </a:solidFill>
                          <a:latin typeface="+mn-lt"/>
                          <a:ea typeface="+mn-ea"/>
                          <a:cs typeface="+mn-cs"/>
                        </a:rPr>
                        <a:t>xi. taking an active role in community groups that are connected to the Faculty Member’s area of expertise; </a:t>
                      </a:r>
                    </a:p>
                    <a:p>
                      <a:r>
                        <a:rPr lang="en-US" sz="1300" b="0" i="0" u="none" strike="noStrike" kern="1200" baseline="0" dirty="0">
                          <a:solidFill>
                            <a:schemeClr val="tx1"/>
                          </a:solidFill>
                          <a:latin typeface="+mn-lt"/>
                          <a:ea typeface="+mn-ea"/>
                          <a:cs typeface="+mn-cs"/>
                        </a:rPr>
                        <a:t>xii. representing the University at internal and/or external events and on external organizations; </a:t>
                      </a:r>
                    </a:p>
                    <a:p>
                      <a:r>
                        <a:rPr lang="en-US" sz="1300" b="0" i="0" u="none" strike="noStrike" kern="1200" baseline="0" dirty="0">
                          <a:solidFill>
                            <a:schemeClr val="tx1"/>
                          </a:solidFill>
                          <a:latin typeface="+mn-lt"/>
                          <a:ea typeface="+mn-ea"/>
                          <a:cs typeface="+mn-cs"/>
                        </a:rPr>
                        <a:t>xiii. mentoring colleagues; and</a:t>
                      </a:r>
                    </a:p>
                    <a:p>
                      <a:r>
                        <a:rPr lang="en-US" sz="1300" b="0" i="0" u="none" strike="noStrike" kern="1200" baseline="0" dirty="0">
                          <a:solidFill>
                            <a:schemeClr val="tx1"/>
                          </a:solidFill>
                          <a:latin typeface="+mn-lt"/>
                          <a:ea typeface="+mn-ea"/>
                          <a:cs typeface="+mn-cs"/>
                        </a:rPr>
                        <a:t>xiv. developing/coordinating materials in support of accreditation activities outside those related to Teaching; creating and/or compiling documentation for accreditation and/or program review.</a:t>
                      </a:r>
                    </a:p>
                  </a:txBody>
                  <a:tcPr marL="53761" marR="53761" marT="0" marB="0">
                    <a:solidFill>
                      <a:schemeClr val="bg1"/>
                    </a:solidFill>
                  </a:tcPr>
                </a:tc>
                <a:extLst>
                  <a:ext uri="{0D108BD9-81ED-4DB2-BD59-A6C34878D82A}">
                    <a16:rowId xmlns:a16="http://schemas.microsoft.com/office/drawing/2014/main" val="3862096716"/>
                  </a:ext>
                </a:extLst>
              </a:tr>
            </a:tbl>
          </a:graphicData>
        </a:graphic>
      </p:graphicFrame>
      <p:sp>
        <p:nvSpPr>
          <p:cNvPr id="4" name="Footer Placeholder 3">
            <a:extLst>
              <a:ext uri="{FF2B5EF4-FFF2-40B4-BE49-F238E27FC236}">
                <a16:creationId xmlns:a16="http://schemas.microsoft.com/office/drawing/2014/main" id="{58B937C5-C618-4E7B-B6F4-72F05BDC0B95}"/>
              </a:ext>
            </a:extLst>
          </p:cNvPr>
          <p:cNvSpPr>
            <a:spLocks noGrp="1"/>
          </p:cNvSpPr>
          <p:nvPr>
            <p:ph type="ftr" sz="quarter" idx="11"/>
          </p:nvPr>
        </p:nvSpPr>
        <p:spPr/>
        <p:txBody>
          <a:bodyPr/>
          <a:lstStyle/>
          <a:p>
            <a:endParaRPr lang="en-CA" dirty="0">
              <a:solidFill>
                <a:prstClr val="black">
                  <a:tint val="75000"/>
                </a:prstClr>
              </a:solidFill>
            </a:endParaRPr>
          </a:p>
        </p:txBody>
      </p:sp>
      <p:sp>
        <p:nvSpPr>
          <p:cNvPr id="5" name="Slide Number Placeholder 4">
            <a:extLst>
              <a:ext uri="{FF2B5EF4-FFF2-40B4-BE49-F238E27FC236}">
                <a16:creationId xmlns:a16="http://schemas.microsoft.com/office/drawing/2014/main" id="{244A29ED-E6E3-4DFD-A81C-4D6950B37465}"/>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6</a:t>
            </a:fld>
            <a:endParaRPr lang="en-CA">
              <a:solidFill>
                <a:prstClr val="black">
                  <a:tint val="75000"/>
                </a:prstClr>
              </a:solidFill>
            </a:endParaRPr>
          </a:p>
        </p:txBody>
      </p:sp>
    </p:spTree>
    <p:extLst>
      <p:ext uri="{BB962C8B-B14F-4D97-AF65-F5344CB8AC3E}">
        <p14:creationId xmlns:p14="http://schemas.microsoft.com/office/powerpoint/2010/main" val="3323415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2" y="70065"/>
            <a:ext cx="3942647" cy="772015"/>
          </a:xfrm>
        </p:spPr>
        <p:txBody>
          <a:bodyPr/>
          <a:lstStyle/>
          <a:p>
            <a:r>
              <a:rPr lang="en-US" b="1" dirty="0">
                <a:solidFill>
                  <a:srgbClr val="002060"/>
                </a:solidFill>
              </a:rPr>
              <a:t>The Process</a:t>
            </a:r>
            <a:endParaRPr lang="en-CA" b="1" dirty="0">
              <a:solidFill>
                <a:srgbClr val="002060"/>
              </a:solidFill>
            </a:endParaRPr>
          </a:p>
        </p:txBody>
      </p:sp>
      <p:graphicFrame>
        <p:nvGraphicFramePr>
          <p:cNvPr id="7" name="Content Placeholder 6">
            <a:extLst>
              <a:ext uri="{FF2B5EF4-FFF2-40B4-BE49-F238E27FC236}">
                <a16:creationId xmlns:a16="http://schemas.microsoft.com/office/drawing/2014/main" id="{ED6F394D-F0ED-4371-B126-CC5E5391E27B}"/>
              </a:ext>
            </a:extLst>
          </p:cNvPr>
          <p:cNvGraphicFramePr>
            <a:graphicFrameLocks noGrp="1"/>
          </p:cNvGraphicFramePr>
          <p:nvPr>
            <p:ph idx="1"/>
            <p:extLst>
              <p:ext uri="{D42A27DB-BD31-4B8C-83A1-F6EECF244321}">
                <p14:modId xmlns:p14="http://schemas.microsoft.com/office/powerpoint/2010/main" val="3792964718"/>
              </p:ext>
            </p:extLst>
          </p:nvPr>
        </p:nvGraphicFramePr>
        <p:xfrm>
          <a:off x="4367808" y="404664"/>
          <a:ext cx="7488832" cy="6048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a:xfrm>
            <a:off x="4114356" y="6356351"/>
            <a:ext cx="3860800" cy="365125"/>
          </a:xfrm>
        </p:spPr>
        <p:txBody>
          <a:bodyPr/>
          <a:lstStyle/>
          <a:p>
            <a:r>
              <a:rPr lang="en-CA" dirty="0"/>
              <a:t>UOITFA</a:t>
            </a:r>
          </a:p>
        </p:txBody>
      </p:sp>
      <p:sp>
        <p:nvSpPr>
          <p:cNvPr id="5" name="Slide Number Placeholder 4"/>
          <p:cNvSpPr>
            <a:spLocks noGrp="1"/>
          </p:cNvSpPr>
          <p:nvPr>
            <p:ph type="sldNum" sz="quarter" idx="12"/>
          </p:nvPr>
        </p:nvSpPr>
        <p:spPr/>
        <p:txBody>
          <a:bodyPr/>
          <a:lstStyle/>
          <a:p>
            <a:fld id="{F6983FBC-6A0A-4FD1-BC8E-3AC1B13AD69E}" type="slidenum">
              <a:rPr lang="en-CA" smtClean="0"/>
              <a:t>7</a:t>
            </a:fld>
            <a:endParaRPr lang="en-CA"/>
          </a:p>
        </p:txBody>
      </p:sp>
      <p:sp>
        <p:nvSpPr>
          <p:cNvPr id="3" name="Rectangle 2">
            <a:extLst>
              <a:ext uri="{FF2B5EF4-FFF2-40B4-BE49-F238E27FC236}">
                <a16:creationId xmlns:a16="http://schemas.microsoft.com/office/drawing/2014/main" id="{FFD90E3E-C73F-4EFC-99F6-776ABDBBC765}"/>
              </a:ext>
            </a:extLst>
          </p:cNvPr>
          <p:cNvSpPr/>
          <p:nvPr/>
        </p:nvSpPr>
        <p:spPr>
          <a:xfrm>
            <a:off x="4114356" y="136705"/>
            <a:ext cx="7958308" cy="11320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F3D0E18-413F-46B3-BB9F-AAFF54A810CD}"/>
              </a:ext>
            </a:extLst>
          </p:cNvPr>
          <p:cNvSpPr/>
          <p:nvPr/>
        </p:nvSpPr>
        <p:spPr>
          <a:xfrm>
            <a:off x="3972383" y="1210198"/>
            <a:ext cx="7958308" cy="9361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BF81F39-3B2D-41E9-94E7-E8B59A6D974D}"/>
              </a:ext>
            </a:extLst>
          </p:cNvPr>
          <p:cNvSpPr/>
          <p:nvPr/>
        </p:nvSpPr>
        <p:spPr>
          <a:xfrm>
            <a:off x="4235468" y="1940349"/>
            <a:ext cx="7958308" cy="9361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DCED11-1465-4A6A-BFE2-FC183C724955}"/>
              </a:ext>
            </a:extLst>
          </p:cNvPr>
          <p:cNvSpPr/>
          <p:nvPr/>
        </p:nvSpPr>
        <p:spPr>
          <a:xfrm>
            <a:off x="4133070" y="287645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EAC4CC0-F65C-4C7C-A14A-023F2C4E1B39}"/>
              </a:ext>
            </a:extLst>
          </p:cNvPr>
          <p:cNvSpPr/>
          <p:nvPr/>
        </p:nvSpPr>
        <p:spPr>
          <a:xfrm>
            <a:off x="4032448" y="376406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1A66DBA-F566-4560-9CF7-60950DEFBBDD}"/>
              </a:ext>
            </a:extLst>
          </p:cNvPr>
          <p:cNvSpPr/>
          <p:nvPr/>
        </p:nvSpPr>
        <p:spPr>
          <a:xfrm>
            <a:off x="3931826" y="465167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90D2A5E-70F1-4C2E-BC62-22F41C635176}"/>
              </a:ext>
            </a:extLst>
          </p:cNvPr>
          <p:cNvSpPr/>
          <p:nvPr/>
        </p:nvSpPr>
        <p:spPr>
          <a:xfrm>
            <a:off x="4186364" y="5539282"/>
            <a:ext cx="7958308" cy="1056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990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A1BF2-F452-4ABE-A9B9-AD9166762A28}"/>
              </a:ext>
            </a:extLst>
          </p:cNvPr>
          <p:cNvSpPr>
            <a:spLocks noGrp="1"/>
          </p:cNvSpPr>
          <p:nvPr>
            <p:ph type="title"/>
          </p:nvPr>
        </p:nvSpPr>
        <p:spPr/>
        <p:txBody>
          <a:bodyPr>
            <a:normAutofit/>
          </a:bodyPr>
          <a:lstStyle/>
          <a:p>
            <a:r>
              <a:rPr lang="en-US" dirty="0"/>
              <a:t>Timing of the Third Year Review </a:t>
            </a:r>
          </a:p>
        </p:txBody>
      </p:sp>
      <p:sp>
        <p:nvSpPr>
          <p:cNvPr id="3" name="Content Placeholder 2">
            <a:extLst>
              <a:ext uri="{FF2B5EF4-FFF2-40B4-BE49-F238E27FC236}">
                <a16:creationId xmlns:a16="http://schemas.microsoft.com/office/drawing/2014/main" id="{6E7751D6-4918-4247-BAD8-E3FA59848E65}"/>
              </a:ext>
            </a:extLst>
          </p:cNvPr>
          <p:cNvSpPr>
            <a:spLocks noGrp="1"/>
          </p:cNvSpPr>
          <p:nvPr>
            <p:ph idx="1"/>
          </p:nvPr>
        </p:nvSpPr>
        <p:spPr>
          <a:xfrm>
            <a:off x="263352" y="1446238"/>
            <a:ext cx="11665296" cy="4525963"/>
          </a:xfrm>
        </p:spPr>
        <p:txBody>
          <a:bodyPr>
            <a:noAutofit/>
          </a:bodyPr>
          <a:lstStyle/>
          <a:p>
            <a:pPr>
              <a:spcBef>
                <a:spcPts val="0"/>
              </a:spcBef>
            </a:pPr>
            <a:r>
              <a:rPr lang="en-US" sz="2700" dirty="0"/>
              <a:t>April 1 of the second year (19.02 a): YOU are informed by Dean of review</a:t>
            </a:r>
          </a:p>
          <a:p>
            <a:pPr>
              <a:spcBef>
                <a:spcPts val="0"/>
              </a:spcBef>
            </a:pPr>
            <a:r>
              <a:rPr lang="en-US" sz="2700" dirty="0"/>
              <a:t>June 1 (19.02 b): Process starts</a:t>
            </a:r>
          </a:p>
          <a:p>
            <a:pPr>
              <a:spcBef>
                <a:spcPts val="0"/>
              </a:spcBef>
            </a:pPr>
            <a:r>
              <a:rPr lang="en-US" sz="2700" dirty="0"/>
              <a:t>June 15 (19.03 b): YOU meet with Dean to discuss timetable, process &amp; materials</a:t>
            </a:r>
          </a:p>
          <a:p>
            <a:pPr lvl="1">
              <a:spcBef>
                <a:spcPts val="0"/>
              </a:spcBef>
            </a:pPr>
            <a:r>
              <a:rPr lang="en-US" sz="2700" dirty="0"/>
              <a:t>documentation gathering &amp; preparation underway by end of 2</a:t>
            </a:r>
            <a:r>
              <a:rPr lang="en-US" sz="2700" baseline="30000" dirty="0"/>
              <a:t>nd</a:t>
            </a:r>
            <a:r>
              <a:rPr lang="en-US" sz="2700" dirty="0"/>
              <a:t>  year</a:t>
            </a:r>
          </a:p>
          <a:p>
            <a:pPr>
              <a:spcBef>
                <a:spcPts val="0"/>
              </a:spcBef>
            </a:pPr>
            <a:r>
              <a:rPr lang="en-CA" sz="2700" dirty="0"/>
              <a:t>(19.02 c) may elect to postpone to the next cycle for each instance due to</a:t>
            </a:r>
          </a:p>
          <a:p>
            <a:pPr lvl="1">
              <a:spcBef>
                <a:spcPts val="0"/>
              </a:spcBef>
            </a:pPr>
            <a:r>
              <a:rPr lang="en-CA" sz="2700" dirty="0"/>
              <a:t>maternity, adoption or parental leave for a year in each instance of birth/adoption</a:t>
            </a:r>
          </a:p>
          <a:p>
            <a:pPr lvl="1">
              <a:spcBef>
                <a:spcPts val="0"/>
              </a:spcBef>
            </a:pPr>
            <a:r>
              <a:rPr lang="en-US" sz="2700" dirty="0"/>
              <a:t>exceptional personal or professional circumstances, with </a:t>
            </a:r>
            <a:r>
              <a:rPr lang="en-CA" sz="2700" dirty="0"/>
              <a:t>Provost approval</a:t>
            </a:r>
          </a:p>
          <a:p>
            <a:pPr lvl="1">
              <a:spcBef>
                <a:spcPts val="0"/>
              </a:spcBef>
            </a:pPr>
            <a:r>
              <a:rPr lang="en-CA" sz="2700" dirty="0"/>
              <a:t>If you have taken a leave of more than one month because of short or long term disability</a:t>
            </a:r>
            <a:endParaRPr lang="en-US" sz="2700" dirty="0"/>
          </a:p>
        </p:txBody>
      </p:sp>
      <p:sp>
        <p:nvSpPr>
          <p:cNvPr id="4" name="Footer Placeholder 3">
            <a:extLst>
              <a:ext uri="{FF2B5EF4-FFF2-40B4-BE49-F238E27FC236}">
                <a16:creationId xmlns:a16="http://schemas.microsoft.com/office/drawing/2014/main" id="{BAF23336-C38A-4AB0-8F04-56A0299B8C3C}"/>
              </a:ext>
            </a:extLst>
          </p:cNvPr>
          <p:cNvSpPr>
            <a:spLocks noGrp="1"/>
          </p:cNvSpPr>
          <p:nvPr>
            <p:ph type="ftr" sz="quarter" idx="11"/>
          </p:nvPr>
        </p:nvSpPr>
        <p:spPr/>
        <p:txBody>
          <a:bodyPr/>
          <a:lstStyle/>
          <a:p>
            <a:endParaRPr lang="en-CA" dirty="0">
              <a:solidFill>
                <a:prstClr val="black">
                  <a:tint val="75000"/>
                </a:prstClr>
              </a:solidFill>
            </a:endParaRPr>
          </a:p>
        </p:txBody>
      </p:sp>
      <p:sp>
        <p:nvSpPr>
          <p:cNvPr id="5" name="Slide Number Placeholder 4">
            <a:extLst>
              <a:ext uri="{FF2B5EF4-FFF2-40B4-BE49-F238E27FC236}">
                <a16:creationId xmlns:a16="http://schemas.microsoft.com/office/drawing/2014/main" id="{23F6ABB8-977B-4287-91B3-AC3CE5B49F0A}"/>
              </a:ext>
            </a:extLst>
          </p:cNvPr>
          <p:cNvSpPr>
            <a:spLocks noGrp="1"/>
          </p:cNvSpPr>
          <p:nvPr>
            <p:ph type="sldNum" sz="quarter" idx="12"/>
          </p:nvPr>
        </p:nvSpPr>
        <p:spPr/>
        <p:txBody>
          <a:bodyPr/>
          <a:lstStyle/>
          <a:p>
            <a:fld id="{F6983FBC-6A0A-4FD1-BC8E-3AC1B13AD69E}" type="slidenum">
              <a:rPr lang="en-CA" smtClean="0">
                <a:solidFill>
                  <a:prstClr val="black">
                    <a:tint val="75000"/>
                  </a:prstClr>
                </a:solidFill>
              </a:rPr>
              <a:pPr/>
              <a:t>8</a:t>
            </a:fld>
            <a:endParaRPr lang="en-CA">
              <a:solidFill>
                <a:prstClr val="black">
                  <a:tint val="75000"/>
                </a:prstClr>
              </a:solidFill>
            </a:endParaRPr>
          </a:p>
        </p:txBody>
      </p:sp>
      <p:sp>
        <p:nvSpPr>
          <p:cNvPr id="6" name="Rectangle 5">
            <a:extLst>
              <a:ext uri="{FF2B5EF4-FFF2-40B4-BE49-F238E27FC236}">
                <a16:creationId xmlns:a16="http://schemas.microsoft.com/office/drawing/2014/main" id="{BAD852F3-D0DA-4530-AFA7-AAB428E06B99}"/>
              </a:ext>
            </a:extLst>
          </p:cNvPr>
          <p:cNvSpPr/>
          <p:nvPr/>
        </p:nvSpPr>
        <p:spPr>
          <a:xfrm>
            <a:off x="2798436" y="6169581"/>
            <a:ext cx="1507144" cy="400110"/>
          </a:xfrm>
          <a:prstGeom prst="rect">
            <a:avLst/>
          </a:prstGeom>
        </p:spPr>
        <p:txBody>
          <a:bodyPr wrap="none">
            <a:spAutoFit/>
          </a:bodyPr>
          <a:lstStyle/>
          <a:p>
            <a:r>
              <a:rPr lang="en-US" sz="2000" dirty="0"/>
              <a:t>Article 19.02</a:t>
            </a:r>
          </a:p>
        </p:txBody>
      </p:sp>
    </p:spTree>
    <p:extLst>
      <p:ext uri="{BB962C8B-B14F-4D97-AF65-F5344CB8AC3E}">
        <p14:creationId xmlns:p14="http://schemas.microsoft.com/office/powerpoint/2010/main" val="457909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latin typeface="Helvetica Neue Bold Condensed"/>
                <a:cs typeface="Helvetica Neue Bold Condensed"/>
              </a:rPr>
              <a:t>3</a:t>
            </a:r>
            <a:r>
              <a:rPr lang="en-CA" baseline="30000" dirty="0">
                <a:latin typeface="Helvetica Neue Bold Condensed"/>
                <a:cs typeface="Helvetica Neue Bold Condensed"/>
              </a:rPr>
              <a:t>rd</a:t>
            </a:r>
            <a:r>
              <a:rPr lang="en-CA" dirty="0">
                <a:latin typeface="Helvetica Neue Bold Condensed"/>
                <a:cs typeface="Helvetica Neue Bold Condensed"/>
              </a:rPr>
              <a:t> Year Review Committee- who are they?</a:t>
            </a:r>
          </a:p>
        </p:txBody>
      </p:sp>
      <p:sp>
        <p:nvSpPr>
          <p:cNvPr id="3" name="Content Placeholder 2"/>
          <p:cNvSpPr>
            <a:spLocks noGrp="1"/>
          </p:cNvSpPr>
          <p:nvPr>
            <p:ph idx="1"/>
          </p:nvPr>
        </p:nvSpPr>
        <p:spPr>
          <a:xfrm>
            <a:off x="609600" y="1600201"/>
            <a:ext cx="10972800" cy="3124943"/>
          </a:xfrm>
        </p:spPr>
        <p:txBody>
          <a:bodyPr>
            <a:noAutofit/>
          </a:bodyPr>
          <a:lstStyle/>
          <a:p>
            <a:r>
              <a:rPr lang="en-CA" sz="2800" dirty="0"/>
              <a:t>Appointed by Dean by June 1</a:t>
            </a:r>
          </a:p>
          <a:p>
            <a:r>
              <a:rPr lang="en-CA" sz="2800" dirty="0"/>
              <a:t>Dean to chair</a:t>
            </a:r>
          </a:p>
          <a:p>
            <a:r>
              <a:rPr lang="en-CA" sz="2800" dirty="0"/>
              <a:t>2 tenured faculty members </a:t>
            </a:r>
          </a:p>
          <a:p>
            <a:r>
              <a:rPr lang="en-CA" sz="2800" dirty="0"/>
              <a:t>2 tenured faculty members from a faculty of a related discipline;</a:t>
            </a:r>
          </a:p>
          <a:p>
            <a:r>
              <a:rPr lang="en-CA" sz="2800" dirty="0"/>
              <a:t>May contain faculty members from other universities in place of one or both faculty members;</a:t>
            </a:r>
          </a:p>
          <a:p>
            <a:r>
              <a:rPr lang="en-CA" sz="2800" dirty="0"/>
              <a:t>First task for Review Committee: Suggests 3 names for referees</a:t>
            </a:r>
          </a:p>
          <a:p>
            <a:pPr marL="0" indent="0">
              <a:buNone/>
            </a:pPr>
            <a:endParaRPr lang="en-CA" sz="2800" dirty="0"/>
          </a:p>
        </p:txBody>
      </p:sp>
      <p:sp>
        <p:nvSpPr>
          <p:cNvPr id="4" name="Slide Number Placeholder 3"/>
          <p:cNvSpPr>
            <a:spLocks noGrp="1"/>
          </p:cNvSpPr>
          <p:nvPr>
            <p:ph type="sldNum" sz="quarter" idx="12"/>
          </p:nvPr>
        </p:nvSpPr>
        <p:spPr/>
        <p:txBody>
          <a:bodyPr/>
          <a:lstStyle/>
          <a:p>
            <a:fld id="{95FC4B58-ADD2-496A-8FFD-78946EF61F07}" type="slidenum">
              <a:rPr lang="en-CA" smtClean="0"/>
              <a:t>9</a:t>
            </a:fld>
            <a:endParaRPr lang="en-CA"/>
          </a:p>
        </p:txBody>
      </p:sp>
      <p:sp>
        <p:nvSpPr>
          <p:cNvPr id="5" name="Rectangle 4">
            <a:extLst>
              <a:ext uri="{FF2B5EF4-FFF2-40B4-BE49-F238E27FC236}">
                <a16:creationId xmlns:a16="http://schemas.microsoft.com/office/drawing/2014/main" id="{3D21D66A-18BF-4413-9AEC-B14596FC451F}"/>
              </a:ext>
            </a:extLst>
          </p:cNvPr>
          <p:cNvSpPr/>
          <p:nvPr/>
        </p:nvSpPr>
        <p:spPr>
          <a:xfrm>
            <a:off x="2927648" y="6169581"/>
            <a:ext cx="1487908" cy="369332"/>
          </a:xfrm>
          <a:prstGeom prst="rect">
            <a:avLst/>
          </a:prstGeom>
        </p:spPr>
        <p:txBody>
          <a:bodyPr wrap="none">
            <a:spAutoFit/>
          </a:bodyPr>
          <a:lstStyle/>
          <a:p>
            <a:r>
              <a:rPr lang="en-CA" dirty="0"/>
              <a:t>Article </a:t>
            </a:r>
            <a:r>
              <a:rPr lang="en-CA" dirty="0">
                <a:latin typeface="Helvetica Neue Bold Condensed"/>
                <a:cs typeface="Helvetica Neue Bold Condensed"/>
              </a:rPr>
              <a:t>19.03 </a:t>
            </a:r>
          </a:p>
        </p:txBody>
      </p:sp>
    </p:spTree>
    <p:extLst>
      <p:ext uri="{BB962C8B-B14F-4D97-AF65-F5344CB8AC3E}">
        <p14:creationId xmlns:p14="http://schemas.microsoft.com/office/powerpoint/2010/main" val="21910968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ac61f2da-f33a-4b7e-930b-1747ec2df347"/>
  <p:tag name="TPVERSION" val="8"/>
  <p:tag name="TPFULLVERSION" val="8.7.2.14"/>
  <p:tag name="PPTVERSION" val="16"/>
  <p:tag name="TPOS" val="2"/>
  <p:tag name="TPLASTSAVEVERSION" val="6.4 PC"/>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2020 TF Continuing Appointment</Template>
  <TotalTime>11661</TotalTime>
  <Words>3454</Words>
  <Application>Microsoft Macintosh PowerPoint</Application>
  <PresentationFormat>Widescreen</PresentationFormat>
  <Paragraphs>421</Paragraphs>
  <Slides>28</Slides>
  <Notes>24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28</vt:i4>
      </vt:variant>
    </vt:vector>
  </HeadingPairs>
  <TitlesOfParts>
    <vt:vector size="33" baseType="lpstr">
      <vt:lpstr>Arial</vt:lpstr>
      <vt:lpstr>Calibri</vt:lpstr>
      <vt:lpstr>Helvetica Neue Bold Condensed</vt:lpstr>
      <vt:lpstr>1_Office Theme</vt:lpstr>
      <vt:lpstr>Office Theme</vt:lpstr>
      <vt:lpstr>3rd year review  </vt:lpstr>
      <vt:lpstr>Tenured and Tenure-Track Faculty (TTTF)</vt:lpstr>
      <vt:lpstr>Some definitions</vt:lpstr>
      <vt:lpstr>3rd Year Review Purpose &amp; Criteria</vt:lpstr>
      <vt:lpstr>3rd Year Review – Other Criteria</vt:lpstr>
      <vt:lpstr>What is Research, Teaching and Service?</vt:lpstr>
      <vt:lpstr>The Process</vt:lpstr>
      <vt:lpstr>Timing of the Third Year Review </vt:lpstr>
      <vt:lpstr>3rd Year Review Committee- who are they?</vt:lpstr>
      <vt:lpstr>Referees – who are they? </vt:lpstr>
      <vt:lpstr>Referees- what they do</vt:lpstr>
      <vt:lpstr>Dean</vt:lpstr>
      <vt:lpstr>Review Committee (RC) - what they do </vt:lpstr>
      <vt:lpstr>Official Files </vt:lpstr>
      <vt:lpstr>Official Files – what is included? </vt:lpstr>
      <vt:lpstr>Documentation </vt:lpstr>
      <vt:lpstr>Documentation Provided by YOU</vt:lpstr>
      <vt:lpstr>Candidate’s Final Package</vt:lpstr>
      <vt:lpstr>Some things to think about</vt:lpstr>
      <vt:lpstr>CV Development</vt:lpstr>
      <vt:lpstr>CV Development</vt:lpstr>
      <vt:lpstr>Research Statement</vt:lpstr>
      <vt:lpstr>Research Statement</vt:lpstr>
      <vt:lpstr>Teaching Statement</vt:lpstr>
      <vt:lpstr>Your Teaching Statement</vt:lpstr>
      <vt:lpstr>Your Service Statement</vt:lpstr>
      <vt:lpstr>In the meantime …</vt:lpstr>
      <vt:lpstr>UOITFA Support</vt:lpstr>
    </vt:vector>
  </TitlesOfParts>
  <Company>UOIT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Year Review</dc:title>
  <dc:creator>Shirley Van Nuland</dc:creator>
  <cp:lastModifiedBy>Chelsea Bauer</cp:lastModifiedBy>
  <cp:revision>116</cp:revision>
  <cp:lastPrinted>2016-05-09T16:31:38Z</cp:lastPrinted>
  <dcterms:created xsi:type="dcterms:W3CDTF">2013-03-18T15:21:44Z</dcterms:created>
  <dcterms:modified xsi:type="dcterms:W3CDTF">2023-05-05T13:47:28Z</dcterms:modified>
</cp:coreProperties>
</file>