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355" r:id="rId3"/>
    <p:sldId id="310" r:id="rId4"/>
    <p:sldId id="364" r:id="rId5"/>
    <p:sldId id="344" r:id="rId6"/>
    <p:sldId id="258" r:id="rId7"/>
    <p:sldId id="289" r:id="rId8"/>
    <p:sldId id="264" r:id="rId9"/>
    <p:sldId id="345" r:id="rId10"/>
    <p:sldId id="347" r:id="rId11"/>
    <p:sldId id="336" r:id="rId12"/>
    <p:sldId id="346" r:id="rId13"/>
    <p:sldId id="352" r:id="rId14"/>
    <p:sldId id="370" r:id="rId15"/>
    <p:sldId id="314" r:id="rId16"/>
    <p:sldId id="305" r:id="rId17"/>
    <p:sldId id="328" r:id="rId18"/>
    <p:sldId id="280" r:id="rId19"/>
    <p:sldId id="340" r:id="rId20"/>
    <p:sldId id="299" r:id="rId21"/>
    <p:sldId id="349" r:id="rId22"/>
    <p:sldId id="325" r:id="rId23"/>
    <p:sldId id="350" r:id="rId24"/>
    <p:sldId id="351" r:id="rId25"/>
    <p:sldId id="327" r:id="rId26"/>
    <p:sldId id="307" r:id="rId27"/>
    <p:sldId id="356" r:id="rId28"/>
    <p:sldId id="313" r:id="rId29"/>
    <p:sldId id="366" r:id="rId30"/>
    <p:sldId id="367" r:id="rId31"/>
    <p:sldId id="368" r:id="rId32"/>
    <p:sldId id="369" r:id="rId33"/>
  </p:sldIdLst>
  <p:sldSz cx="12192000" cy="6858000"/>
  <p:notesSz cx="7023100" cy="93091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79760" autoAdjust="0"/>
  </p:normalViewPr>
  <p:slideViewPr>
    <p:cSldViewPr>
      <p:cViewPr varScale="1">
        <p:scale>
          <a:sx n="69" d="100"/>
          <a:sy n="69" d="100"/>
        </p:scale>
        <p:origin x="114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70142-3A77-4B95-8CDD-7CC3DDF76802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</dgm:pt>
    <dgm:pt modelId="{E391E311-125B-4373-9FD6-293D1BFEB060}">
      <dgm:prSet phldrT="[Text]" custT="1"/>
      <dgm:spPr/>
      <dgm:t>
        <a:bodyPr/>
        <a:lstStyle/>
        <a:p>
          <a:r>
            <a:rPr lang="en-CA" sz="3200" dirty="0"/>
            <a:t>Assistant Teaching Professor</a:t>
          </a:r>
        </a:p>
      </dgm:t>
    </dgm:pt>
    <dgm:pt modelId="{16207FD7-B5D7-49C4-9B72-54BB986FA8B8}" type="parTrans" cxnId="{45FA0D34-1847-4027-87A4-D00F6B4CD93E}">
      <dgm:prSet/>
      <dgm:spPr/>
      <dgm:t>
        <a:bodyPr/>
        <a:lstStyle/>
        <a:p>
          <a:endParaRPr lang="en-CA" sz="3200"/>
        </a:p>
      </dgm:t>
    </dgm:pt>
    <dgm:pt modelId="{4CD30120-6406-4BE1-ADC6-3F3742468B1A}" type="sibTrans" cxnId="{45FA0D34-1847-4027-87A4-D00F6B4CD93E}">
      <dgm:prSet custT="1"/>
      <dgm:spPr/>
      <dgm:t>
        <a:bodyPr/>
        <a:lstStyle/>
        <a:p>
          <a:endParaRPr lang="en-CA" sz="3200">
            <a:solidFill>
              <a:schemeClr val="tx1"/>
            </a:solidFill>
          </a:endParaRPr>
        </a:p>
      </dgm:t>
    </dgm:pt>
    <dgm:pt modelId="{CD4301B2-A435-47F9-BAF9-F0D67E701DB7}">
      <dgm:prSet phldrT="[Text]" custT="1"/>
      <dgm:spPr/>
      <dgm:t>
        <a:bodyPr/>
        <a:lstStyle/>
        <a:p>
          <a:r>
            <a:rPr lang="en-CA" sz="3200" dirty="0"/>
            <a:t>Continuing Appointment and Promotion to Associate Teaching Professor</a:t>
          </a:r>
        </a:p>
      </dgm:t>
    </dgm:pt>
    <dgm:pt modelId="{E5C18EF2-0DC0-4A16-B211-8EB47EF0E897}" type="parTrans" cxnId="{46A20405-EFA9-46CD-A055-F6BD8C673F37}">
      <dgm:prSet/>
      <dgm:spPr/>
      <dgm:t>
        <a:bodyPr/>
        <a:lstStyle/>
        <a:p>
          <a:endParaRPr lang="en-CA" sz="3200"/>
        </a:p>
      </dgm:t>
    </dgm:pt>
    <dgm:pt modelId="{D77D2302-EBD7-43C3-A0BA-9C89E3F45D7F}" type="sibTrans" cxnId="{46A20405-EFA9-46CD-A055-F6BD8C673F37}">
      <dgm:prSet custT="1"/>
      <dgm:spPr/>
      <dgm:t>
        <a:bodyPr/>
        <a:lstStyle/>
        <a:p>
          <a:endParaRPr lang="en-CA" sz="3200"/>
        </a:p>
      </dgm:t>
    </dgm:pt>
    <dgm:pt modelId="{5371E1FA-7FCC-4942-8EE5-21CB5A61D3B4}">
      <dgm:prSet custT="1"/>
      <dgm:spPr/>
      <dgm:t>
        <a:bodyPr/>
        <a:lstStyle/>
        <a:p>
          <a:r>
            <a:rPr lang="en-CA" sz="3200" dirty="0"/>
            <a:t>Promotion to </a:t>
          </a:r>
          <a:r>
            <a:rPr lang="en-US" sz="3200" dirty="0"/>
            <a:t>Senior Teaching Professor</a:t>
          </a:r>
        </a:p>
      </dgm:t>
    </dgm:pt>
    <dgm:pt modelId="{93DA69D1-7118-254E-B4D4-BA13179F6BD9}" type="parTrans" cxnId="{7F128EEF-D177-B043-B120-B007B9212E9B}">
      <dgm:prSet/>
      <dgm:spPr/>
      <dgm:t>
        <a:bodyPr/>
        <a:lstStyle/>
        <a:p>
          <a:endParaRPr lang="en-US" sz="3200"/>
        </a:p>
      </dgm:t>
    </dgm:pt>
    <dgm:pt modelId="{81D9E02B-98CB-134E-B8E9-289B3C06B107}" type="sibTrans" cxnId="{7F128EEF-D177-B043-B120-B007B9212E9B}">
      <dgm:prSet/>
      <dgm:spPr/>
      <dgm:t>
        <a:bodyPr/>
        <a:lstStyle/>
        <a:p>
          <a:endParaRPr lang="en-US" sz="3200"/>
        </a:p>
      </dgm:t>
    </dgm:pt>
    <dgm:pt modelId="{2CB8C7B8-41A8-490C-BBCC-F8CD5B35B60B}" type="pres">
      <dgm:prSet presAssocID="{41570142-3A77-4B95-8CDD-7CC3DDF76802}" presName="Name0" presStyleCnt="0">
        <dgm:presLayoutVars>
          <dgm:dir/>
          <dgm:resizeHandles val="exact"/>
        </dgm:presLayoutVars>
      </dgm:prSet>
      <dgm:spPr/>
    </dgm:pt>
    <dgm:pt modelId="{229E56C3-1251-4F50-92AE-DABEEFCF3E57}" type="pres">
      <dgm:prSet presAssocID="{E391E311-125B-4373-9FD6-293D1BFEB060}" presName="node" presStyleLbl="node1" presStyleIdx="0" presStyleCnt="3">
        <dgm:presLayoutVars>
          <dgm:bulletEnabled val="1"/>
        </dgm:presLayoutVars>
      </dgm:prSet>
      <dgm:spPr/>
    </dgm:pt>
    <dgm:pt modelId="{E98E7317-38EA-4362-9C8F-A67DEE7538C6}" type="pres">
      <dgm:prSet presAssocID="{4CD30120-6406-4BE1-ADC6-3F3742468B1A}" presName="sibTrans" presStyleLbl="sibTrans2D1" presStyleIdx="0" presStyleCnt="2"/>
      <dgm:spPr/>
    </dgm:pt>
    <dgm:pt modelId="{823305CE-BBAB-45B9-A4C7-ED2100E4044B}" type="pres">
      <dgm:prSet presAssocID="{4CD30120-6406-4BE1-ADC6-3F3742468B1A}" presName="connectorText" presStyleLbl="sibTrans2D1" presStyleIdx="0" presStyleCnt="2"/>
      <dgm:spPr/>
    </dgm:pt>
    <dgm:pt modelId="{D150C2D3-2F1C-4664-99BC-B229AC7038F6}" type="pres">
      <dgm:prSet presAssocID="{CD4301B2-A435-47F9-BAF9-F0D67E701DB7}" presName="node" presStyleLbl="node1" presStyleIdx="1" presStyleCnt="3" custScaleX="214675">
        <dgm:presLayoutVars>
          <dgm:bulletEnabled val="1"/>
        </dgm:presLayoutVars>
      </dgm:prSet>
      <dgm:spPr/>
    </dgm:pt>
    <dgm:pt modelId="{28C3E766-A252-CE44-AB6F-3656A07EF89B}" type="pres">
      <dgm:prSet presAssocID="{D77D2302-EBD7-43C3-A0BA-9C89E3F45D7F}" presName="sibTrans" presStyleLbl="sibTrans2D1" presStyleIdx="1" presStyleCnt="2"/>
      <dgm:spPr/>
    </dgm:pt>
    <dgm:pt modelId="{1DDF3811-13FA-0B44-BC5B-53BDF3AC168D}" type="pres">
      <dgm:prSet presAssocID="{D77D2302-EBD7-43C3-A0BA-9C89E3F45D7F}" presName="connectorText" presStyleLbl="sibTrans2D1" presStyleIdx="1" presStyleCnt="2"/>
      <dgm:spPr/>
    </dgm:pt>
    <dgm:pt modelId="{62138E5A-1481-4A43-914F-54CB1EE0A027}" type="pres">
      <dgm:prSet presAssocID="{5371E1FA-7FCC-4942-8EE5-21CB5A61D3B4}" presName="node" presStyleLbl="node1" presStyleIdx="2" presStyleCnt="3">
        <dgm:presLayoutVars>
          <dgm:bulletEnabled val="1"/>
        </dgm:presLayoutVars>
      </dgm:prSet>
      <dgm:spPr/>
    </dgm:pt>
  </dgm:ptLst>
  <dgm:cxnLst>
    <dgm:cxn modelId="{46A20405-EFA9-46CD-A055-F6BD8C673F37}" srcId="{41570142-3A77-4B95-8CDD-7CC3DDF76802}" destId="{CD4301B2-A435-47F9-BAF9-F0D67E701DB7}" srcOrd="1" destOrd="0" parTransId="{E5C18EF2-0DC0-4A16-B211-8EB47EF0E897}" sibTransId="{D77D2302-EBD7-43C3-A0BA-9C89E3F45D7F}"/>
    <dgm:cxn modelId="{6C546512-123F-4B22-A3D6-F4B875CF547E}" type="presOf" srcId="{41570142-3A77-4B95-8CDD-7CC3DDF76802}" destId="{2CB8C7B8-41A8-490C-BBCC-F8CD5B35B60B}" srcOrd="0" destOrd="0" presId="urn:microsoft.com/office/officeart/2005/8/layout/process1"/>
    <dgm:cxn modelId="{FBF4E31C-79F4-354B-8572-96A0CC47214A}" type="presOf" srcId="{5371E1FA-7FCC-4942-8EE5-21CB5A61D3B4}" destId="{62138E5A-1481-4A43-914F-54CB1EE0A027}" srcOrd="0" destOrd="0" presId="urn:microsoft.com/office/officeart/2005/8/layout/process1"/>
    <dgm:cxn modelId="{E1784F25-F91F-4937-ABA4-96053B8D77B6}" type="presOf" srcId="{4CD30120-6406-4BE1-ADC6-3F3742468B1A}" destId="{823305CE-BBAB-45B9-A4C7-ED2100E4044B}" srcOrd="1" destOrd="0" presId="urn:microsoft.com/office/officeart/2005/8/layout/process1"/>
    <dgm:cxn modelId="{45FA0D34-1847-4027-87A4-D00F6B4CD93E}" srcId="{41570142-3A77-4B95-8CDD-7CC3DDF76802}" destId="{E391E311-125B-4373-9FD6-293D1BFEB060}" srcOrd="0" destOrd="0" parTransId="{16207FD7-B5D7-49C4-9B72-54BB986FA8B8}" sibTransId="{4CD30120-6406-4BE1-ADC6-3F3742468B1A}"/>
    <dgm:cxn modelId="{E4035959-E757-2B4A-9CB2-3D24B0BE7B40}" type="presOf" srcId="{D77D2302-EBD7-43C3-A0BA-9C89E3F45D7F}" destId="{1DDF3811-13FA-0B44-BC5B-53BDF3AC168D}" srcOrd="1" destOrd="0" presId="urn:microsoft.com/office/officeart/2005/8/layout/process1"/>
    <dgm:cxn modelId="{2C9DDEBB-82D4-44A9-B027-EB2F12D8DF5E}" type="presOf" srcId="{CD4301B2-A435-47F9-BAF9-F0D67E701DB7}" destId="{D150C2D3-2F1C-4664-99BC-B229AC7038F6}" srcOrd="0" destOrd="0" presId="urn:microsoft.com/office/officeart/2005/8/layout/process1"/>
    <dgm:cxn modelId="{1D3CA1EC-0911-4FAE-BC0D-B52FE4AEE437}" type="presOf" srcId="{E391E311-125B-4373-9FD6-293D1BFEB060}" destId="{229E56C3-1251-4F50-92AE-DABEEFCF3E57}" srcOrd="0" destOrd="0" presId="urn:microsoft.com/office/officeart/2005/8/layout/process1"/>
    <dgm:cxn modelId="{7F128EEF-D177-B043-B120-B007B9212E9B}" srcId="{41570142-3A77-4B95-8CDD-7CC3DDF76802}" destId="{5371E1FA-7FCC-4942-8EE5-21CB5A61D3B4}" srcOrd="2" destOrd="0" parTransId="{93DA69D1-7118-254E-B4D4-BA13179F6BD9}" sibTransId="{81D9E02B-98CB-134E-B8E9-289B3C06B107}"/>
    <dgm:cxn modelId="{D8F58CF6-BE30-B343-B94E-5AEEE63C33EE}" type="presOf" srcId="{D77D2302-EBD7-43C3-A0BA-9C89E3F45D7F}" destId="{28C3E766-A252-CE44-AB6F-3656A07EF89B}" srcOrd="0" destOrd="0" presId="urn:microsoft.com/office/officeart/2005/8/layout/process1"/>
    <dgm:cxn modelId="{67D97CF7-EF6E-40C8-BCAB-7960928D1B7A}" type="presOf" srcId="{4CD30120-6406-4BE1-ADC6-3F3742468B1A}" destId="{E98E7317-38EA-4362-9C8F-A67DEE7538C6}" srcOrd="0" destOrd="0" presId="urn:microsoft.com/office/officeart/2005/8/layout/process1"/>
    <dgm:cxn modelId="{90117741-2646-4CC2-A1D8-C1120A5257EE}" type="presParOf" srcId="{2CB8C7B8-41A8-490C-BBCC-F8CD5B35B60B}" destId="{229E56C3-1251-4F50-92AE-DABEEFCF3E57}" srcOrd="0" destOrd="0" presId="urn:microsoft.com/office/officeart/2005/8/layout/process1"/>
    <dgm:cxn modelId="{91B6BF65-E534-46B4-A333-CAB0EEBC198A}" type="presParOf" srcId="{2CB8C7B8-41A8-490C-BBCC-F8CD5B35B60B}" destId="{E98E7317-38EA-4362-9C8F-A67DEE7538C6}" srcOrd="1" destOrd="0" presId="urn:microsoft.com/office/officeart/2005/8/layout/process1"/>
    <dgm:cxn modelId="{C6D70149-BD5A-49B6-8A3F-694A63810D7B}" type="presParOf" srcId="{E98E7317-38EA-4362-9C8F-A67DEE7538C6}" destId="{823305CE-BBAB-45B9-A4C7-ED2100E4044B}" srcOrd="0" destOrd="0" presId="urn:microsoft.com/office/officeart/2005/8/layout/process1"/>
    <dgm:cxn modelId="{888829AE-7B9C-4075-93B2-EBEC937CBBAB}" type="presParOf" srcId="{2CB8C7B8-41A8-490C-BBCC-F8CD5B35B60B}" destId="{D150C2D3-2F1C-4664-99BC-B229AC7038F6}" srcOrd="2" destOrd="0" presId="urn:microsoft.com/office/officeart/2005/8/layout/process1"/>
    <dgm:cxn modelId="{0D65C49A-A941-C947-8BD2-BE080E313DAA}" type="presParOf" srcId="{2CB8C7B8-41A8-490C-BBCC-F8CD5B35B60B}" destId="{28C3E766-A252-CE44-AB6F-3656A07EF89B}" srcOrd="3" destOrd="0" presId="urn:microsoft.com/office/officeart/2005/8/layout/process1"/>
    <dgm:cxn modelId="{91FE3DA7-DDD5-CC49-B99A-E9EC27726CD8}" type="presParOf" srcId="{28C3E766-A252-CE44-AB6F-3656A07EF89B}" destId="{1DDF3811-13FA-0B44-BC5B-53BDF3AC168D}" srcOrd="0" destOrd="0" presId="urn:microsoft.com/office/officeart/2005/8/layout/process1"/>
    <dgm:cxn modelId="{C874152D-39D2-4249-8483-6686C9EEAA6E}" type="presParOf" srcId="{2CB8C7B8-41A8-490C-BBCC-F8CD5B35B60B}" destId="{62138E5A-1481-4A43-914F-54CB1EE0A0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C2665-6039-460E-8675-EE7119B9AB13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</dgm:pt>
    <dgm:pt modelId="{8E68050F-4FD6-4F37-8124-DEE9260A266C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May 15:</a:t>
          </a:r>
          <a:r>
            <a:rPr lang="en-CA" sz="2400" dirty="0">
              <a:effectLst/>
              <a:latin typeface="+mn-lt"/>
              <a:ea typeface="+mn-ea"/>
              <a:cs typeface="+mn-cs"/>
            </a:rPr>
            <a:t> Dean meets with YOU to review Article 21</a:t>
          </a:r>
          <a:endParaRPr lang="en-US" sz="2400" b="0" dirty="0">
            <a:effectLst/>
            <a:latin typeface="+mn-lt"/>
            <a:ea typeface="+mn-ea"/>
            <a:cs typeface="+mn-cs"/>
          </a:endParaRPr>
        </a:p>
      </dgm:t>
    </dgm:pt>
    <dgm:pt modelId="{AEA87B14-5B68-473E-AE11-41DE08F2450A}" type="parTrans" cxnId="{0CB428F6-4CAD-4424-980D-3969C12BD6D3}">
      <dgm:prSet/>
      <dgm:spPr/>
      <dgm:t>
        <a:bodyPr/>
        <a:lstStyle/>
        <a:p>
          <a:endParaRPr lang="en-US" sz="2400"/>
        </a:p>
      </dgm:t>
    </dgm:pt>
    <dgm:pt modelId="{F92E6348-7C86-408B-BE34-835131DA9ECF}" type="sibTrans" cxnId="{0CB428F6-4CAD-4424-980D-3969C12BD6D3}">
      <dgm:prSet custT="1"/>
      <dgm:spPr/>
      <dgm:t>
        <a:bodyPr/>
        <a:lstStyle/>
        <a:p>
          <a:endParaRPr lang="en-US" sz="2400"/>
        </a:p>
      </dgm:t>
    </dgm:pt>
    <dgm:pt modelId="{C533F77D-BF8D-4670-8861-652E21C8F9E2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Jan 15: Review Committee (RC) list submitted to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</a:t>
          </a:r>
        </a:p>
      </dgm:t>
    </dgm:pt>
    <dgm:pt modelId="{FEF42DB3-EA25-4017-AA87-9FDCE2FF088F}" type="parTrans" cxnId="{E3397FF0-B9BF-4F15-9D45-D8EFBF8987D3}">
      <dgm:prSet/>
      <dgm:spPr/>
      <dgm:t>
        <a:bodyPr/>
        <a:lstStyle/>
        <a:p>
          <a:endParaRPr lang="en-US" sz="2400"/>
        </a:p>
      </dgm:t>
    </dgm:pt>
    <dgm:pt modelId="{492EB08E-9E06-4D91-BD88-2B43A5A1732A}" type="sibTrans" cxnId="{E3397FF0-B9BF-4F15-9D45-D8EFBF8987D3}">
      <dgm:prSet custT="1"/>
      <dgm:spPr/>
      <dgm:t>
        <a:bodyPr/>
        <a:lstStyle/>
        <a:p>
          <a:endParaRPr lang="en-US" sz="2400"/>
        </a:p>
      </dgm:t>
    </dgm:pt>
    <dgm:pt modelId="{D51BC272-24F5-4687-868B-1468123773D3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Jan 31: RC list is finalized</a:t>
          </a:r>
          <a:endParaRPr lang="en-US" sz="2400" b="0" dirty="0">
            <a:effectLst/>
            <a:latin typeface="+mn-lt"/>
            <a:ea typeface="+mn-ea"/>
            <a:cs typeface="+mn-cs"/>
          </a:endParaRPr>
        </a:p>
      </dgm:t>
    </dgm:pt>
    <dgm:pt modelId="{489749BA-6EA4-4AA0-90C6-7BF2DC5B6C44}" type="parTrans" cxnId="{0B17CBDF-622B-428A-8347-DAAE8ED5CEE9}">
      <dgm:prSet/>
      <dgm:spPr/>
      <dgm:t>
        <a:bodyPr/>
        <a:lstStyle/>
        <a:p>
          <a:endParaRPr lang="en-US" sz="2400"/>
        </a:p>
      </dgm:t>
    </dgm:pt>
    <dgm:pt modelId="{A747B6BE-2B14-4C56-8242-AC69CFA7A302}" type="sibTrans" cxnId="{0B17CBDF-622B-428A-8347-DAAE8ED5CEE9}">
      <dgm:prSet custT="1"/>
      <dgm:spPr/>
      <dgm:t>
        <a:bodyPr/>
        <a:lstStyle/>
        <a:p>
          <a:endParaRPr lang="en-US" sz="2400"/>
        </a:p>
      </dgm:t>
    </dgm:pt>
    <dgm:pt modelId="{2E6C847E-588A-4E19-A8AE-C7A36AF6AC75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Feb 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 submit documentation</a:t>
          </a:r>
        </a:p>
      </dgm:t>
    </dgm:pt>
    <dgm:pt modelId="{4E1EE67D-DBAC-4E0C-8DAD-BBB72C81DE01}" type="parTrans" cxnId="{BA74FAA5-3938-47EC-9961-45DBD91065EB}">
      <dgm:prSet/>
      <dgm:spPr/>
      <dgm:t>
        <a:bodyPr/>
        <a:lstStyle/>
        <a:p>
          <a:endParaRPr lang="en-US" sz="2400"/>
        </a:p>
      </dgm:t>
    </dgm:pt>
    <dgm:pt modelId="{8A3ACE7A-F826-4C6F-89D9-DA84D0D087B7}" type="sibTrans" cxnId="{BA74FAA5-3938-47EC-9961-45DBD91065EB}">
      <dgm:prSet custT="1"/>
      <dgm:spPr/>
      <dgm:t>
        <a:bodyPr/>
        <a:lstStyle/>
        <a:p>
          <a:endParaRPr lang="en-US" sz="2400"/>
        </a:p>
      </dgm:t>
    </dgm:pt>
    <dgm:pt modelId="{AB676AB1-2475-46FF-831C-5475D0713192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Mar 15: RC’s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recommends</a:t>
          </a:r>
          <a:r>
            <a:rPr lang="en-CA" sz="2400" b="0" dirty="0">
              <a:effectLst/>
              <a:latin typeface="+mn-lt"/>
              <a:ea typeface="+mn-ea"/>
              <a:cs typeface="+mn-cs"/>
            </a:rPr>
            <a:t> to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YOU, Dean  and Provost</a:t>
          </a:r>
        </a:p>
      </dgm:t>
    </dgm:pt>
    <dgm:pt modelId="{6EE6DB04-111C-40B9-8B56-CEC47BD485B8}" type="parTrans" cxnId="{31571E78-D392-4D07-8BB7-B640813C1936}">
      <dgm:prSet/>
      <dgm:spPr/>
      <dgm:t>
        <a:bodyPr/>
        <a:lstStyle/>
        <a:p>
          <a:endParaRPr lang="en-US" sz="2400"/>
        </a:p>
      </dgm:t>
    </dgm:pt>
    <dgm:pt modelId="{DC2C6666-5D3F-4F51-A6F9-FD5E60516598}" type="sibTrans" cxnId="{31571E78-D392-4D07-8BB7-B640813C1936}">
      <dgm:prSet custT="1"/>
      <dgm:spPr/>
      <dgm:t>
        <a:bodyPr/>
        <a:lstStyle/>
        <a:p>
          <a:endParaRPr lang="en-US" sz="2400"/>
        </a:p>
      </dgm:t>
    </dgm:pt>
    <dgm:pt modelId="{C7732303-2A45-42A0-B96F-178BB8C44791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10 Days after: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Provost recommends to YOU and President</a:t>
          </a:r>
        </a:p>
      </dgm:t>
    </dgm:pt>
    <dgm:pt modelId="{442B4426-0116-473F-A8E6-4AB296541CA9}" type="parTrans" cxnId="{0DC7B848-8954-4EEF-853F-283E89981C9E}">
      <dgm:prSet/>
      <dgm:spPr/>
      <dgm:t>
        <a:bodyPr/>
        <a:lstStyle/>
        <a:p>
          <a:endParaRPr lang="en-US" sz="2400"/>
        </a:p>
      </dgm:t>
    </dgm:pt>
    <dgm:pt modelId="{2A1D9A9D-1453-424C-8E61-371470565112}" type="sibTrans" cxnId="{0DC7B848-8954-4EEF-853F-283E89981C9E}">
      <dgm:prSet custT="1"/>
      <dgm:spPr/>
      <dgm:t>
        <a:bodyPr/>
        <a:lstStyle/>
        <a:p>
          <a:endParaRPr lang="en-US" sz="2400"/>
        </a:p>
      </dgm:t>
    </dgm:pt>
    <dgm:pt modelId="{4472B6B9-5460-423C-9B79-5FC4192C4974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Apr 30: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President recommends to YOU, FA and PRC</a:t>
          </a:r>
        </a:p>
      </dgm:t>
    </dgm:pt>
    <dgm:pt modelId="{69BC4A51-DC5E-4F33-B976-AE67F4905D81}" type="parTrans" cxnId="{06B33DEC-7D8C-4B91-83A5-8118D996D703}">
      <dgm:prSet/>
      <dgm:spPr/>
      <dgm:t>
        <a:bodyPr/>
        <a:lstStyle/>
        <a:p>
          <a:endParaRPr lang="en-US" sz="2400"/>
        </a:p>
      </dgm:t>
    </dgm:pt>
    <dgm:pt modelId="{54D39EF1-1129-4794-B0F7-58EAEDD662B1}" type="sibTrans" cxnId="{06B33DEC-7D8C-4B91-83A5-8118D996D703}">
      <dgm:prSet custT="1"/>
      <dgm:spPr/>
      <dgm:t>
        <a:bodyPr/>
        <a:lstStyle/>
        <a:p>
          <a:endParaRPr lang="en-US" sz="2400"/>
        </a:p>
      </dgm:t>
    </dgm:pt>
    <dgm:pt modelId="{63BC80B6-38DD-4391-BFB4-8ACF6E890DF5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Jul 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Promotion is effective</a:t>
          </a:r>
        </a:p>
      </dgm:t>
    </dgm:pt>
    <dgm:pt modelId="{F90E6BF8-EDCA-4444-BE46-7DB0FD1566F2}" type="parTrans" cxnId="{28F985AE-167D-4D90-AACF-E3251E8185A3}">
      <dgm:prSet/>
      <dgm:spPr/>
      <dgm:t>
        <a:bodyPr/>
        <a:lstStyle/>
        <a:p>
          <a:endParaRPr lang="en-US" sz="2400"/>
        </a:p>
      </dgm:t>
    </dgm:pt>
    <dgm:pt modelId="{5A64EC02-EEAB-438F-B0CB-C1E74A7E6D5D}" type="sibTrans" cxnId="{28F985AE-167D-4D90-AACF-E3251E8185A3}">
      <dgm:prSet/>
      <dgm:spPr/>
      <dgm:t>
        <a:bodyPr/>
        <a:lstStyle/>
        <a:p>
          <a:endParaRPr lang="en-US" sz="2400"/>
        </a:p>
      </dgm:t>
    </dgm:pt>
    <dgm:pt modelId="{1ED37CA8-E485-4F33-A570-7AA152E67D82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Jan 22: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YOU submit written objections to list (optional)</a:t>
          </a:r>
        </a:p>
      </dgm:t>
    </dgm:pt>
    <dgm:pt modelId="{63FA61E5-88A9-4A51-8047-28DE4BB05D04}" type="parTrans" cxnId="{BEAF048A-E38E-4554-9135-9B9A6673B73D}">
      <dgm:prSet/>
      <dgm:spPr/>
      <dgm:t>
        <a:bodyPr/>
        <a:lstStyle/>
        <a:p>
          <a:endParaRPr lang="en-US" sz="2400"/>
        </a:p>
      </dgm:t>
    </dgm:pt>
    <dgm:pt modelId="{40206646-795E-480D-B28C-516CE7936BB5}" type="sibTrans" cxnId="{BEAF048A-E38E-4554-9135-9B9A6673B73D}">
      <dgm:prSet custT="1"/>
      <dgm:spPr/>
      <dgm:t>
        <a:bodyPr/>
        <a:lstStyle/>
        <a:p>
          <a:endParaRPr lang="en-US" sz="2400"/>
        </a:p>
      </dgm:t>
    </dgm:pt>
    <dgm:pt modelId="{1F9C58F3-1EA7-4125-B9BC-778495D8AB5F}">
      <dgm:prSet custT="1"/>
      <dgm:spPr/>
      <dgm:t>
        <a:bodyPr/>
        <a:lstStyle/>
        <a:p>
          <a:r>
            <a:rPr lang="en-CA" sz="2400" b="0" dirty="0">
              <a:effectLst/>
              <a:latin typeface="+mn-lt"/>
              <a:ea typeface="+mn-ea"/>
              <a:cs typeface="+mn-cs"/>
            </a:rPr>
            <a:t>Mar 31: 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Dean’s recommends to YOU and Provost</a:t>
          </a:r>
        </a:p>
      </dgm:t>
    </dgm:pt>
    <dgm:pt modelId="{FD9503D3-0035-486D-9645-36E00642C805}" type="parTrans" cxnId="{14349B7A-DB31-4100-AFBC-A5DEE70A8171}">
      <dgm:prSet/>
      <dgm:spPr/>
      <dgm:t>
        <a:bodyPr/>
        <a:lstStyle/>
        <a:p>
          <a:endParaRPr lang="en-US" sz="2400"/>
        </a:p>
      </dgm:t>
    </dgm:pt>
    <dgm:pt modelId="{123B852C-8D26-489A-9DCD-599004BDE656}" type="sibTrans" cxnId="{14349B7A-DB31-4100-AFBC-A5DEE70A8171}">
      <dgm:prSet custT="1"/>
      <dgm:spPr/>
      <dgm:t>
        <a:bodyPr/>
        <a:lstStyle/>
        <a:p>
          <a:endParaRPr lang="en-US" sz="2400"/>
        </a:p>
      </dgm:t>
    </dgm:pt>
    <dgm:pt modelId="{2AB12506-B621-4F90-97CF-0A83DA15AF45}">
      <dgm:prSet custT="1"/>
      <dgm:spPr/>
      <dgm:t>
        <a:bodyPr/>
        <a:lstStyle/>
        <a:p>
          <a:r>
            <a:rPr lang="en-US" sz="2400" b="0" dirty="0">
              <a:effectLst/>
              <a:latin typeface="+mn-lt"/>
              <a:ea typeface="+mn-ea"/>
              <a:cs typeface="+mn-cs"/>
            </a:rPr>
            <a:t>Next </a:t>
          </a:r>
          <a:r>
            <a:rPr lang="en-US" sz="2400" b="0" dirty="0" err="1">
              <a:effectLst/>
              <a:latin typeface="+mn-lt"/>
              <a:ea typeface="+mn-ea"/>
              <a:cs typeface="+mn-cs"/>
            </a:rPr>
            <a:t>BoG</a:t>
          </a:r>
          <a:r>
            <a:rPr lang="en-US" sz="2400" b="0" dirty="0">
              <a:effectLst/>
              <a:latin typeface="+mn-lt"/>
              <a:ea typeface="+mn-ea"/>
              <a:cs typeface="+mn-cs"/>
            </a:rPr>
            <a:t>: President recommends to </a:t>
          </a:r>
          <a:r>
            <a:rPr lang="en-US" sz="2400" b="0" dirty="0" err="1">
              <a:effectLst/>
              <a:latin typeface="+mn-lt"/>
              <a:ea typeface="+mn-ea"/>
              <a:cs typeface="+mn-cs"/>
            </a:rPr>
            <a:t>BoG</a:t>
          </a:r>
          <a:endParaRPr lang="en-US" sz="2400" b="0" dirty="0">
            <a:effectLst/>
            <a:latin typeface="+mn-lt"/>
            <a:ea typeface="+mn-ea"/>
            <a:cs typeface="+mn-cs"/>
          </a:endParaRPr>
        </a:p>
      </dgm:t>
    </dgm:pt>
    <dgm:pt modelId="{D07322C2-F1D8-4056-A3E8-CFDD64B8849D}" type="parTrans" cxnId="{5AF22B04-FA6E-4305-B9C9-2992011E48CB}">
      <dgm:prSet/>
      <dgm:spPr/>
      <dgm:t>
        <a:bodyPr/>
        <a:lstStyle/>
        <a:p>
          <a:endParaRPr lang="en-US" sz="2400"/>
        </a:p>
      </dgm:t>
    </dgm:pt>
    <dgm:pt modelId="{A2175459-331A-4D29-89C4-9181F1729364}" type="sibTrans" cxnId="{5AF22B04-FA6E-4305-B9C9-2992011E48CB}">
      <dgm:prSet custT="1"/>
      <dgm:spPr/>
      <dgm:t>
        <a:bodyPr/>
        <a:lstStyle/>
        <a:p>
          <a:endParaRPr lang="en-US" sz="2400"/>
        </a:p>
      </dgm:t>
    </dgm:pt>
    <dgm:pt modelId="{824306FB-3B9D-49E0-8E56-CBB46F98D043}" type="pres">
      <dgm:prSet presAssocID="{280C2665-6039-460E-8675-EE7119B9AB13}" presName="linearFlow" presStyleCnt="0">
        <dgm:presLayoutVars>
          <dgm:resizeHandles val="exact"/>
        </dgm:presLayoutVars>
      </dgm:prSet>
      <dgm:spPr/>
    </dgm:pt>
    <dgm:pt modelId="{F5B5D7A6-992C-42F2-9F28-79D5E4E00599}" type="pres">
      <dgm:prSet presAssocID="{8E68050F-4FD6-4F37-8124-DEE9260A266C}" presName="node" presStyleLbl="node1" presStyleIdx="0" presStyleCnt="11" custScaleX="637370" custScaleY="148122" custLinFactNeighborX="-3370">
        <dgm:presLayoutVars>
          <dgm:bulletEnabled val="1"/>
        </dgm:presLayoutVars>
      </dgm:prSet>
      <dgm:spPr/>
    </dgm:pt>
    <dgm:pt modelId="{EE984B45-37AF-4653-B6BD-EBE5043A9429}" type="pres">
      <dgm:prSet presAssocID="{F92E6348-7C86-408B-BE34-835131DA9ECF}" presName="sibTrans" presStyleLbl="sibTrans2D1" presStyleIdx="0" presStyleCnt="10"/>
      <dgm:spPr/>
    </dgm:pt>
    <dgm:pt modelId="{764C2D3B-047C-40A1-881B-C27C9670268D}" type="pres">
      <dgm:prSet presAssocID="{F92E6348-7C86-408B-BE34-835131DA9ECF}" presName="connectorText" presStyleLbl="sibTrans2D1" presStyleIdx="0" presStyleCnt="10"/>
      <dgm:spPr/>
    </dgm:pt>
    <dgm:pt modelId="{BE57BAE4-B254-4BEB-AAC1-7FD0CE91D83D}" type="pres">
      <dgm:prSet presAssocID="{C533F77D-BF8D-4670-8861-652E21C8F9E2}" presName="node" presStyleLbl="node1" presStyleIdx="1" presStyleCnt="11" custScaleX="637370" custScaleY="148122" custLinFactNeighborX="-3370">
        <dgm:presLayoutVars>
          <dgm:bulletEnabled val="1"/>
        </dgm:presLayoutVars>
      </dgm:prSet>
      <dgm:spPr/>
    </dgm:pt>
    <dgm:pt modelId="{BA1AA518-10DA-4442-A188-51BEC62B69D0}" type="pres">
      <dgm:prSet presAssocID="{492EB08E-9E06-4D91-BD88-2B43A5A1732A}" presName="sibTrans" presStyleLbl="sibTrans2D1" presStyleIdx="1" presStyleCnt="10"/>
      <dgm:spPr/>
    </dgm:pt>
    <dgm:pt modelId="{C985BBA0-A4D9-4A98-A477-B0C74DF37A22}" type="pres">
      <dgm:prSet presAssocID="{492EB08E-9E06-4D91-BD88-2B43A5A1732A}" presName="connectorText" presStyleLbl="sibTrans2D1" presStyleIdx="1" presStyleCnt="10"/>
      <dgm:spPr/>
    </dgm:pt>
    <dgm:pt modelId="{9132F308-E04F-44EC-9F64-B1749C8615A5}" type="pres">
      <dgm:prSet presAssocID="{1ED37CA8-E485-4F33-A570-7AA152E67D82}" presName="node" presStyleLbl="node1" presStyleIdx="2" presStyleCnt="11" custScaleX="637370" custScaleY="148122" custLinFactNeighborX="-3370">
        <dgm:presLayoutVars>
          <dgm:bulletEnabled val="1"/>
        </dgm:presLayoutVars>
      </dgm:prSet>
      <dgm:spPr/>
    </dgm:pt>
    <dgm:pt modelId="{D7C9B111-8C24-471C-9E52-120CD90714EC}" type="pres">
      <dgm:prSet presAssocID="{40206646-795E-480D-B28C-516CE7936BB5}" presName="sibTrans" presStyleLbl="sibTrans2D1" presStyleIdx="2" presStyleCnt="10"/>
      <dgm:spPr/>
    </dgm:pt>
    <dgm:pt modelId="{85992017-1E3A-4084-800D-529772370D9E}" type="pres">
      <dgm:prSet presAssocID="{40206646-795E-480D-B28C-516CE7936BB5}" presName="connectorText" presStyleLbl="sibTrans2D1" presStyleIdx="2" presStyleCnt="10"/>
      <dgm:spPr/>
    </dgm:pt>
    <dgm:pt modelId="{EF73A255-81F3-4219-98DA-8101F229E4F4}" type="pres">
      <dgm:prSet presAssocID="{D51BC272-24F5-4687-868B-1468123773D3}" presName="node" presStyleLbl="node1" presStyleIdx="3" presStyleCnt="11" custScaleX="637370" custScaleY="148122" custLinFactNeighborX="-3370">
        <dgm:presLayoutVars>
          <dgm:bulletEnabled val="1"/>
        </dgm:presLayoutVars>
      </dgm:prSet>
      <dgm:spPr/>
    </dgm:pt>
    <dgm:pt modelId="{D32AB2FC-1B7D-41DB-9AB6-CDD38C936C23}" type="pres">
      <dgm:prSet presAssocID="{A747B6BE-2B14-4C56-8242-AC69CFA7A302}" presName="sibTrans" presStyleLbl="sibTrans2D1" presStyleIdx="3" presStyleCnt="10"/>
      <dgm:spPr/>
    </dgm:pt>
    <dgm:pt modelId="{34FC7DEF-C644-489C-8E2C-C9EA18D9F454}" type="pres">
      <dgm:prSet presAssocID="{A747B6BE-2B14-4C56-8242-AC69CFA7A302}" presName="connectorText" presStyleLbl="sibTrans2D1" presStyleIdx="3" presStyleCnt="10"/>
      <dgm:spPr/>
    </dgm:pt>
    <dgm:pt modelId="{00465F50-B9BF-4961-9A25-F91D10A31B78}" type="pres">
      <dgm:prSet presAssocID="{2E6C847E-588A-4E19-A8AE-C7A36AF6AC75}" presName="node" presStyleLbl="node1" presStyleIdx="4" presStyleCnt="11" custScaleX="637370" custScaleY="148122" custLinFactNeighborX="-3370">
        <dgm:presLayoutVars>
          <dgm:bulletEnabled val="1"/>
        </dgm:presLayoutVars>
      </dgm:prSet>
      <dgm:spPr/>
    </dgm:pt>
    <dgm:pt modelId="{487C716A-6FA1-46F8-BAED-41CE120D9111}" type="pres">
      <dgm:prSet presAssocID="{8A3ACE7A-F826-4C6F-89D9-DA84D0D087B7}" presName="sibTrans" presStyleLbl="sibTrans2D1" presStyleIdx="4" presStyleCnt="10"/>
      <dgm:spPr/>
    </dgm:pt>
    <dgm:pt modelId="{011A6844-160E-42D5-B5C8-0193CB574FE2}" type="pres">
      <dgm:prSet presAssocID="{8A3ACE7A-F826-4C6F-89D9-DA84D0D087B7}" presName="connectorText" presStyleLbl="sibTrans2D1" presStyleIdx="4" presStyleCnt="10"/>
      <dgm:spPr/>
    </dgm:pt>
    <dgm:pt modelId="{1F486F53-C107-4041-84D7-4076D2028CF6}" type="pres">
      <dgm:prSet presAssocID="{AB676AB1-2475-46FF-831C-5475D0713192}" presName="node" presStyleLbl="node1" presStyleIdx="5" presStyleCnt="11" custScaleX="637370" custScaleY="148122" custLinFactNeighborX="-3370">
        <dgm:presLayoutVars>
          <dgm:bulletEnabled val="1"/>
        </dgm:presLayoutVars>
      </dgm:prSet>
      <dgm:spPr/>
    </dgm:pt>
    <dgm:pt modelId="{B469D606-5489-41AC-818E-A0A523600119}" type="pres">
      <dgm:prSet presAssocID="{DC2C6666-5D3F-4F51-A6F9-FD5E60516598}" presName="sibTrans" presStyleLbl="sibTrans2D1" presStyleIdx="5" presStyleCnt="10"/>
      <dgm:spPr/>
    </dgm:pt>
    <dgm:pt modelId="{3FF29AAA-60D8-4529-B996-74ABD948F517}" type="pres">
      <dgm:prSet presAssocID="{DC2C6666-5D3F-4F51-A6F9-FD5E60516598}" presName="connectorText" presStyleLbl="sibTrans2D1" presStyleIdx="5" presStyleCnt="10"/>
      <dgm:spPr/>
    </dgm:pt>
    <dgm:pt modelId="{2B884939-A7E9-49B2-B3CF-46F5637157E9}" type="pres">
      <dgm:prSet presAssocID="{1F9C58F3-1EA7-4125-B9BC-778495D8AB5F}" presName="node" presStyleLbl="node1" presStyleIdx="6" presStyleCnt="11" custScaleX="637370" custScaleY="148122">
        <dgm:presLayoutVars>
          <dgm:bulletEnabled val="1"/>
        </dgm:presLayoutVars>
      </dgm:prSet>
      <dgm:spPr/>
    </dgm:pt>
    <dgm:pt modelId="{FBCE244E-24A7-4267-81B9-3C87EC7CA5BB}" type="pres">
      <dgm:prSet presAssocID="{123B852C-8D26-489A-9DCD-599004BDE656}" presName="sibTrans" presStyleLbl="sibTrans2D1" presStyleIdx="6" presStyleCnt="10"/>
      <dgm:spPr/>
    </dgm:pt>
    <dgm:pt modelId="{A4CF59DC-B690-4E75-80C5-DE2B53399D52}" type="pres">
      <dgm:prSet presAssocID="{123B852C-8D26-489A-9DCD-599004BDE656}" presName="connectorText" presStyleLbl="sibTrans2D1" presStyleIdx="6" presStyleCnt="10"/>
      <dgm:spPr/>
    </dgm:pt>
    <dgm:pt modelId="{19DB32C0-1B7C-4B70-B63D-2E066ED687C0}" type="pres">
      <dgm:prSet presAssocID="{C7732303-2A45-42A0-B96F-178BB8C44791}" presName="node" presStyleLbl="node1" presStyleIdx="7" presStyleCnt="11" custScaleX="637370" custScaleY="148122" custLinFactNeighborX="-3370">
        <dgm:presLayoutVars>
          <dgm:bulletEnabled val="1"/>
        </dgm:presLayoutVars>
      </dgm:prSet>
      <dgm:spPr/>
    </dgm:pt>
    <dgm:pt modelId="{56DDADC3-403B-4DCC-91D7-74BA82A06569}" type="pres">
      <dgm:prSet presAssocID="{2A1D9A9D-1453-424C-8E61-371470565112}" presName="sibTrans" presStyleLbl="sibTrans2D1" presStyleIdx="7" presStyleCnt="10"/>
      <dgm:spPr/>
    </dgm:pt>
    <dgm:pt modelId="{8418F9A5-4743-432B-AED1-1B40D35704DE}" type="pres">
      <dgm:prSet presAssocID="{2A1D9A9D-1453-424C-8E61-371470565112}" presName="connectorText" presStyleLbl="sibTrans2D1" presStyleIdx="7" presStyleCnt="10"/>
      <dgm:spPr/>
    </dgm:pt>
    <dgm:pt modelId="{C06642A7-B032-4836-86B4-4D54B2F08CD3}" type="pres">
      <dgm:prSet presAssocID="{4472B6B9-5460-423C-9B79-5FC4192C4974}" presName="node" presStyleLbl="node1" presStyleIdx="8" presStyleCnt="11" custScaleX="637370" custScaleY="148122">
        <dgm:presLayoutVars>
          <dgm:bulletEnabled val="1"/>
        </dgm:presLayoutVars>
      </dgm:prSet>
      <dgm:spPr/>
    </dgm:pt>
    <dgm:pt modelId="{C4B599AC-992F-49F8-9ABA-E6AC19E791A3}" type="pres">
      <dgm:prSet presAssocID="{54D39EF1-1129-4794-B0F7-58EAEDD662B1}" presName="sibTrans" presStyleLbl="sibTrans2D1" presStyleIdx="8" presStyleCnt="10"/>
      <dgm:spPr/>
    </dgm:pt>
    <dgm:pt modelId="{7DA8D804-B567-41C0-9C4A-CB39907B8D7D}" type="pres">
      <dgm:prSet presAssocID="{54D39EF1-1129-4794-B0F7-58EAEDD662B1}" presName="connectorText" presStyleLbl="sibTrans2D1" presStyleIdx="8" presStyleCnt="10"/>
      <dgm:spPr/>
    </dgm:pt>
    <dgm:pt modelId="{384397EA-3F4A-4CEB-810C-1D06AD4D5191}" type="pres">
      <dgm:prSet presAssocID="{2AB12506-B621-4F90-97CF-0A83DA15AF45}" presName="node" presStyleLbl="node1" presStyleIdx="9" presStyleCnt="11" custScaleX="637370" custScaleY="148122" custLinFactNeighborX="-3370">
        <dgm:presLayoutVars>
          <dgm:bulletEnabled val="1"/>
        </dgm:presLayoutVars>
      </dgm:prSet>
      <dgm:spPr/>
    </dgm:pt>
    <dgm:pt modelId="{638E0B8E-BE52-47BD-8A51-2D7F05259287}" type="pres">
      <dgm:prSet presAssocID="{A2175459-331A-4D29-89C4-9181F1729364}" presName="sibTrans" presStyleLbl="sibTrans2D1" presStyleIdx="9" presStyleCnt="10"/>
      <dgm:spPr/>
    </dgm:pt>
    <dgm:pt modelId="{9583897F-ABF5-460A-BCE0-CEB2D849DA75}" type="pres">
      <dgm:prSet presAssocID="{A2175459-331A-4D29-89C4-9181F1729364}" presName="connectorText" presStyleLbl="sibTrans2D1" presStyleIdx="9" presStyleCnt="10"/>
      <dgm:spPr/>
    </dgm:pt>
    <dgm:pt modelId="{BB5427CE-CECB-4724-B4B2-D2C040A9E79C}" type="pres">
      <dgm:prSet presAssocID="{63BC80B6-38DD-4391-BFB4-8ACF6E890DF5}" presName="node" presStyleLbl="node1" presStyleIdx="10" presStyleCnt="11" custScaleX="637370" custScaleY="148122">
        <dgm:presLayoutVars>
          <dgm:bulletEnabled val="1"/>
        </dgm:presLayoutVars>
      </dgm:prSet>
      <dgm:spPr/>
    </dgm:pt>
  </dgm:ptLst>
  <dgm:cxnLst>
    <dgm:cxn modelId="{7FD06802-C22E-4EA2-9262-9CD44B655423}" type="presOf" srcId="{F92E6348-7C86-408B-BE34-835131DA9ECF}" destId="{EE984B45-37AF-4653-B6BD-EBE5043A9429}" srcOrd="0" destOrd="0" presId="urn:microsoft.com/office/officeart/2005/8/layout/process2"/>
    <dgm:cxn modelId="{5AF22B04-FA6E-4305-B9C9-2992011E48CB}" srcId="{280C2665-6039-460E-8675-EE7119B9AB13}" destId="{2AB12506-B621-4F90-97CF-0A83DA15AF45}" srcOrd="9" destOrd="0" parTransId="{D07322C2-F1D8-4056-A3E8-CFDD64B8849D}" sibTransId="{A2175459-331A-4D29-89C4-9181F1729364}"/>
    <dgm:cxn modelId="{FB9A2018-ED52-428C-BDDC-A895BC5C2021}" type="presOf" srcId="{492EB08E-9E06-4D91-BD88-2B43A5A1732A}" destId="{BA1AA518-10DA-4442-A188-51BEC62B69D0}" srcOrd="0" destOrd="0" presId="urn:microsoft.com/office/officeart/2005/8/layout/process2"/>
    <dgm:cxn modelId="{9BBC2929-184C-4DB2-B446-88CA6B9FB74A}" type="presOf" srcId="{A2175459-331A-4D29-89C4-9181F1729364}" destId="{9583897F-ABF5-460A-BCE0-CEB2D849DA75}" srcOrd="1" destOrd="0" presId="urn:microsoft.com/office/officeart/2005/8/layout/process2"/>
    <dgm:cxn modelId="{E7513E2E-8759-4F6B-BD80-6EFCEAEB8031}" type="presOf" srcId="{1F9C58F3-1EA7-4125-B9BC-778495D8AB5F}" destId="{2B884939-A7E9-49B2-B3CF-46F5637157E9}" srcOrd="0" destOrd="0" presId="urn:microsoft.com/office/officeart/2005/8/layout/process2"/>
    <dgm:cxn modelId="{DBDC233E-03AE-4AB6-B586-E9CC7360A0E7}" type="presOf" srcId="{2AB12506-B621-4F90-97CF-0A83DA15AF45}" destId="{384397EA-3F4A-4CEB-810C-1D06AD4D5191}" srcOrd="0" destOrd="0" presId="urn:microsoft.com/office/officeart/2005/8/layout/process2"/>
    <dgm:cxn modelId="{C8FC633E-A45C-4513-A741-104737F13F13}" type="presOf" srcId="{8A3ACE7A-F826-4C6F-89D9-DA84D0D087B7}" destId="{011A6844-160E-42D5-B5C8-0193CB574FE2}" srcOrd="1" destOrd="0" presId="urn:microsoft.com/office/officeart/2005/8/layout/process2"/>
    <dgm:cxn modelId="{11BDC35D-A887-48FA-85F4-DD5175C8ADDB}" type="presOf" srcId="{40206646-795E-480D-B28C-516CE7936BB5}" destId="{D7C9B111-8C24-471C-9E52-120CD90714EC}" srcOrd="0" destOrd="0" presId="urn:microsoft.com/office/officeart/2005/8/layout/process2"/>
    <dgm:cxn modelId="{67E52361-8C28-4B9C-BAB3-3C329DFEF95D}" type="presOf" srcId="{54D39EF1-1129-4794-B0F7-58EAEDD662B1}" destId="{C4B599AC-992F-49F8-9ABA-E6AC19E791A3}" srcOrd="0" destOrd="0" presId="urn:microsoft.com/office/officeart/2005/8/layout/process2"/>
    <dgm:cxn modelId="{829A6F41-F25F-4F00-A33B-23F0984143FE}" type="presOf" srcId="{D51BC272-24F5-4687-868B-1468123773D3}" destId="{EF73A255-81F3-4219-98DA-8101F229E4F4}" srcOrd="0" destOrd="0" presId="urn:microsoft.com/office/officeart/2005/8/layout/process2"/>
    <dgm:cxn modelId="{50E90668-A0BC-4FDF-A915-10F33CA35D5C}" type="presOf" srcId="{8E68050F-4FD6-4F37-8124-DEE9260A266C}" destId="{F5B5D7A6-992C-42F2-9F28-79D5E4E00599}" srcOrd="0" destOrd="0" presId="urn:microsoft.com/office/officeart/2005/8/layout/process2"/>
    <dgm:cxn modelId="{ABEDB368-7590-4282-8970-A964C914F7D7}" type="presOf" srcId="{F92E6348-7C86-408B-BE34-835131DA9ECF}" destId="{764C2D3B-047C-40A1-881B-C27C9670268D}" srcOrd="1" destOrd="0" presId="urn:microsoft.com/office/officeart/2005/8/layout/process2"/>
    <dgm:cxn modelId="{0DC7B848-8954-4EEF-853F-283E89981C9E}" srcId="{280C2665-6039-460E-8675-EE7119B9AB13}" destId="{C7732303-2A45-42A0-B96F-178BB8C44791}" srcOrd="7" destOrd="0" parTransId="{442B4426-0116-473F-A8E6-4AB296541CA9}" sibTransId="{2A1D9A9D-1453-424C-8E61-371470565112}"/>
    <dgm:cxn modelId="{4639E76F-A426-46B7-BABB-55EFAE4474BE}" type="presOf" srcId="{AB676AB1-2475-46FF-831C-5475D0713192}" destId="{1F486F53-C107-4041-84D7-4076D2028CF6}" srcOrd="0" destOrd="0" presId="urn:microsoft.com/office/officeart/2005/8/layout/process2"/>
    <dgm:cxn modelId="{7609F452-5A95-4420-84DC-73634F8DD184}" type="presOf" srcId="{DC2C6666-5D3F-4F51-A6F9-FD5E60516598}" destId="{B469D606-5489-41AC-818E-A0A523600119}" srcOrd="0" destOrd="0" presId="urn:microsoft.com/office/officeart/2005/8/layout/process2"/>
    <dgm:cxn modelId="{FA157156-EBB0-4A8D-8609-E7DC6FB5384E}" type="presOf" srcId="{2E6C847E-588A-4E19-A8AE-C7A36AF6AC75}" destId="{00465F50-B9BF-4961-9A25-F91D10A31B78}" srcOrd="0" destOrd="0" presId="urn:microsoft.com/office/officeart/2005/8/layout/process2"/>
    <dgm:cxn modelId="{AE615D57-941D-462F-9820-6438C2C0F970}" type="presOf" srcId="{A747B6BE-2B14-4C56-8242-AC69CFA7A302}" destId="{34FC7DEF-C644-489C-8E2C-C9EA18D9F454}" srcOrd="1" destOrd="0" presId="urn:microsoft.com/office/officeart/2005/8/layout/process2"/>
    <dgm:cxn modelId="{31571E78-D392-4D07-8BB7-B640813C1936}" srcId="{280C2665-6039-460E-8675-EE7119B9AB13}" destId="{AB676AB1-2475-46FF-831C-5475D0713192}" srcOrd="5" destOrd="0" parTransId="{6EE6DB04-111C-40B9-8B56-CEC47BD485B8}" sibTransId="{DC2C6666-5D3F-4F51-A6F9-FD5E60516598}"/>
    <dgm:cxn modelId="{14349B7A-DB31-4100-AFBC-A5DEE70A8171}" srcId="{280C2665-6039-460E-8675-EE7119B9AB13}" destId="{1F9C58F3-1EA7-4125-B9BC-778495D8AB5F}" srcOrd="6" destOrd="0" parTransId="{FD9503D3-0035-486D-9645-36E00642C805}" sibTransId="{123B852C-8D26-489A-9DCD-599004BDE656}"/>
    <dgm:cxn modelId="{24A07D7D-D62D-4690-BAD0-A87C9FF2D530}" type="presOf" srcId="{123B852C-8D26-489A-9DCD-599004BDE656}" destId="{A4CF59DC-B690-4E75-80C5-DE2B53399D52}" srcOrd="1" destOrd="0" presId="urn:microsoft.com/office/officeart/2005/8/layout/process2"/>
    <dgm:cxn modelId="{2B15227F-008C-472F-9B59-D745ED6340E4}" type="presOf" srcId="{2A1D9A9D-1453-424C-8E61-371470565112}" destId="{56DDADC3-403B-4DCC-91D7-74BA82A06569}" srcOrd="0" destOrd="0" presId="urn:microsoft.com/office/officeart/2005/8/layout/process2"/>
    <dgm:cxn modelId="{D957FE86-8120-4F2A-88BC-7AC2C1FB394A}" type="presOf" srcId="{8A3ACE7A-F826-4C6F-89D9-DA84D0D087B7}" destId="{487C716A-6FA1-46F8-BAED-41CE120D9111}" srcOrd="0" destOrd="0" presId="urn:microsoft.com/office/officeart/2005/8/layout/process2"/>
    <dgm:cxn modelId="{BEAF048A-E38E-4554-9135-9B9A6673B73D}" srcId="{280C2665-6039-460E-8675-EE7119B9AB13}" destId="{1ED37CA8-E485-4F33-A570-7AA152E67D82}" srcOrd="2" destOrd="0" parTransId="{63FA61E5-88A9-4A51-8047-28DE4BB05D04}" sibTransId="{40206646-795E-480D-B28C-516CE7936BB5}"/>
    <dgm:cxn modelId="{F4B7968A-295C-4BED-9848-9D57125A1937}" type="presOf" srcId="{123B852C-8D26-489A-9DCD-599004BDE656}" destId="{FBCE244E-24A7-4267-81B9-3C87EC7CA5BB}" srcOrd="0" destOrd="0" presId="urn:microsoft.com/office/officeart/2005/8/layout/process2"/>
    <dgm:cxn modelId="{63D4D28C-A825-46B1-89C9-82AE77368705}" type="presOf" srcId="{40206646-795E-480D-B28C-516CE7936BB5}" destId="{85992017-1E3A-4084-800D-529772370D9E}" srcOrd="1" destOrd="0" presId="urn:microsoft.com/office/officeart/2005/8/layout/process2"/>
    <dgm:cxn modelId="{456CE092-81E4-422C-9488-1B48740FB198}" type="presOf" srcId="{A2175459-331A-4D29-89C4-9181F1729364}" destId="{638E0B8E-BE52-47BD-8A51-2D7F05259287}" srcOrd="0" destOrd="0" presId="urn:microsoft.com/office/officeart/2005/8/layout/process2"/>
    <dgm:cxn modelId="{FC7ED4A5-A8E1-47EE-B35A-52F220BAE0AF}" type="presOf" srcId="{54D39EF1-1129-4794-B0F7-58EAEDD662B1}" destId="{7DA8D804-B567-41C0-9C4A-CB39907B8D7D}" srcOrd="1" destOrd="0" presId="urn:microsoft.com/office/officeart/2005/8/layout/process2"/>
    <dgm:cxn modelId="{BA74FAA5-3938-47EC-9961-45DBD91065EB}" srcId="{280C2665-6039-460E-8675-EE7119B9AB13}" destId="{2E6C847E-588A-4E19-A8AE-C7A36AF6AC75}" srcOrd="4" destOrd="0" parTransId="{4E1EE67D-DBAC-4E0C-8DAD-BBB72C81DE01}" sibTransId="{8A3ACE7A-F826-4C6F-89D9-DA84D0D087B7}"/>
    <dgm:cxn modelId="{CE3C3FAB-D890-49B0-BE80-63F8BCA3CE71}" type="presOf" srcId="{4472B6B9-5460-423C-9B79-5FC4192C4974}" destId="{C06642A7-B032-4836-86B4-4D54B2F08CD3}" srcOrd="0" destOrd="0" presId="urn:microsoft.com/office/officeart/2005/8/layout/process2"/>
    <dgm:cxn modelId="{D784A4AC-0D02-415A-8E17-965BE2CD3B59}" type="presOf" srcId="{DC2C6666-5D3F-4F51-A6F9-FD5E60516598}" destId="{3FF29AAA-60D8-4529-B996-74ABD948F517}" srcOrd="1" destOrd="0" presId="urn:microsoft.com/office/officeart/2005/8/layout/process2"/>
    <dgm:cxn modelId="{28F985AE-167D-4D90-AACF-E3251E8185A3}" srcId="{280C2665-6039-460E-8675-EE7119B9AB13}" destId="{63BC80B6-38DD-4391-BFB4-8ACF6E890DF5}" srcOrd="10" destOrd="0" parTransId="{F90E6BF8-EDCA-4444-BE46-7DB0FD1566F2}" sibTransId="{5A64EC02-EEAB-438F-B0CB-C1E74A7E6D5D}"/>
    <dgm:cxn modelId="{7D0F1AB1-0B6D-4153-B7A5-2E5DF4189D2C}" type="presOf" srcId="{C7732303-2A45-42A0-B96F-178BB8C44791}" destId="{19DB32C0-1B7C-4B70-B63D-2E066ED687C0}" srcOrd="0" destOrd="0" presId="urn:microsoft.com/office/officeart/2005/8/layout/process2"/>
    <dgm:cxn modelId="{6D90F3BF-25B4-4738-AD2C-EF6124BA4691}" type="presOf" srcId="{2A1D9A9D-1453-424C-8E61-371470565112}" destId="{8418F9A5-4743-432B-AED1-1B40D35704DE}" srcOrd="1" destOrd="0" presId="urn:microsoft.com/office/officeart/2005/8/layout/process2"/>
    <dgm:cxn modelId="{8F62EAC5-7937-4F82-BB48-EC98E09D84BF}" type="presOf" srcId="{1ED37CA8-E485-4F33-A570-7AA152E67D82}" destId="{9132F308-E04F-44EC-9F64-B1749C8615A5}" srcOrd="0" destOrd="0" presId="urn:microsoft.com/office/officeart/2005/8/layout/process2"/>
    <dgm:cxn modelId="{AF3BF9C5-F893-42AF-87F7-74C75059F1F2}" type="presOf" srcId="{280C2665-6039-460E-8675-EE7119B9AB13}" destId="{824306FB-3B9D-49E0-8E56-CBB46F98D043}" srcOrd="0" destOrd="0" presId="urn:microsoft.com/office/officeart/2005/8/layout/process2"/>
    <dgm:cxn modelId="{0B17CBDF-622B-428A-8347-DAAE8ED5CEE9}" srcId="{280C2665-6039-460E-8675-EE7119B9AB13}" destId="{D51BC272-24F5-4687-868B-1468123773D3}" srcOrd="3" destOrd="0" parTransId="{489749BA-6EA4-4AA0-90C6-7BF2DC5B6C44}" sibTransId="{A747B6BE-2B14-4C56-8242-AC69CFA7A302}"/>
    <dgm:cxn modelId="{A1028CE0-BB97-47D7-86BB-1E9E9ED37315}" type="presOf" srcId="{A747B6BE-2B14-4C56-8242-AC69CFA7A302}" destId="{D32AB2FC-1B7D-41DB-9AB6-CDD38C936C23}" srcOrd="0" destOrd="0" presId="urn:microsoft.com/office/officeart/2005/8/layout/process2"/>
    <dgm:cxn modelId="{F21BD3E5-50C9-44A7-A883-506FCF5CE44F}" type="presOf" srcId="{63BC80B6-38DD-4391-BFB4-8ACF6E890DF5}" destId="{BB5427CE-CECB-4724-B4B2-D2C040A9E79C}" srcOrd="0" destOrd="0" presId="urn:microsoft.com/office/officeart/2005/8/layout/process2"/>
    <dgm:cxn modelId="{06B33DEC-7D8C-4B91-83A5-8118D996D703}" srcId="{280C2665-6039-460E-8675-EE7119B9AB13}" destId="{4472B6B9-5460-423C-9B79-5FC4192C4974}" srcOrd="8" destOrd="0" parTransId="{69BC4A51-DC5E-4F33-B976-AE67F4905D81}" sibTransId="{54D39EF1-1129-4794-B0F7-58EAEDD662B1}"/>
    <dgm:cxn modelId="{C26A97EE-813D-44C1-81F5-F0AFC1739A25}" type="presOf" srcId="{C533F77D-BF8D-4670-8861-652E21C8F9E2}" destId="{BE57BAE4-B254-4BEB-AAC1-7FD0CE91D83D}" srcOrd="0" destOrd="0" presId="urn:microsoft.com/office/officeart/2005/8/layout/process2"/>
    <dgm:cxn modelId="{E3397FF0-B9BF-4F15-9D45-D8EFBF8987D3}" srcId="{280C2665-6039-460E-8675-EE7119B9AB13}" destId="{C533F77D-BF8D-4670-8861-652E21C8F9E2}" srcOrd="1" destOrd="0" parTransId="{FEF42DB3-EA25-4017-AA87-9FDCE2FF088F}" sibTransId="{492EB08E-9E06-4D91-BD88-2B43A5A1732A}"/>
    <dgm:cxn modelId="{0CB428F6-4CAD-4424-980D-3969C12BD6D3}" srcId="{280C2665-6039-460E-8675-EE7119B9AB13}" destId="{8E68050F-4FD6-4F37-8124-DEE9260A266C}" srcOrd="0" destOrd="0" parTransId="{AEA87B14-5B68-473E-AE11-41DE08F2450A}" sibTransId="{F92E6348-7C86-408B-BE34-835131DA9ECF}"/>
    <dgm:cxn modelId="{F73648F9-33C9-4227-B73B-997C720A1E8A}" type="presOf" srcId="{492EB08E-9E06-4D91-BD88-2B43A5A1732A}" destId="{C985BBA0-A4D9-4A98-A477-B0C74DF37A22}" srcOrd="1" destOrd="0" presId="urn:microsoft.com/office/officeart/2005/8/layout/process2"/>
    <dgm:cxn modelId="{141B0FA3-3F9F-42B4-BE08-FDC73EF9C7D6}" type="presParOf" srcId="{824306FB-3B9D-49E0-8E56-CBB46F98D043}" destId="{F5B5D7A6-992C-42F2-9F28-79D5E4E00599}" srcOrd="0" destOrd="0" presId="urn:microsoft.com/office/officeart/2005/8/layout/process2"/>
    <dgm:cxn modelId="{983391D9-92A6-4C90-86C0-56AB9890611F}" type="presParOf" srcId="{824306FB-3B9D-49E0-8E56-CBB46F98D043}" destId="{EE984B45-37AF-4653-B6BD-EBE5043A9429}" srcOrd="1" destOrd="0" presId="urn:microsoft.com/office/officeart/2005/8/layout/process2"/>
    <dgm:cxn modelId="{92DC3960-9718-41C0-AE9C-3985CDAE7FF3}" type="presParOf" srcId="{EE984B45-37AF-4653-B6BD-EBE5043A9429}" destId="{764C2D3B-047C-40A1-881B-C27C9670268D}" srcOrd="0" destOrd="0" presId="urn:microsoft.com/office/officeart/2005/8/layout/process2"/>
    <dgm:cxn modelId="{C3494E29-06DF-4EAE-9B97-615887979D4C}" type="presParOf" srcId="{824306FB-3B9D-49E0-8E56-CBB46F98D043}" destId="{BE57BAE4-B254-4BEB-AAC1-7FD0CE91D83D}" srcOrd="2" destOrd="0" presId="urn:microsoft.com/office/officeart/2005/8/layout/process2"/>
    <dgm:cxn modelId="{BE7B09CD-A2A4-4D14-B838-7EDC64A95649}" type="presParOf" srcId="{824306FB-3B9D-49E0-8E56-CBB46F98D043}" destId="{BA1AA518-10DA-4442-A188-51BEC62B69D0}" srcOrd="3" destOrd="0" presId="urn:microsoft.com/office/officeart/2005/8/layout/process2"/>
    <dgm:cxn modelId="{0294E18A-2601-4337-85F5-567F58330ACA}" type="presParOf" srcId="{BA1AA518-10DA-4442-A188-51BEC62B69D0}" destId="{C985BBA0-A4D9-4A98-A477-B0C74DF37A22}" srcOrd="0" destOrd="0" presId="urn:microsoft.com/office/officeart/2005/8/layout/process2"/>
    <dgm:cxn modelId="{92ADE3C2-F3BD-4BAA-9ACA-15A1531F86D1}" type="presParOf" srcId="{824306FB-3B9D-49E0-8E56-CBB46F98D043}" destId="{9132F308-E04F-44EC-9F64-B1749C8615A5}" srcOrd="4" destOrd="0" presId="urn:microsoft.com/office/officeart/2005/8/layout/process2"/>
    <dgm:cxn modelId="{34E21977-713E-4A3A-8EF0-0478A2E43BDD}" type="presParOf" srcId="{824306FB-3B9D-49E0-8E56-CBB46F98D043}" destId="{D7C9B111-8C24-471C-9E52-120CD90714EC}" srcOrd="5" destOrd="0" presId="urn:microsoft.com/office/officeart/2005/8/layout/process2"/>
    <dgm:cxn modelId="{6EF872D6-BF30-4DF3-8025-E351EED38E4B}" type="presParOf" srcId="{D7C9B111-8C24-471C-9E52-120CD90714EC}" destId="{85992017-1E3A-4084-800D-529772370D9E}" srcOrd="0" destOrd="0" presId="urn:microsoft.com/office/officeart/2005/8/layout/process2"/>
    <dgm:cxn modelId="{88C9C505-EC36-4F2E-B0C7-A5A74431950B}" type="presParOf" srcId="{824306FB-3B9D-49E0-8E56-CBB46F98D043}" destId="{EF73A255-81F3-4219-98DA-8101F229E4F4}" srcOrd="6" destOrd="0" presId="urn:microsoft.com/office/officeart/2005/8/layout/process2"/>
    <dgm:cxn modelId="{2C125BC6-67FE-4D2B-B89F-134AB594C764}" type="presParOf" srcId="{824306FB-3B9D-49E0-8E56-CBB46F98D043}" destId="{D32AB2FC-1B7D-41DB-9AB6-CDD38C936C23}" srcOrd="7" destOrd="0" presId="urn:microsoft.com/office/officeart/2005/8/layout/process2"/>
    <dgm:cxn modelId="{DE8F9973-CE60-4B42-A8A2-C0E23547F8D2}" type="presParOf" srcId="{D32AB2FC-1B7D-41DB-9AB6-CDD38C936C23}" destId="{34FC7DEF-C644-489C-8E2C-C9EA18D9F454}" srcOrd="0" destOrd="0" presId="urn:microsoft.com/office/officeart/2005/8/layout/process2"/>
    <dgm:cxn modelId="{2771BF06-9260-424C-8871-D476EBC09CFC}" type="presParOf" srcId="{824306FB-3B9D-49E0-8E56-CBB46F98D043}" destId="{00465F50-B9BF-4961-9A25-F91D10A31B78}" srcOrd="8" destOrd="0" presId="urn:microsoft.com/office/officeart/2005/8/layout/process2"/>
    <dgm:cxn modelId="{2E73AB08-8A68-4197-A6C8-A68DBF389AEB}" type="presParOf" srcId="{824306FB-3B9D-49E0-8E56-CBB46F98D043}" destId="{487C716A-6FA1-46F8-BAED-41CE120D9111}" srcOrd="9" destOrd="0" presId="urn:microsoft.com/office/officeart/2005/8/layout/process2"/>
    <dgm:cxn modelId="{14852544-E6B5-4ABC-BB20-40BA10951364}" type="presParOf" srcId="{487C716A-6FA1-46F8-BAED-41CE120D9111}" destId="{011A6844-160E-42D5-B5C8-0193CB574FE2}" srcOrd="0" destOrd="0" presId="urn:microsoft.com/office/officeart/2005/8/layout/process2"/>
    <dgm:cxn modelId="{6E21C891-8EEF-4522-A9A8-D862CAC9F8D4}" type="presParOf" srcId="{824306FB-3B9D-49E0-8E56-CBB46F98D043}" destId="{1F486F53-C107-4041-84D7-4076D2028CF6}" srcOrd="10" destOrd="0" presId="urn:microsoft.com/office/officeart/2005/8/layout/process2"/>
    <dgm:cxn modelId="{F376B0BE-5B76-46B6-84C9-348724A8DDA8}" type="presParOf" srcId="{824306FB-3B9D-49E0-8E56-CBB46F98D043}" destId="{B469D606-5489-41AC-818E-A0A523600119}" srcOrd="11" destOrd="0" presId="urn:microsoft.com/office/officeart/2005/8/layout/process2"/>
    <dgm:cxn modelId="{4139995A-2936-4109-A95D-99A5465912A8}" type="presParOf" srcId="{B469D606-5489-41AC-818E-A0A523600119}" destId="{3FF29AAA-60D8-4529-B996-74ABD948F517}" srcOrd="0" destOrd="0" presId="urn:microsoft.com/office/officeart/2005/8/layout/process2"/>
    <dgm:cxn modelId="{C936B5E6-8CF9-4288-829D-5A9501C4C82F}" type="presParOf" srcId="{824306FB-3B9D-49E0-8E56-CBB46F98D043}" destId="{2B884939-A7E9-49B2-B3CF-46F5637157E9}" srcOrd="12" destOrd="0" presId="urn:microsoft.com/office/officeart/2005/8/layout/process2"/>
    <dgm:cxn modelId="{3E6ED9D6-219C-40F2-B0B1-4451E0F29D13}" type="presParOf" srcId="{824306FB-3B9D-49E0-8E56-CBB46F98D043}" destId="{FBCE244E-24A7-4267-81B9-3C87EC7CA5BB}" srcOrd="13" destOrd="0" presId="urn:microsoft.com/office/officeart/2005/8/layout/process2"/>
    <dgm:cxn modelId="{FFAE2596-D446-4697-8CA6-F2CA2027FEFB}" type="presParOf" srcId="{FBCE244E-24A7-4267-81B9-3C87EC7CA5BB}" destId="{A4CF59DC-B690-4E75-80C5-DE2B53399D52}" srcOrd="0" destOrd="0" presId="urn:microsoft.com/office/officeart/2005/8/layout/process2"/>
    <dgm:cxn modelId="{C3D6AD4D-E321-4DF9-B9DD-79C6B832D2A9}" type="presParOf" srcId="{824306FB-3B9D-49E0-8E56-CBB46F98D043}" destId="{19DB32C0-1B7C-4B70-B63D-2E066ED687C0}" srcOrd="14" destOrd="0" presId="urn:microsoft.com/office/officeart/2005/8/layout/process2"/>
    <dgm:cxn modelId="{2828E048-4B1F-4579-8733-4975A8F0D527}" type="presParOf" srcId="{824306FB-3B9D-49E0-8E56-CBB46F98D043}" destId="{56DDADC3-403B-4DCC-91D7-74BA82A06569}" srcOrd="15" destOrd="0" presId="urn:microsoft.com/office/officeart/2005/8/layout/process2"/>
    <dgm:cxn modelId="{B53D2A6D-461E-4D15-BA8A-0B679161B22B}" type="presParOf" srcId="{56DDADC3-403B-4DCC-91D7-74BA82A06569}" destId="{8418F9A5-4743-432B-AED1-1B40D35704DE}" srcOrd="0" destOrd="0" presId="urn:microsoft.com/office/officeart/2005/8/layout/process2"/>
    <dgm:cxn modelId="{5A11A1A6-A975-41C0-8EC4-A8B878BFD0FD}" type="presParOf" srcId="{824306FB-3B9D-49E0-8E56-CBB46F98D043}" destId="{C06642A7-B032-4836-86B4-4D54B2F08CD3}" srcOrd="16" destOrd="0" presId="urn:microsoft.com/office/officeart/2005/8/layout/process2"/>
    <dgm:cxn modelId="{F64FC492-954F-41EB-A360-C305FC572884}" type="presParOf" srcId="{824306FB-3B9D-49E0-8E56-CBB46F98D043}" destId="{C4B599AC-992F-49F8-9ABA-E6AC19E791A3}" srcOrd="17" destOrd="0" presId="urn:microsoft.com/office/officeart/2005/8/layout/process2"/>
    <dgm:cxn modelId="{3961286A-92E2-4E76-8EEA-30DE4F7F2075}" type="presParOf" srcId="{C4B599AC-992F-49F8-9ABA-E6AC19E791A3}" destId="{7DA8D804-B567-41C0-9C4A-CB39907B8D7D}" srcOrd="0" destOrd="0" presId="urn:microsoft.com/office/officeart/2005/8/layout/process2"/>
    <dgm:cxn modelId="{A6B9FC2E-6BA3-46DA-A569-59BC6DB2C4E0}" type="presParOf" srcId="{824306FB-3B9D-49E0-8E56-CBB46F98D043}" destId="{384397EA-3F4A-4CEB-810C-1D06AD4D5191}" srcOrd="18" destOrd="0" presId="urn:microsoft.com/office/officeart/2005/8/layout/process2"/>
    <dgm:cxn modelId="{B25CE2C9-0E9C-4BA2-AAA0-1C76FB815F38}" type="presParOf" srcId="{824306FB-3B9D-49E0-8E56-CBB46F98D043}" destId="{638E0B8E-BE52-47BD-8A51-2D7F05259287}" srcOrd="19" destOrd="0" presId="urn:microsoft.com/office/officeart/2005/8/layout/process2"/>
    <dgm:cxn modelId="{C73F8861-134D-4955-8D5D-A65637DEACFA}" type="presParOf" srcId="{638E0B8E-BE52-47BD-8A51-2D7F05259287}" destId="{9583897F-ABF5-460A-BCE0-CEB2D849DA75}" srcOrd="0" destOrd="0" presId="urn:microsoft.com/office/officeart/2005/8/layout/process2"/>
    <dgm:cxn modelId="{7AC1A0B0-941F-440D-A17A-75056421FCB2}" type="presParOf" srcId="{824306FB-3B9D-49E0-8E56-CBB46F98D043}" destId="{BB5427CE-CECB-4724-B4B2-D2C040A9E79C}" srcOrd="2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56C3-1251-4F50-92AE-DABEEFCF3E57}">
      <dsp:nvSpPr>
        <dsp:cNvPr id="0" name=""/>
        <dsp:cNvSpPr/>
      </dsp:nvSpPr>
      <dsp:spPr>
        <a:xfrm>
          <a:off x="5717" y="67424"/>
          <a:ext cx="2312192" cy="220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Assistant Teaching Professor</a:t>
          </a:r>
        </a:p>
      </dsp:txBody>
      <dsp:txXfrm>
        <a:off x="70400" y="132107"/>
        <a:ext cx="2182826" cy="2079082"/>
      </dsp:txXfrm>
    </dsp:sp>
    <dsp:sp modelId="{E98E7317-38EA-4362-9C8F-A67DEE7538C6}">
      <dsp:nvSpPr>
        <dsp:cNvPr id="0" name=""/>
        <dsp:cNvSpPr/>
      </dsp:nvSpPr>
      <dsp:spPr>
        <a:xfrm>
          <a:off x="2549128" y="884936"/>
          <a:ext cx="490184" cy="573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>
            <a:solidFill>
              <a:schemeClr val="tx1"/>
            </a:solidFill>
          </a:endParaRPr>
        </a:p>
      </dsp:txBody>
      <dsp:txXfrm>
        <a:off x="2549128" y="999621"/>
        <a:ext cx="343129" cy="344053"/>
      </dsp:txXfrm>
    </dsp:sp>
    <dsp:sp modelId="{D150C2D3-2F1C-4664-99BC-B229AC7038F6}">
      <dsp:nvSpPr>
        <dsp:cNvPr id="0" name=""/>
        <dsp:cNvSpPr/>
      </dsp:nvSpPr>
      <dsp:spPr>
        <a:xfrm>
          <a:off x="3242786" y="67424"/>
          <a:ext cx="4963698" cy="220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Continuing Appointment and Promotion to Associate Teaching Professor</a:t>
          </a:r>
        </a:p>
      </dsp:txBody>
      <dsp:txXfrm>
        <a:off x="3307469" y="132107"/>
        <a:ext cx="4834332" cy="2079082"/>
      </dsp:txXfrm>
    </dsp:sp>
    <dsp:sp modelId="{28C3E766-A252-CE44-AB6F-3656A07EF89B}">
      <dsp:nvSpPr>
        <dsp:cNvPr id="0" name=""/>
        <dsp:cNvSpPr/>
      </dsp:nvSpPr>
      <dsp:spPr>
        <a:xfrm>
          <a:off x="8437704" y="884936"/>
          <a:ext cx="490184" cy="573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/>
        </a:p>
      </dsp:txBody>
      <dsp:txXfrm>
        <a:off x="8437704" y="999621"/>
        <a:ext cx="343129" cy="344053"/>
      </dsp:txXfrm>
    </dsp:sp>
    <dsp:sp modelId="{62138E5A-1481-4A43-914F-54CB1EE0A027}">
      <dsp:nvSpPr>
        <dsp:cNvPr id="0" name=""/>
        <dsp:cNvSpPr/>
      </dsp:nvSpPr>
      <dsp:spPr>
        <a:xfrm>
          <a:off x="9131362" y="67424"/>
          <a:ext cx="2312192" cy="220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Promotion to </a:t>
          </a:r>
          <a:r>
            <a:rPr lang="en-US" sz="3200" kern="1200" dirty="0"/>
            <a:t>Senior Teaching Professor</a:t>
          </a:r>
        </a:p>
      </dsp:txBody>
      <dsp:txXfrm>
        <a:off x="9196045" y="132107"/>
        <a:ext cx="2182826" cy="2079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5D7A6-992C-42F2-9F28-79D5E4E00599}">
      <dsp:nvSpPr>
        <dsp:cNvPr id="0" name=""/>
        <dsp:cNvSpPr/>
      </dsp:nvSpPr>
      <dsp:spPr>
        <a:xfrm>
          <a:off x="0" y="5200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May 15:</a:t>
          </a:r>
          <a:r>
            <a:rPr lang="en-CA" sz="2400" kern="1200" dirty="0">
              <a:effectLst/>
              <a:latin typeface="+mn-lt"/>
              <a:ea typeface="+mn-ea"/>
              <a:cs typeface="+mn-cs"/>
            </a:rPr>
            <a:t> Dean meets with YOU to review Article 21</a:t>
          </a:r>
          <a:endParaRPr lang="en-US" sz="2400" b="0" kern="1200" dirty="0">
            <a:effectLst/>
            <a:latin typeface="+mn-lt"/>
            <a:ea typeface="+mn-ea"/>
            <a:cs typeface="+mn-cs"/>
          </a:endParaRPr>
        </a:p>
      </dsp:txBody>
      <dsp:txXfrm>
        <a:off x="13673" y="18873"/>
        <a:ext cx="7461486" cy="439492"/>
      </dsp:txXfrm>
    </dsp:sp>
    <dsp:sp modelId="{EE984B45-37AF-4653-B6BD-EBE5043A9429}">
      <dsp:nvSpPr>
        <dsp:cNvPr id="0" name=""/>
        <dsp:cNvSpPr/>
      </dsp:nvSpPr>
      <dsp:spPr>
        <a:xfrm rot="5400000">
          <a:off x="3685321" y="479917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491736"/>
        <a:ext cx="85097" cy="82732"/>
      </dsp:txXfrm>
    </dsp:sp>
    <dsp:sp modelId="{BE57BAE4-B254-4BEB-AAC1-7FD0CE91D83D}">
      <dsp:nvSpPr>
        <dsp:cNvPr id="0" name=""/>
        <dsp:cNvSpPr/>
      </dsp:nvSpPr>
      <dsp:spPr>
        <a:xfrm>
          <a:off x="0" y="629623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"/>
                <a:satOff val="-1688"/>
                <a:lumOff val="-27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"/>
                <a:satOff val="-1688"/>
                <a:lumOff val="-27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"/>
                <a:satOff val="-1688"/>
                <a:lumOff val="-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Jan 15: Review Committee (RC) list submitted to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</a:t>
          </a:r>
        </a:p>
      </dsp:txBody>
      <dsp:txXfrm>
        <a:off x="13673" y="643296"/>
        <a:ext cx="7461486" cy="439492"/>
      </dsp:txXfrm>
    </dsp:sp>
    <dsp:sp modelId="{BA1AA518-10DA-4442-A188-51BEC62B69D0}">
      <dsp:nvSpPr>
        <dsp:cNvPr id="0" name=""/>
        <dsp:cNvSpPr/>
      </dsp:nvSpPr>
      <dsp:spPr>
        <a:xfrm rot="5400000">
          <a:off x="3685321" y="1104341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250029"/>
                <a:satOff val="-1876"/>
                <a:lumOff val="-305"/>
                <a:alphaOff val="0"/>
                <a:tint val="50000"/>
                <a:satMod val="300000"/>
              </a:schemeClr>
            </a:gs>
            <a:gs pos="35000">
              <a:schemeClr val="accent3">
                <a:hueOff val="1250029"/>
                <a:satOff val="-1876"/>
                <a:lumOff val="-305"/>
                <a:alphaOff val="0"/>
                <a:tint val="37000"/>
                <a:satMod val="300000"/>
              </a:schemeClr>
            </a:gs>
            <a:gs pos="100000">
              <a:schemeClr val="accent3">
                <a:hueOff val="1250029"/>
                <a:satOff val="-1876"/>
                <a:lumOff val="-3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1116160"/>
        <a:ext cx="85097" cy="82732"/>
      </dsp:txXfrm>
    </dsp:sp>
    <dsp:sp modelId="{9132F308-E04F-44EC-9F64-B1749C8615A5}">
      <dsp:nvSpPr>
        <dsp:cNvPr id="0" name=""/>
        <dsp:cNvSpPr/>
      </dsp:nvSpPr>
      <dsp:spPr>
        <a:xfrm>
          <a:off x="0" y="1254047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Jan 22: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 submit written objections to list (optional)</a:t>
          </a:r>
        </a:p>
      </dsp:txBody>
      <dsp:txXfrm>
        <a:off x="13673" y="1267720"/>
        <a:ext cx="7461486" cy="439492"/>
      </dsp:txXfrm>
    </dsp:sp>
    <dsp:sp modelId="{D7C9B111-8C24-471C-9E52-120CD90714EC}">
      <dsp:nvSpPr>
        <dsp:cNvPr id="0" name=""/>
        <dsp:cNvSpPr/>
      </dsp:nvSpPr>
      <dsp:spPr>
        <a:xfrm rot="5400000">
          <a:off x="3685321" y="1728764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500059"/>
                <a:satOff val="-3751"/>
                <a:lumOff val="-610"/>
                <a:alphaOff val="0"/>
                <a:tint val="50000"/>
                <a:satMod val="300000"/>
              </a:schemeClr>
            </a:gs>
            <a:gs pos="35000">
              <a:schemeClr val="accent3">
                <a:hueOff val="2500059"/>
                <a:satOff val="-3751"/>
                <a:lumOff val="-610"/>
                <a:alphaOff val="0"/>
                <a:tint val="37000"/>
                <a:satMod val="300000"/>
              </a:schemeClr>
            </a:gs>
            <a:gs pos="100000">
              <a:schemeClr val="accent3">
                <a:hueOff val="2500059"/>
                <a:satOff val="-3751"/>
                <a:lumOff val="-6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1740583"/>
        <a:ext cx="85097" cy="82732"/>
      </dsp:txXfrm>
    </dsp:sp>
    <dsp:sp modelId="{EF73A255-81F3-4219-98DA-8101F229E4F4}">
      <dsp:nvSpPr>
        <dsp:cNvPr id="0" name=""/>
        <dsp:cNvSpPr/>
      </dsp:nvSpPr>
      <dsp:spPr>
        <a:xfrm>
          <a:off x="0" y="1878471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75079"/>
                <a:satOff val="-5064"/>
                <a:lumOff val="-824"/>
                <a:alphaOff val="0"/>
                <a:tint val="50000"/>
                <a:satMod val="300000"/>
              </a:schemeClr>
            </a:gs>
            <a:gs pos="35000">
              <a:schemeClr val="accent3">
                <a:hueOff val="3375079"/>
                <a:satOff val="-5064"/>
                <a:lumOff val="-824"/>
                <a:alphaOff val="0"/>
                <a:tint val="37000"/>
                <a:satMod val="300000"/>
              </a:schemeClr>
            </a:gs>
            <a:gs pos="100000">
              <a:schemeClr val="accent3">
                <a:hueOff val="3375079"/>
                <a:satOff val="-5064"/>
                <a:lumOff val="-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Jan 31: RC list is finalized</a:t>
          </a:r>
          <a:endParaRPr lang="en-US" sz="2400" b="0" kern="1200" dirty="0">
            <a:effectLst/>
            <a:latin typeface="+mn-lt"/>
            <a:ea typeface="+mn-ea"/>
            <a:cs typeface="+mn-cs"/>
          </a:endParaRPr>
        </a:p>
      </dsp:txBody>
      <dsp:txXfrm>
        <a:off x="13673" y="1892144"/>
        <a:ext cx="7461486" cy="439492"/>
      </dsp:txXfrm>
    </dsp:sp>
    <dsp:sp modelId="{D32AB2FC-1B7D-41DB-9AB6-CDD38C936C23}">
      <dsp:nvSpPr>
        <dsp:cNvPr id="0" name=""/>
        <dsp:cNvSpPr/>
      </dsp:nvSpPr>
      <dsp:spPr>
        <a:xfrm rot="5400000">
          <a:off x="3685321" y="2353188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2365007"/>
        <a:ext cx="85097" cy="82732"/>
      </dsp:txXfrm>
    </dsp:sp>
    <dsp:sp modelId="{00465F50-B9BF-4961-9A25-F91D10A31B78}">
      <dsp:nvSpPr>
        <dsp:cNvPr id="0" name=""/>
        <dsp:cNvSpPr/>
      </dsp:nvSpPr>
      <dsp:spPr>
        <a:xfrm>
          <a:off x="0" y="2502895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Feb 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 submit documentation</a:t>
          </a:r>
        </a:p>
      </dsp:txBody>
      <dsp:txXfrm>
        <a:off x="13673" y="2516568"/>
        <a:ext cx="7461486" cy="439492"/>
      </dsp:txXfrm>
    </dsp:sp>
    <dsp:sp modelId="{487C716A-6FA1-46F8-BAED-41CE120D9111}">
      <dsp:nvSpPr>
        <dsp:cNvPr id="0" name=""/>
        <dsp:cNvSpPr/>
      </dsp:nvSpPr>
      <dsp:spPr>
        <a:xfrm rot="5400000">
          <a:off x="3685321" y="2977612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000117"/>
                <a:satOff val="-7502"/>
                <a:lumOff val="-1220"/>
                <a:alphaOff val="0"/>
                <a:tint val="50000"/>
                <a:satMod val="300000"/>
              </a:schemeClr>
            </a:gs>
            <a:gs pos="35000">
              <a:schemeClr val="accent3">
                <a:hueOff val="5000117"/>
                <a:satOff val="-7502"/>
                <a:lumOff val="-1220"/>
                <a:alphaOff val="0"/>
                <a:tint val="37000"/>
                <a:satMod val="300000"/>
              </a:schemeClr>
            </a:gs>
            <a:gs pos="100000">
              <a:schemeClr val="accent3">
                <a:hueOff val="5000117"/>
                <a:satOff val="-7502"/>
                <a:lumOff val="-12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2989431"/>
        <a:ext cx="85097" cy="82732"/>
      </dsp:txXfrm>
    </dsp:sp>
    <dsp:sp modelId="{1F486F53-C107-4041-84D7-4076D2028CF6}">
      <dsp:nvSpPr>
        <dsp:cNvPr id="0" name=""/>
        <dsp:cNvSpPr/>
      </dsp:nvSpPr>
      <dsp:spPr>
        <a:xfrm>
          <a:off x="0" y="3127318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Mar 15: RC’s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recommends</a:t>
          </a: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 to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YOU, Dean  and Provost</a:t>
          </a:r>
        </a:p>
      </dsp:txBody>
      <dsp:txXfrm>
        <a:off x="13673" y="3140991"/>
        <a:ext cx="7461486" cy="439492"/>
      </dsp:txXfrm>
    </dsp:sp>
    <dsp:sp modelId="{B469D606-5489-41AC-818E-A0A523600119}">
      <dsp:nvSpPr>
        <dsp:cNvPr id="0" name=""/>
        <dsp:cNvSpPr/>
      </dsp:nvSpPr>
      <dsp:spPr>
        <a:xfrm rot="5400000">
          <a:off x="3685321" y="3602036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250147"/>
                <a:satOff val="-9378"/>
                <a:lumOff val="-1525"/>
                <a:alphaOff val="0"/>
                <a:tint val="50000"/>
                <a:satMod val="300000"/>
              </a:schemeClr>
            </a:gs>
            <a:gs pos="35000">
              <a:schemeClr val="accent3">
                <a:hueOff val="6250147"/>
                <a:satOff val="-9378"/>
                <a:lumOff val="-1525"/>
                <a:alphaOff val="0"/>
                <a:tint val="37000"/>
                <a:satMod val="300000"/>
              </a:schemeClr>
            </a:gs>
            <a:gs pos="100000">
              <a:schemeClr val="accent3">
                <a:hueOff val="6250147"/>
                <a:satOff val="-9378"/>
                <a:lumOff val="-15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3613855"/>
        <a:ext cx="85097" cy="82732"/>
      </dsp:txXfrm>
    </dsp:sp>
    <dsp:sp modelId="{2B884939-A7E9-49B2-B3CF-46F5637157E9}">
      <dsp:nvSpPr>
        <dsp:cNvPr id="0" name=""/>
        <dsp:cNvSpPr/>
      </dsp:nvSpPr>
      <dsp:spPr>
        <a:xfrm>
          <a:off x="0" y="3751742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Mar 31: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Dean’s recommends to YOU and Provost</a:t>
          </a:r>
        </a:p>
      </dsp:txBody>
      <dsp:txXfrm>
        <a:off x="13673" y="3765415"/>
        <a:ext cx="7461486" cy="439492"/>
      </dsp:txXfrm>
    </dsp:sp>
    <dsp:sp modelId="{FBCE244E-24A7-4267-81B9-3C87EC7CA5BB}">
      <dsp:nvSpPr>
        <dsp:cNvPr id="0" name=""/>
        <dsp:cNvSpPr/>
      </dsp:nvSpPr>
      <dsp:spPr>
        <a:xfrm rot="5400000">
          <a:off x="3685321" y="4226460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4238279"/>
        <a:ext cx="85097" cy="82732"/>
      </dsp:txXfrm>
    </dsp:sp>
    <dsp:sp modelId="{19DB32C0-1B7C-4B70-B63D-2E066ED687C0}">
      <dsp:nvSpPr>
        <dsp:cNvPr id="0" name=""/>
        <dsp:cNvSpPr/>
      </dsp:nvSpPr>
      <dsp:spPr>
        <a:xfrm>
          <a:off x="0" y="4376166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875184"/>
                <a:satOff val="-11816"/>
                <a:lumOff val="-1922"/>
                <a:alphaOff val="0"/>
                <a:tint val="50000"/>
                <a:satMod val="300000"/>
              </a:schemeClr>
            </a:gs>
            <a:gs pos="35000">
              <a:schemeClr val="accent3">
                <a:hueOff val="7875184"/>
                <a:satOff val="-11816"/>
                <a:lumOff val="-1922"/>
                <a:alphaOff val="0"/>
                <a:tint val="37000"/>
                <a:satMod val="300000"/>
              </a:schemeClr>
            </a:gs>
            <a:gs pos="100000">
              <a:schemeClr val="accent3">
                <a:hueOff val="7875184"/>
                <a:satOff val="-11816"/>
                <a:lumOff val="-19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10 Days after: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Provost recommends to YOU and President</a:t>
          </a:r>
        </a:p>
      </dsp:txBody>
      <dsp:txXfrm>
        <a:off x="13673" y="4389839"/>
        <a:ext cx="7461486" cy="439492"/>
      </dsp:txXfrm>
    </dsp:sp>
    <dsp:sp modelId="{56DDADC3-403B-4DCC-91D7-74BA82A06569}">
      <dsp:nvSpPr>
        <dsp:cNvPr id="0" name=""/>
        <dsp:cNvSpPr/>
      </dsp:nvSpPr>
      <dsp:spPr>
        <a:xfrm rot="5400000">
          <a:off x="3685321" y="4850883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750205"/>
                <a:satOff val="-13129"/>
                <a:lumOff val="-2135"/>
                <a:alphaOff val="0"/>
                <a:tint val="50000"/>
                <a:satMod val="300000"/>
              </a:schemeClr>
            </a:gs>
            <a:gs pos="35000">
              <a:schemeClr val="accent3">
                <a:hueOff val="8750205"/>
                <a:satOff val="-13129"/>
                <a:lumOff val="-2135"/>
                <a:alphaOff val="0"/>
                <a:tint val="37000"/>
                <a:satMod val="300000"/>
              </a:schemeClr>
            </a:gs>
            <a:gs pos="100000">
              <a:schemeClr val="accent3">
                <a:hueOff val="8750205"/>
                <a:satOff val="-13129"/>
                <a:lumOff val="-21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4862702"/>
        <a:ext cx="85097" cy="82732"/>
      </dsp:txXfrm>
    </dsp:sp>
    <dsp:sp modelId="{C06642A7-B032-4836-86B4-4D54B2F08CD3}">
      <dsp:nvSpPr>
        <dsp:cNvPr id="0" name=""/>
        <dsp:cNvSpPr/>
      </dsp:nvSpPr>
      <dsp:spPr>
        <a:xfrm>
          <a:off x="0" y="5000590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Apr 30: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President recommends to YOU, FA and PRC</a:t>
          </a:r>
        </a:p>
      </dsp:txBody>
      <dsp:txXfrm>
        <a:off x="13673" y="5014263"/>
        <a:ext cx="7461486" cy="439492"/>
      </dsp:txXfrm>
    </dsp:sp>
    <dsp:sp modelId="{C4B599AC-992F-49F8-9ABA-E6AC19E791A3}">
      <dsp:nvSpPr>
        <dsp:cNvPr id="0" name=""/>
        <dsp:cNvSpPr/>
      </dsp:nvSpPr>
      <dsp:spPr>
        <a:xfrm rot="5400000">
          <a:off x="3685321" y="5475307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0000235"/>
                <a:satOff val="-15004"/>
                <a:lumOff val="-2440"/>
                <a:alphaOff val="0"/>
                <a:tint val="50000"/>
                <a:satMod val="300000"/>
              </a:schemeClr>
            </a:gs>
            <a:gs pos="35000">
              <a:schemeClr val="accent3">
                <a:hueOff val="10000235"/>
                <a:satOff val="-15004"/>
                <a:lumOff val="-2440"/>
                <a:alphaOff val="0"/>
                <a:tint val="37000"/>
                <a:satMod val="300000"/>
              </a:schemeClr>
            </a:gs>
            <a:gs pos="100000">
              <a:schemeClr val="accent3">
                <a:hueOff val="10000235"/>
                <a:satOff val="-15004"/>
                <a:lumOff val="-24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5487126"/>
        <a:ext cx="85097" cy="82732"/>
      </dsp:txXfrm>
    </dsp:sp>
    <dsp:sp modelId="{384397EA-3F4A-4CEB-810C-1D06AD4D5191}">
      <dsp:nvSpPr>
        <dsp:cNvPr id="0" name=""/>
        <dsp:cNvSpPr/>
      </dsp:nvSpPr>
      <dsp:spPr>
        <a:xfrm>
          <a:off x="0" y="5625014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25237"/>
                <a:satOff val="-15192"/>
                <a:lumOff val="-2471"/>
                <a:alphaOff val="0"/>
                <a:tint val="50000"/>
                <a:satMod val="300000"/>
              </a:schemeClr>
            </a:gs>
            <a:gs pos="35000">
              <a:schemeClr val="accent3">
                <a:hueOff val="10125237"/>
                <a:satOff val="-15192"/>
                <a:lumOff val="-2471"/>
                <a:alphaOff val="0"/>
                <a:tint val="37000"/>
                <a:satMod val="300000"/>
              </a:schemeClr>
            </a:gs>
            <a:gs pos="100000">
              <a:schemeClr val="accent3">
                <a:hueOff val="10125237"/>
                <a:satOff val="-15192"/>
                <a:lumOff val="-2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Next </a:t>
          </a:r>
          <a:r>
            <a:rPr lang="en-US" sz="2400" b="0" kern="1200" dirty="0" err="1">
              <a:effectLst/>
              <a:latin typeface="+mn-lt"/>
              <a:ea typeface="+mn-ea"/>
              <a:cs typeface="+mn-cs"/>
            </a:rPr>
            <a:t>BoG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: President recommends to </a:t>
          </a:r>
          <a:r>
            <a:rPr lang="en-US" sz="2400" b="0" kern="1200" dirty="0" err="1">
              <a:effectLst/>
              <a:latin typeface="+mn-lt"/>
              <a:ea typeface="+mn-ea"/>
              <a:cs typeface="+mn-cs"/>
            </a:rPr>
            <a:t>BoG</a:t>
          </a:r>
          <a:endParaRPr lang="en-US" sz="2400" b="0" kern="1200" dirty="0">
            <a:effectLst/>
            <a:latin typeface="+mn-lt"/>
            <a:ea typeface="+mn-ea"/>
            <a:cs typeface="+mn-cs"/>
          </a:endParaRPr>
        </a:p>
      </dsp:txBody>
      <dsp:txXfrm>
        <a:off x="13673" y="5638687"/>
        <a:ext cx="7461486" cy="439492"/>
      </dsp:txXfrm>
    </dsp:sp>
    <dsp:sp modelId="{638E0B8E-BE52-47BD-8A51-2D7F05259287}">
      <dsp:nvSpPr>
        <dsp:cNvPr id="0" name=""/>
        <dsp:cNvSpPr/>
      </dsp:nvSpPr>
      <dsp:spPr>
        <a:xfrm rot="5400000">
          <a:off x="3685321" y="6099731"/>
          <a:ext cx="118189" cy="1418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3701868" y="6111550"/>
        <a:ext cx="85097" cy="82732"/>
      </dsp:txXfrm>
    </dsp:sp>
    <dsp:sp modelId="{BB5427CE-CECB-4724-B4B2-D2C040A9E79C}">
      <dsp:nvSpPr>
        <dsp:cNvPr id="0" name=""/>
        <dsp:cNvSpPr/>
      </dsp:nvSpPr>
      <dsp:spPr>
        <a:xfrm>
          <a:off x="0" y="6249437"/>
          <a:ext cx="7488832" cy="466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0" kern="1200" dirty="0">
              <a:effectLst/>
              <a:latin typeface="+mn-lt"/>
              <a:ea typeface="+mn-ea"/>
              <a:cs typeface="+mn-cs"/>
            </a:rPr>
            <a:t>Jul 1: </a:t>
          </a:r>
          <a:r>
            <a:rPr lang="en-US" sz="2400" b="0" kern="1200" dirty="0">
              <a:effectLst/>
              <a:latin typeface="+mn-lt"/>
              <a:ea typeface="+mn-ea"/>
              <a:cs typeface="+mn-cs"/>
            </a:rPr>
            <a:t>Promotion is effective</a:t>
          </a:r>
        </a:p>
      </dsp:txBody>
      <dsp:txXfrm>
        <a:off x="13673" y="6263110"/>
        <a:ext cx="7461486" cy="439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553E8FB-F711-4EA3-8076-5CBECEF56DA4}" type="datetimeFigureOut">
              <a:rPr lang="en-CA" smtClean="0"/>
              <a:t>2024-05-24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8B4B5BB-1965-4B1C-B4AA-378F87F9A1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762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8684D29-56D7-4971-AFE6-A5C7552DE670}" type="datetimeFigureOut">
              <a:rPr lang="en-CA" smtClean="0"/>
              <a:t>2024-05-24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A8D794-43C5-4591-8074-3BDB77A8F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81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113762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177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0253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5074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033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13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Year</a:t>
            </a:r>
            <a:r>
              <a:rPr lang="en-CA" baseline="0" dirty="0"/>
              <a:t> </a:t>
            </a:r>
            <a:r>
              <a:rPr lang="en-CA" baseline="0" dirty="0" err="1"/>
              <a:t>def’ns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F4111-C010-4461-8618-11284BA5539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43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/>
              <a:t>January 15</a:t>
            </a:r>
            <a:r>
              <a:rPr lang="en-US" sz="2400" baseline="30000" dirty="0"/>
              <a:t>th</a:t>
            </a:r>
            <a:r>
              <a:rPr lang="en-US" sz="2400" dirty="0"/>
              <a:t> membership list proposed to TF</a:t>
            </a:r>
          </a:p>
          <a:p>
            <a:pPr lvl="2"/>
            <a:r>
              <a:rPr lang="en-US" dirty="0"/>
              <a:t>TF has 5 Days to object (in writing) with reasons</a:t>
            </a:r>
            <a:endParaRPr lang="en-CA" dirty="0"/>
          </a:p>
          <a:p>
            <a:pPr lvl="1"/>
            <a:r>
              <a:rPr lang="en-US" sz="2400" dirty="0"/>
              <a:t>January 31</a:t>
            </a:r>
            <a:r>
              <a:rPr lang="en-US" sz="2400" baseline="30000" dirty="0"/>
              <a:t>st</a:t>
            </a:r>
            <a:r>
              <a:rPr lang="en-US" sz="2400" dirty="0"/>
              <a:t> – list finalized &amp; provided to TF</a:t>
            </a:r>
            <a:endParaRPr lang="en-CA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+mn-lt"/>
                <a:ea typeface="+mn-ea"/>
                <a:cs typeface="+mn-cs"/>
              </a:rPr>
              <a:t>YOU submit package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34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646B-A3ED-4ABC-837C-3FFDC39CC416}" type="slidenum">
              <a:rPr lang="en-CA" smtClean="0"/>
              <a:t>5</a:t>
            </a:fld>
            <a:endParaRPr lang="en-CA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/>
              <a:t>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241386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2296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300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085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2 days notice</a:t>
            </a:r>
          </a:p>
          <a:p>
            <a:r>
              <a:rPr lang="en-US" baseline="0" dirty="0"/>
              <a:t>Nothing anonymous, all dated</a:t>
            </a:r>
          </a:p>
          <a:p>
            <a:r>
              <a:rPr lang="en-US" baseline="0" dirty="0"/>
              <a:t>Not made available to a 3</a:t>
            </a:r>
            <a:r>
              <a:rPr lang="en-US" baseline="30000" dirty="0"/>
              <a:t>rd</a:t>
            </a:r>
            <a:r>
              <a:rPr lang="en-US" baseline="0" dirty="0"/>
              <a:t> party without the consent of a TF, unless 18.03c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D794-43C5-4591-8074-3BDB77A8F79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49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1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/>
              <a:t>2024-05-24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26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/>
              <a:t>2024-05-24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00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/>
              <a:t>2024-05-24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8524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75520" y="3212976"/>
            <a:ext cx="8928992" cy="648072"/>
          </a:xfrm>
        </p:spPr>
        <p:txBody>
          <a:bodyPr anchor="b"/>
          <a:lstStyle>
            <a:lvl1pPr algn="ctr">
              <a:defRPr b="0" i="0">
                <a:latin typeface="Helvetica Neue Bold Condensed"/>
                <a:cs typeface="Helvetica Neue Bold Condensed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3D77-B5A9-4F29-890A-8412D674CFF9}" type="datetimeFigureOut">
              <a:rPr lang="en-CA" smtClean="0"/>
              <a:t>2024-05-24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736E-E07E-415D-9E3F-0BB15E0BD348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18055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8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7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81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E19C5-188E-4FFA-8215-7B78A5C6B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75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4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4342-9367-47F2-BF78-434CF3C33F68}" type="datetime1">
              <a:rPr lang="en-CA" smtClean="0"/>
              <a:t>2024-05-24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3543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60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56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F9F-365B-419E-AF99-10AB9DF2B1B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9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03D1-2868-4D5E-B273-1FA0D1247F8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11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C084-C1FF-4BFE-92CD-40C06525EE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2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85FD-4057-47F1-BC5F-07A747CDBCFD}" type="datetime1">
              <a:rPr lang="en-CA" smtClean="0"/>
              <a:t>2024-05-24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03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4F6-CD15-40FD-8BAB-9089DE62DD71}" type="datetime1">
              <a:rPr lang="en-CA" smtClean="0"/>
              <a:t>2024-05-24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45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64F6-FF1A-4FA1-BF27-EA56CB9607E1}" type="datetime1">
              <a:rPr lang="en-CA" smtClean="0"/>
              <a:t>2024-05-24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70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DEA6-8CBF-4EEF-A58E-1C636A263106}" type="datetime1">
              <a:rPr lang="en-CA" smtClean="0"/>
              <a:t>2024-05-24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15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26B4-2C74-4F30-932D-68B9E2333A42}" type="datetime1">
              <a:rPr lang="en-CA" smtClean="0"/>
              <a:t>2024-05-24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867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F19B-49F7-4BF8-8373-2D366171D8AC}" type="datetime1">
              <a:rPr lang="en-CA" smtClean="0"/>
              <a:t>2024-05-24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40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690E-CF54-481B-A62B-B85189E7B1A5}" type="datetime1">
              <a:rPr lang="en-CA" smtClean="0"/>
              <a:t>2024-05-24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37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/>
              <a:t>2024-05-24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UOITFA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76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5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9642-9B6D-482A-8FD8-87DD4B5F8638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2024-05-24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AAAEC-9DDC-46A0-B918-F9379F40E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324" y="6094149"/>
            <a:ext cx="2614451" cy="4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d.ontariotechu.ca/shared/department/tlc/teaching-support/teaching-dossier-revised-may-2019.pdf" TargetMode="External"/><Relationship Id="rId2" Type="http://schemas.openxmlformats.org/officeDocument/2006/relationships/hyperlink" Target="https://www.uoitfa.ca/wp-content/uploads/UOIT-Curriculum-Vitae-Format.pdf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d.ontariotechu.ca/shared/department/provost/integrated-plan-full/integrated-plan-brochure-full.pdf" TargetMode="External"/><Relationship Id="rId2" Type="http://schemas.openxmlformats.org/officeDocument/2006/relationships/hyperlink" Target="https://ontariotechu.ca/about/office-of-the-president/strategicplanning/index.php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uoitfa.ca/standardcourseequivalencieswg/" TargetMode="External"/><Relationship Id="rId4" Type="http://schemas.openxmlformats.org/officeDocument/2006/relationships/hyperlink" Target="https://www.uoitfa.ca/student-course-evaluation-working-group-final-repor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itfa.ca/wp-content/uploads/UOIT-Curriculum-Vitae-Format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oitfa.ca/consolidated-collective-agreement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emf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d.ontariotechu.ca/shared/department/tlc/teaching-support/teaching-dossier-revised-may-2019.pdf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office@uoitfa.ca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Callahan@ontariotechu.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512" y="2780928"/>
            <a:ext cx="8712968" cy="1322171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Continuing Appointment  </a:t>
            </a:r>
            <a:br>
              <a:rPr lang="en-C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88E99-C110-4C5D-9300-929A9E0845C6}"/>
              </a:ext>
            </a:extLst>
          </p:cNvPr>
          <p:cNvSpPr txBox="1">
            <a:spLocks/>
          </p:cNvSpPr>
          <p:nvPr/>
        </p:nvSpPr>
        <p:spPr>
          <a:xfrm>
            <a:off x="1828800" y="4437112"/>
            <a:ext cx="8534400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2024</a:t>
            </a:r>
            <a:endParaRPr lang="en-CA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5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1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Article 18.02 c) Official Files – what is included?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980728"/>
            <a:ext cx="10526960" cy="5602635"/>
          </a:xfrm>
          <a:solidFill>
            <a:schemeClr val="bg1">
              <a:alpha val="5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 initial letter of appointment; </a:t>
            </a:r>
          </a:p>
          <a:p>
            <a:pPr marL="0" indent="0">
              <a:buNone/>
            </a:pPr>
            <a:r>
              <a:rPr lang="en-US" dirty="0"/>
              <a:t>ii. evidence of degrees obtained; </a:t>
            </a:r>
          </a:p>
          <a:p>
            <a:pPr marL="0" indent="0">
              <a:buNone/>
            </a:pPr>
            <a:r>
              <a:rPr lang="en-US" dirty="0"/>
              <a:t>iii. a curriculum vitae to be provided by the Faculty Member; </a:t>
            </a:r>
          </a:p>
          <a:p>
            <a:pPr marL="0" indent="0">
              <a:buNone/>
            </a:pPr>
            <a:r>
              <a:rPr lang="en-US" dirty="0"/>
              <a:t>iv. student course feedback surveys; </a:t>
            </a:r>
          </a:p>
          <a:p>
            <a:pPr marL="0" indent="0">
              <a:buNone/>
            </a:pPr>
            <a:r>
              <a:rPr lang="en-US" dirty="0"/>
              <a:t>v. performance evaluations; </a:t>
            </a:r>
          </a:p>
          <a:p>
            <a:pPr marL="0" indent="0">
              <a:buNone/>
            </a:pPr>
            <a:r>
              <a:rPr lang="en-US" dirty="0"/>
              <a:t>vi. a Teaching Dossier; </a:t>
            </a:r>
          </a:p>
          <a:p>
            <a:pPr marL="0" indent="0">
              <a:buNone/>
            </a:pPr>
            <a:r>
              <a:rPr lang="en-US" dirty="0"/>
              <a:t>vii. the Faculty Member’s annual reports; </a:t>
            </a:r>
          </a:p>
          <a:p>
            <a:pPr marL="0" indent="0">
              <a:buNone/>
            </a:pPr>
            <a:r>
              <a:rPr lang="en-US" dirty="0"/>
              <a:t>viii. copies of certificates or records of professional development or achievement; </a:t>
            </a:r>
          </a:p>
          <a:p>
            <a:pPr marL="0" indent="0">
              <a:buNone/>
            </a:pPr>
            <a:r>
              <a:rPr lang="en-US" dirty="0"/>
              <a:t>ix. copy of the third year review report for tenured and tenure-track Faculty Members; </a:t>
            </a:r>
          </a:p>
          <a:p>
            <a:pPr marL="0" indent="0">
              <a:buNone/>
            </a:pPr>
            <a:r>
              <a:rPr lang="en-US" dirty="0"/>
              <a:t>x. a copy of the tenure or continuing appointment review recommendation(s) and decision(s), as applicable; </a:t>
            </a:r>
          </a:p>
          <a:p>
            <a:pPr marL="0" indent="0">
              <a:buNone/>
            </a:pPr>
            <a:r>
              <a:rPr lang="en-US" dirty="0"/>
              <a:t>xi. material relating to any approved leave of absence; </a:t>
            </a:r>
          </a:p>
          <a:p>
            <a:pPr marL="0" indent="0">
              <a:buNone/>
            </a:pPr>
            <a:r>
              <a:rPr lang="en-US" dirty="0"/>
              <a:t>xii. reports and recommendations from applications for promotion; </a:t>
            </a:r>
          </a:p>
          <a:p>
            <a:pPr marL="0" indent="0">
              <a:buNone/>
            </a:pPr>
            <a:r>
              <a:rPr lang="en-US" dirty="0"/>
              <a:t>xiii. material relating to salary changes; </a:t>
            </a:r>
          </a:p>
          <a:p>
            <a:pPr marL="0" indent="0">
              <a:buNone/>
            </a:pPr>
            <a:r>
              <a:rPr lang="en-US" dirty="0"/>
              <a:t>xiv. research or professional development leave application(s) and report(s), as applicable; </a:t>
            </a:r>
          </a:p>
          <a:p>
            <a:pPr marL="0" indent="0">
              <a:buNone/>
            </a:pPr>
            <a:r>
              <a:rPr lang="en-US" dirty="0"/>
              <a:t>xv. Faculty Member’s comments about documents in the file attached to the relevant document(s); </a:t>
            </a:r>
          </a:p>
          <a:p>
            <a:pPr marL="0" indent="0">
              <a:buNone/>
            </a:pPr>
            <a:r>
              <a:rPr lang="en-US" dirty="0"/>
              <a:t>xvi. letters of discipline; </a:t>
            </a:r>
          </a:p>
          <a:p>
            <a:pPr marL="0" indent="0">
              <a:buNone/>
            </a:pPr>
            <a:r>
              <a:rPr lang="en-US" dirty="0"/>
              <a:t>xvii. signed letter(s) of commendation or complaint; and </a:t>
            </a:r>
          </a:p>
          <a:p>
            <a:pPr marL="0" indent="0">
              <a:buNone/>
            </a:pPr>
            <a:r>
              <a:rPr lang="en-US" dirty="0"/>
              <a:t>xviii. any other materials, pertaining to the Faculty Member’s employment with the University, included by the Employer with a copy to the Faculty Member; and </a:t>
            </a:r>
          </a:p>
          <a:p>
            <a:pPr marL="0" indent="0">
              <a:buNone/>
            </a:pPr>
            <a:r>
              <a:rPr lang="en-US" dirty="0"/>
              <a:t>xix. any other materials provided by the Faculty Member for inclusion in the file.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81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8DF6-404B-47BC-BF17-E528C1CF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9059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recommendation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1658B-E307-4FF7-A4CF-701229FB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052803"/>
            <a:ext cx="10972800" cy="4896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By March 15, Review Committee recommends to </a:t>
            </a:r>
            <a:r>
              <a:rPr lang="en-US" sz="2400" b="1" dirty="0">
                <a:solidFill>
                  <a:srgbClr val="C00000"/>
                </a:solidFill>
              </a:rPr>
              <a:t>YOU</a:t>
            </a:r>
            <a:r>
              <a:rPr lang="en-US" sz="2400" dirty="0"/>
              <a:t>, Dean and Provost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All documentation provided to Review Committee is also submitted to the Provost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By March 31, Dean recommends to </a:t>
            </a:r>
            <a:r>
              <a:rPr lang="en-US" sz="2400" b="1" dirty="0">
                <a:solidFill>
                  <a:srgbClr val="C00000"/>
                </a:solidFill>
              </a:rPr>
              <a:t>YOU</a:t>
            </a:r>
            <a:r>
              <a:rPr lang="en-US" sz="2400" dirty="0"/>
              <a:t> and Provost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Takes into account recommendation and report of Review Committee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Within 10 Days, Provost recommends to </a:t>
            </a:r>
            <a:r>
              <a:rPr lang="en-US" sz="2400" b="1" dirty="0">
                <a:solidFill>
                  <a:srgbClr val="C00000"/>
                </a:solidFill>
              </a:rPr>
              <a:t>YOU</a:t>
            </a:r>
            <a:r>
              <a:rPr lang="en-US" sz="2400" dirty="0"/>
              <a:t> and the President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All documentation provided to Provost is also submitted to the President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Within 1 month, President recommends to </a:t>
            </a:r>
            <a:r>
              <a:rPr lang="en-US" sz="2400" b="1" dirty="0">
                <a:solidFill>
                  <a:srgbClr val="C00000"/>
                </a:solidFill>
              </a:rPr>
              <a:t>YOU</a:t>
            </a:r>
            <a:r>
              <a:rPr lang="en-US" sz="2400" dirty="0"/>
              <a:t>, FA and the Provost</a:t>
            </a:r>
          </a:p>
          <a:p>
            <a:pPr lvl="2">
              <a:spcBef>
                <a:spcPts val="0"/>
              </a:spcBef>
            </a:pPr>
            <a:r>
              <a:rPr lang="en-US" dirty="0"/>
              <a:t>If positive, President informs </a:t>
            </a:r>
            <a:r>
              <a:rPr lang="en-US" dirty="0" err="1"/>
              <a:t>BoG</a:t>
            </a:r>
            <a:r>
              <a:rPr lang="en-US" dirty="0"/>
              <a:t>, </a:t>
            </a:r>
            <a:r>
              <a:rPr lang="en-US" dirty="0" err="1"/>
              <a:t>BoG</a:t>
            </a:r>
            <a:r>
              <a:rPr lang="en-US" dirty="0"/>
              <a:t> decision send to YOU and FA within 10 Days and decision is effective July 1</a:t>
            </a:r>
          </a:p>
          <a:p>
            <a:pPr lvl="2">
              <a:spcBef>
                <a:spcPts val="0"/>
              </a:spcBef>
            </a:pPr>
            <a:r>
              <a:rPr lang="en-US" dirty="0"/>
              <a:t>If negative, candidate can appeal the recommendation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55E2E-AAF0-40B9-A53F-6D920AC8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624" y="6173788"/>
            <a:ext cx="3860800" cy="365125"/>
          </a:xfrm>
        </p:spPr>
        <p:txBody>
          <a:bodyPr/>
          <a:lstStyle/>
          <a:p>
            <a:pPr algn="l"/>
            <a:r>
              <a:rPr lang="en-US" dirty="0"/>
              <a:t>Article 23.11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65DCA-3A16-4FB9-B52C-55706293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E9F48-7FE7-475E-95DA-E6767E154E1C}"/>
              </a:ext>
            </a:extLst>
          </p:cNvPr>
          <p:cNvSpPr/>
          <p:nvPr/>
        </p:nvSpPr>
        <p:spPr>
          <a:xfrm>
            <a:off x="839416" y="5415026"/>
            <a:ext cx="11089232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600" dirty="0"/>
              <a:t>IMPORTANT: contact FA if you have difficulties at any point through the process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7958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Documentation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E5B60-5FC9-4D2B-BE57-6CF870BCC8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2CCE-B334-4B0C-A345-D1C0171C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BE081-8082-4592-842E-8200E03EA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03024" cy="3412975"/>
          </a:xfrm>
        </p:spPr>
        <p:txBody>
          <a:bodyPr>
            <a:normAutofit/>
          </a:bodyPr>
          <a:lstStyle/>
          <a:p>
            <a:r>
              <a:rPr lang="en-US" dirty="0"/>
              <a:t>No fixed format or template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Binder and/or electronic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Use of table of contents, charts to organize content </a:t>
            </a:r>
            <a:endParaRPr lang="en-US" dirty="0"/>
          </a:p>
          <a:p>
            <a:r>
              <a:rPr lang="en-US" dirty="0"/>
              <a:t>Make it easy to read</a:t>
            </a:r>
          </a:p>
          <a:p>
            <a:r>
              <a:rPr lang="en-US" dirty="0"/>
              <a:t>Have TL:DR executive summaries for overall documentation as well as for each section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F66C3-00CA-4251-8742-56600DAC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ABFDF-9800-44A0-A5FA-46F789F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Documentation Provided by YOU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40" y="1196752"/>
            <a:ext cx="10972800" cy="37444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Provide to Dean by February 1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Curriculum Vitae (CV)- </a:t>
            </a:r>
            <a:r>
              <a:rPr lang="en-US" sz="2400" dirty="0">
                <a:hlinkClick r:id="rId2"/>
              </a:rPr>
              <a:t>template provided 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/>
              <a:t>Including professional development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Written statement regarding criteria in Article 21.01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Must show a clear promise of continued contribution through a record of satisfactory Teaching, Service and Other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Include availability of resources and its impact on them</a:t>
            </a:r>
          </a:p>
          <a:p>
            <a:pPr>
              <a:spcBef>
                <a:spcPts val="0"/>
              </a:spcBef>
            </a:pPr>
            <a:r>
              <a:rPr lang="en-US" sz="2400" dirty="0">
                <a:hlinkClick r:id="rId3"/>
              </a:rPr>
              <a:t>Teaching Dossier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Other documentation *, </a:t>
            </a:r>
            <a:r>
              <a:rPr lang="en-US" sz="2400" dirty="0" err="1"/>
              <a:t>eg</a:t>
            </a:r>
            <a:r>
              <a:rPr lang="en-US" sz="2400" dirty="0"/>
              <a:t> signed letters from colleagues, students, </a:t>
            </a:r>
            <a:r>
              <a:rPr lang="en-US" sz="2400" dirty="0" err="1"/>
              <a:t>etc</a:t>
            </a:r>
            <a:r>
              <a:rPr lang="en-US" sz="2400" dirty="0"/>
              <a:t> collected by YOU which will be identified as solicited reviews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14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AA301-D0AD-40B0-AF7F-15C274E9F97F}"/>
              </a:ext>
            </a:extLst>
          </p:cNvPr>
          <p:cNvSpPr/>
          <p:nvPr/>
        </p:nvSpPr>
        <p:spPr>
          <a:xfrm>
            <a:off x="2567608" y="5595085"/>
            <a:ext cx="866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* Can also include, awards, honours, selected works, links to learning tools, websites, etc.) </a:t>
            </a:r>
          </a:p>
        </p:txBody>
      </p:sp>
    </p:spTree>
    <p:extLst>
      <p:ext uri="{BB962C8B-B14F-4D97-AF65-F5344CB8AC3E}">
        <p14:creationId xmlns:p14="http://schemas.microsoft.com/office/powerpoint/2010/main" val="149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documentation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400" dirty="0"/>
              <a:t>Signed letters from colleagues, former students </a:t>
            </a:r>
            <a:r>
              <a:rPr lang="en-US" sz="2400" dirty="0"/>
              <a:t>collected by YOU: </a:t>
            </a:r>
            <a:r>
              <a:rPr lang="en-CA" sz="2400" dirty="0"/>
              <a:t>identified as solicited reviews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Selected Student Course Feedback Surveys: provide contextualization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Sample(s) of work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Lecture material, link to recorded slides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Lab manual excerpt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Solicited/unsolicited comments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Emails, letters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Students, colleagues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Invisible work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Screen shots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URLs</a:t>
            </a:r>
            <a:endParaRPr lang="en-CA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17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think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334022"/>
            <a:ext cx="11391056" cy="4525963"/>
          </a:xfrm>
        </p:spPr>
        <p:txBody>
          <a:bodyPr>
            <a:normAutofit/>
          </a:bodyPr>
          <a:lstStyle/>
          <a:p>
            <a:r>
              <a:rPr lang="en-CA" sz="2800" dirty="0"/>
              <a:t>How does your Teaching/Service/Other align with plans and goals of your Faculty and of </a:t>
            </a:r>
            <a:r>
              <a:rPr lang="en-CA" sz="2800" dirty="0" err="1"/>
              <a:t>OntarioTechU</a:t>
            </a:r>
            <a:r>
              <a:rPr lang="en-CA" sz="2800" dirty="0"/>
              <a:t>? </a:t>
            </a:r>
          </a:p>
          <a:p>
            <a:pPr lvl="1"/>
            <a:r>
              <a:rPr lang="en-CA" sz="2400" dirty="0">
                <a:hlinkClick r:id="rId2"/>
              </a:rPr>
              <a:t>Strategic Plan</a:t>
            </a:r>
            <a:r>
              <a:rPr lang="en-CA" sz="2400" dirty="0"/>
              <a:t> of </a:t>
            </a:r>
            <a:r>
              <a:rPr lang="en-CA" sz="2400" dirty="0" err="1"/>
              <a:t>OntarioTechU</a:t>
            </a:r>
            <a:endParaRPr lang="en-CA" sz="2400" dirty="0"/>
          </a:p>
          <a:p>
            <a:pPr lvl="1"/>
            <a:r>
              <a:rPr lang="en-CA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Integrated Academic Research Plan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2400" dirty="0"/>
              <a:t>of </a:t>
            </a:r>
            <a:r>
              <a:rPr lang="en-CA" sz="2400" dirty="0" err="1"/>
              <a:t>OntarioTechU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CA" sz="2800" dirty="0"/>
              <a:t>Explain any gaps or circumstances that may influence your work</a:t>
            </a:r>
          </a:p>
          <a:p>
            <a:r>
              <a:rPr lang="en-CA" sz="2800" dirty="0"/>
              <a:t>Resource availability to conduct research/teaching/service/other</a:t>
            </a:r>
          </a:p>
          <a:p>
            <a:r>
              <a:rPr lang="en-US" sz="2800" dirty="0"/>
              <a:t>Consider the final report and recommendations from</a:t>
            </a:r>
          </a:p>
          <a:p>
            <a:pPr lvl="1"/>
            <a:r>
              <a:rPr lang="en-US" sz="2400" dirty="0">
                <a:hlinkClick r:id="rId4"/>
              </a:rPr>
              <a:t>Student Course Feedback Survey Working Group</a:t>
            </a:r>
            <a:r>
              <a:rPr lang="en-US" sz="2400" dirty="0"/>
              <a:t>  </a:t>
            </a:r>
          </a:p>
          <a:p>
            <a:pPr lvl="1"/>
            <a:r>
              <a:rPr lang="en-US" sz="2400" dirty="0">
                <a:hlinkClick r:id="rId5"/>
              </a:rPr>
              <a:t>Standard Course Equivalencies Working Group</a:t>
            </a:r>
            <a:endParaRPr lang="en-US" sz="2400" dirty="0"/>
          </a:p>
          <a:p>
            <a:endParaRPr lang="en-CA" sz="2800" dirty="0"/>
          </a:p>
          <a:p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Helvetica Neue Bold Condensed"/>
                <a:cs typeface="Helvetica Neue Bold Condensed"/>
                <a:hlinkClick r:id="rId3"/>
              </a:rPr>
              <a:t>CV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550"/>
            <a:ext cx="590465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Reverse chronological order</a:t>
            </a:r>
            <a:endParaRPr lang="en-CA" sz="2000" dirty="0"/>
          </a:p>
          <a:p>
            <a:pPr>
              <a:spcBef>
                <a:spcPts val="0"/>
              </a:spcBef>
            </a:pPr>
            <a:r>
              <a:rPr lang="en-CA" sz="2000" dirty="0"/>
              <a:t>Biographical Information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Name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Degrees 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Employment History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Honours (include nominations and students who have received awards under your mentorship)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Professional affiliations and activities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Scholarly and Professional Work (consistent format)</a:t>
            </a:r>
          </a:p>
          <a:p>
            <a:pPr>
              <a:spcBef>
                <a:spcPts val="0"/>
              </a:spcBef>
            </a:pPr>
            <a:r>
              <a:rPr lang="en-CA" sz="2000" dirty="0"/>
              <a:t>Include work before coming to UOIT</a:t>
            </a:r>
          </a:p>
          <a:p>
            <a:pPr>
              <a:spcBef>
                <a:spcPts val="0"/>
              </a:spcBef>
            </a:pPr>
            <a:endParaRPr lang="en-CA" sz="2000" dirty="0"/>
          </a:p>
          <a:p>
            <a:pPr marL="457200" lvl="1" indent="0">
              <a:spcBef>
                <a:spcPts val="0"/>
              </a:spcBef>
              <a:buNone/>
            </a:pP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17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FC46D-E66F-4E41-8AF4-A9B199AF6538}"/>
              </a:ext>
            </a:extLst>
          </p:cNvPr>
          <p:cNvSpPr/>
          <p:nvPr/>
        </p:nvSpPr>
        <p:spPr>
          <a:xfrm>
            <a:off x="6080944" y="1044055"/>
            <a:ext cx="5934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Teaching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Graduate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Thesis/Projects supervised (primary or secondary)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Masters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Doctoral (name, thesis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Postdoctoral (name, topic, dates)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/>
              <a:t>Undergraduate (name, thesis topic, dates)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 teaching and lectures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Service and Administrative Positions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Professional (consultancies)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Clinical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Community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/>
              <a:t>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Other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5148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13EC-55B2-4E37-8F57-43D0438F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45" y="131025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Teaching, Service and Other?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D9D6D5-872E-4201-B312-2752FB203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800751"/>
              </p:ext>
            </p:extLst>
          </p:nvPr>
        </p:nvGraphicFramePr>
        <p:xfrm>
          <a:off x="150785" y="698906"/>
          <a:ext cx="11881320" cy="583311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832684">
                  <a:extLst>
                    <a:ext uri="{9D8B030D-6E8A-4147-A177-3AD203B41FA5}">
                      <a16:colId xmlns:a16="http://schemas.microsoft.com/office/drawing/2014/main" val="176187529"/>
                    </a:ext>
                  </a:extLst>
                </a:gridCol>
                <a:gridCol w="2976627">
                  <a:extLst>
                    <a:ext uri="{9D8B030D-6E8A-4147-A177-3AD203B41FA5}">
                      <a16:colId xmlns:a16="http://schemas.microsoft.com/office/drawing/2014/main" val="591815060"/>
                    </a:ext>
                  </a:extLst>
                </a:gridCol>
                <a:gridCol w="5072009">
                  <a:extLst>
                    <a:ext uri="{9D8B030D-6E8A-4147-A177-3AD203B41FA5}">
                      <a16:colId xmlns:a16="http://schemas.microsoft.com/office/drawing/2014/main" val="3224534427"/>
                    </a:ext>
                  </a:extLst>
                </a:gridCol>
              </a:tblGrid>
              <a:tr h="281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Teaching (Article 16.08)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typically 70%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Service (Article 16.09)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typically 20%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(Article 16.10)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typically 10%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 anchor="ctr"/>
                </a:tc>
                <a:extLst>
                  <a:ext uri="{0D108BD9-81ED-4DB2-BD59-A6C34878D82A}">
                    <a16:rowId xmlns:a16="http://schemas.microsoft.com/office/drawing/2014/main" val="3320754902"/>
                  </a:ext>
                </a:extLst>
              </a:tr>
              <a:tr h="5146089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delivering and coordinating courses; conducting seminars; guiding tutorials; coordinating and supervising laboratories; supervising fieldwork and individual study projects;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developing and revising courses, laboratories, and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preparing and revising teaching and learning materials;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assessing and evaluating assignments, tests, examinations, and other course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training and supervising the work of teaching assistants, and laboratory technicians;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supervising, advising, assessing, and evaluating students' individual work, such as theses, projects, </a:t>
                      </a:r>
                      <a:r>
                        <a:rPr lang="en-US" sz="1300" b="0" dirty="0" err="1">
                          <a:effectLst/>
                        </a:rPr>
                        <a:t>practica</a:t>
                      </a:r>
                      <a:r>
                        <a:rPr lang="en-US" sz="1300" b="0" dirty="0">
                          <a:effectLst/>
                        </a:rPr>
                        <a:t>, placements, capstones, and papers;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supporting and consulting with students outside of class or laboratory time;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participating in the development of teaching methods, programs, or course content;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coordinating with colleagues on synchronizing laboratory and lecture components;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mentoring students;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preparing and/or designing laboratory experiments and laboratory manuals;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ensuring safe practices in laboratories;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setup of laboratory equipment for teaching purposes;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counseling students on their academic progress;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administering student activities including co-op and community placements; coordinating </a:t>
                      </a:r>
                      <a:r>
                        <a:rPr lang="en-US" sz="1300" b="0" dirty="0" err="1">
                          <a:effectLst/>
                        </a:rPr>
                        <a:t>practica</a:t>
                      </a:r>
                      <a:r>
                        <a:rPr lang="en-US" sz="1300" b="0" dirty="0">
                          <a:effectLst/>
                        </a:rPr>
                        <a:t>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xvi. applying existing knowledge;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xvii. all other activity in which the Faculty Member engages for the purpose of student learning. </a:t>
                      </a:r>
                      <a:endParaRPr lang="en-US" sz="13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chairing and participating on Faculty standing and ad hoc committees;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chairing and participating on University standing and ad hoc committees;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developing academic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directing academic programs;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taking an active role in professional associations, including the Faculty Association, and learned societies;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organizing and/or leading conferences, symposia, workshops, short courses, speaking events, public seminars, and other types of professional activities;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taking an active role in community groups that are connected to the Faculty Member’s area of expertise;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taking an active role as a reviewer for journals, granting bodies, refereed conferences, and publishers;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serving on editorial boards for journals, conferences, conference proceedings, etc.;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representing the University at internal and/or external events and on external organizations;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mentoring colleagues;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professional practice;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advising students;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administrative work; and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</a:t>
                      </a:r>
                      <a:r>
                        <a:rPr lang="en-CA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developing/coordinating materials in support of accreditation activities outside those related to Teaching; creating and/or compiling documentation for accreditation and/or program review</a:t>
                      </a:r>
                      <a:r>
                        <a:rPr lang="en-CA" sz="1300" dirty="0">
                          <a:effectLst/>
                        </a:rPr>
                        <a:t> </a:t>
                      </a:r>
                      <a:endParaRPr lang="en-US" sz="1300" b="0" dirty="0">
                        <a:effectLst/>
                      </a:endParaRP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 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 err="1">
                          <a:effectLst/>
                        </a:rPr>
                        <a:t>i</a:t>
                      </a:r>
                      <a:r>
                        <a:rPr lang="en-US" sz="1300" b="0" dirty="0">
                          <a:effectLst/>
                        </a:rPr>
                        <a:t>. professional development on teaching or teaching methods and pedagogical pursuits in areas of field expertise;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ii. maintenance of laboratory equipment for teaching purposes;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iii. writing, editing and/or publishing peer reviewed or non-peer reviewed: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a. 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b. chapters in 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c. textbooks,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d. papers in journals,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e. papers in conference proceedings;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iv. conducting scholarly work, investigations, and analysis;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v. developing teaching materials and/or learning tools which have a wider application than the Faculty Member’s own teaching activities;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vi. compiling and publishing of scholarly bibliographies and literary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vii. creating literary or artistic works appropriate to one’s discipline;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viii. engaging in the scholarship of teaching;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ix. co-supervising graduate students academic work;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x. engaging in creative and professional practice (e.g. original design, clinical therapeutic techniques, etc.);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xi. creative application of existing knowledge;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xii. research, which is taken to include the scholarship of teaching;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xiii. preparing and submitting research proposals for grant applications;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xiv. receiving research grants and contracts;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xv. writing case studies;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xvi. defining, designing and/or developing scientific/engineering systems;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xvii. serving on editorial boards for journals, conferences, conference proceedings;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xviii. taking an active role as a reviewer for journals, granting bodies, and refereed conferences and publishers;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xix. writing textbooks; and </a:t>
                      </a:r>
                    </a:p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xx. consulting. </a:t>
                      </a:r>
                      <a:endParaRPr lang="en-US" sz="1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61" marR="5376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9671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937C5-C618-4E7B-B6F4-72F05BDC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A29ED-E6E3-4DFD-A81C-4D6950B3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1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70% Teaching; 20% Service; 10% Other</a:t>
            </a:r>
          </a:p>
          <a:p>
            <a:pPr lvl="1"/>
            <a:r>
              <a:rPr lang="en-US" dirty="0"/>
              <a:t>Flexibility in workload distributions may be agreed to by the Dean and YOU</a:t>
            </a:r>
          </a:p>
          <a:p>
            <a:r>
              <a:rPr lang="en-CA" dirty="0"/>
              <a:t>70% Teaching </a:t>
            </a:r>
          </a:p>
          <a:p>
            <a:pPr lvl="1"/>
            <a:r>
              <a:rPr lang="en-CA" dirty="0"/>
              <a:t>Equivalent of a maximum of seven (7) standard courses  </a:t>
            </a:r>
          </a:p>
          <a:p>
            <a:pPr lvl="1"/>
            <a:r>
              <a:rPr lang="en-CA" dirty="0"/>
              <a:t>Set in consultation with Dean.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7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Teaching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8121"/>
            <a:ext cx="10972800" cy="1938043"/>
          </a:xfrm>
        </p:spPr>
        <p:txBody>
          <a:bodyPr>
            <a:normAutofit/>
          </a:bodyPr>
          <a:lstStyle/>
          <a:p>
            <a:r>
              <a:rPr lang="en-US" sz="3600" dirty="0"/>
              <a:t>Part 1: The Process</a:t>
            </a:r>
          </a:p>
          <a:p>
            <a:r>
              <a:rPr lang="en-US" sz="3600" dirty="0"/>
              <a:t>Part 2: Documentation</a:t>
            </a:r>
            <a:endParaRPr lang="en-C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0366624"/>
              </p:ext>
            </p:extLst>
          </p:nvPr>
        </p:nvGraphicFramePr>
        <p:xfrm>
          <a:off x="335360" y="1363264"/>
          <a:ext cx="11449272" cy="2343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FA8E88-5741-49D4-80DC-89BA82673A7D}"/>
              </a:ext>
            </a:extLst>
          </p:cNvPr>
          <p:cNvSpPr/>
          <p:nvPr/>
        </p:nvSpPr>
        <p:spPr>
          <a:xfrm>
            <a:off x="3575720" y="1391913"/>
            <a:ext cx="4968552" cy="2343297"/>
          </a:xfrm>
          <a:prstGeom prst="roundRect">
            <a:avLst/>
          </a:prstGeom>
          <a:noFill/>
          <a:ln w="203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25215-51FC-4D10-B07E-5328BE164AF9}"/>
              </a:ext>
            </a:extLst>
          </p:cNvPr>
          <p:cNvSpPr txBox="1"/>
          <p:nvPr/>
        </p:nvSpPr>
        <p:spPr>
          <a:xfrm>
            <a:off x="8969422" y="6291521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Current collective agreement 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FF8939-1DBB-40F6-9F27-12D00299D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46552"/>
              </p:ext>
            </p:extLst>
          </p:nvPr>
        </p:nvGraphicFramePr>
        <p:xfrm>
          <a:off x="9400688" y="3976348"/>
          <a:ext cx="1907472" cy="246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4663262" imgH="6035040" progId="AcroExch.Document.DC">
                  <p:embed/>
                </p:oleObj>
              </mc:Choice>
              <mc:Fallback>
                <p:oleObj name="Acrobat Document" r:id="rId9" imgW="4663262" imgH="6035040" progId="AcroExch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31079E1-E2AD-4B55-8C6E-2FA6BDC199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00688" y="3976348"/>
                        <a:ext cx="1907472" cy="2469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16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6DF-8764-4850-AD6A-B10003F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8" y="0"/>
            <a:ext cx="5630416" cy="1138138"/>
          </a:xfrm>
        </p:spPr>
        <p:txBody>
          <a:bodyPr>
            <a:normAutofit/>
          </a:bodyPr>
          <a:lstStyle/>
          <a:p>
            <a:pPr fontAlgn="t">
              <a:spcBef>
                <a:spcPts val="0"/>
              </a:spcBef>
            </a:pPr>
            <a:r>
              <a:rPr lang="en-US" b="1" dirty="0"/>
              <a:t>Teaching (Article 16.08)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59B-BE03-47B9-B9BA-BE57D1D5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38138"/>
            <a:ext cx="11679088" cy="58192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800" dirty="0" err="1"/>
              <a:t>i</a:t>
            </a:r>
            <a:r>
              <a:rPr lang="en-US" sz="1800" dirty="0"/>
              <a:t>. delivering and coordinating courses; conducting seminars; guiding tutorials; coordinating and supervising laboratories; supervising fieldwork and individual study projects;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ii. developing and revising courses, laboratories, and programs;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iii. preparing and revising teaching and learning materials;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iv. assessing and evaluating assignments, tests, examinations, and other course work;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v. training and supervising the work of teaching assistants, and laboratory technicians;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vi. supervising, advising, assessing, and evaluating students' individual work, such as theses, projects, </a:t>
            </a:r>
            <a:r>
              <a:rPr lang="en-US" sz="1800" dirty="0" err="1"/>
              <a:t>practica</a:t>
            </a:r>
            <a:r>
              <a:rPr lang="en-US" sz="1800" dirty="0"/>
              <a:t>, placements, capstones, and papers;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vii. supporting and consulting with students outside of class or laboratory time;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viii. participating in the development of teaching methods, programs, or course content;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ix. coordinating with colleagues on synchronizing laboratory and lecture components;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x. mentoring students;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xi. preparing and/or designing laboratory experiments and laboratory manuals;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xii. ensuring safe practices in laboratories;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xiii. setup of laboratory equipment for teaching purposes;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xiv. counseling students on their academic progress;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xv. administering student activities including co-op and community placements; coordinating </a:t>
            </a:r>
            <a:r>
              <a:rPr lang="en-US" sz="1800" dirty="0" err="1"/>
              <a:t>practica</a:t>
            </a:r>
            <a:r>
              <a:rPr lang="en-US" sz="1800" dirty="0"/>
              <a:t>;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xvi. applying existing knowledge; and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800" dirty="0"/>
              <a:t>xvii. all other activity in which the Faculty Member engages for the purpose of student learning.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B15F-BD36-4DA1-A714-58EDFDD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DA71-E02D-4A46-AAD2-DE535873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44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Your Teaching Dossier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600" dirty="0"/>
              <a:t>Executive Summary on your Teaching (1 page!)</a:t>
            </a:r>
          </a:p>
          <a:p>
            <a:pPr marL="0" indent="0">
              <a:spcBef>
                <a:spcPts val="0"/>
              </a:spcBef>
              <a:buNone/>
            </a:pPr>
            <a:endParaRPr lang="en-CA" sz="2600" dirty="0"/>
          </a:p>
          <a:p>
            <a:pPr marL="0" indent="0">
              <a:spcBef>
                <a:spcPts val="0"/>
              </a:spcBef>
              <a:buNone/>
            </a:pPr>
            <a:r>
              <a:rPr lang="en-CA" sz="2600" dirty="0"/>
              <a:t>Include and elaborate on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Your beliefs about teaching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Teaching accomplishments (nominated for awards, letters from students, student course feedback surveys, etc.)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Contributions to teaching (new courses, techniques, assessment, etc.)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Background information about program (compulsory, complexity, class size, grad vs undergrad, etc.)</a:t>
            </a:r>
          </a:p>
          <a:p>
            <a:pPr>
              <a:spcBef>
                <a:spcPts val="0"/>
              </a:spcBef>
            </a:pPr>
            <a:r>
              <a:rPr lang="en-CA" sz="2600" dirty="0"/>
              <a:t>Activities undertaken to improve teaching (workshops, peer observation and feedback, course evaluations, focus groups, etc.)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6DF-8764-4850-AD6A-B10003F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8" y="0"/>
            <a:ext cx="11176396" cy="1138138"/>
          </a:xfrm>
        </p:spPr>
        <p:txBody>
          <a:bodyPr>
            <a:normAutofit/>
          </a:bodyPr>
          <a:lstStyle/>
          <a:p>
            <a:r>
              <a:rPr lang="en-US" dirty="0"/>
              <a:t>Criteria for Service (Article 16.09)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59B-BE03-47B9-B9BA-BE57D1D5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88" y="1138138"/>
            <a:ext cx="11838260" cy="58192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ctr">
              <a:buNone/>
            </a:pPr>
            <a:r>
              <a:rPr lang="en-US" sz="1800" dirty="0" err="1"/>
              <a:t>i</a:t>
            </a:r>
            <a:r>
              <a:rPr lang="en-US" sz="1800" dirty="0"/>
              <a:t>. chairing and participating on Faculty standing and ad hoc committees; </a:t>
            </a:r>
          </a:p>
          <a:p>
            <a:pPr marL="0" indent="0" fontAlgn="t">
              <a:buNone/>
            </a:pPr>
            <a:r>
              <a:rPr lang="en-US" sz="1800" dirty="0"/>
              <a:t>ii. chairing and participating on University standing and ad hoc committees; </a:t>
            </a:r>
          </a:p>
          <a:p>
            <a:pPr marL="0" indent="0" fontAlgn="t">
              <a:buNone/>
            </a:pPr>
            <a:r>
              <a:rPr lang="en-US" sz="1800" dirty="0"/>
              <a:t>iii. developing academic programs; </a:t>
            </a:r>
          </a:p>
          <a:p>
            <a:pPr marL="0" indent="0" fontAlgn="t">
              <a:buNone/>
            </a:pPr>
            <a:r>
              <a:rPr lang="en-US" sz="1800" dirty="0"/>
              <a:t>iv. directing academic programs; </a:t>
            </a:r>
          </a:p>
          <a:p>
            <a:pPr marL="0" indent="0" fontAlgn="t">
              <a:buNone/>
            </a:pPr>
            <a:r>
              <a:rPr lang="en-US" sz="1800" dirty="0"/>
              <a:t>v. taking an active role in professional associations, including the Faculty Association, and learned societies; </a:t>
            </a:r>
          </a:p>
          <a:p>
            <a:pPr marL="0" indent="0" fontAlgn="t">
              <a:buNone/>
            </a:pPr>
            <a:r>
              <a:rPr lang="en-US" sz="1800" dirty="0"/>
              <a:t>vi. organizing and/or leading conferences, symposia, workshops, short courses, speaking events, public seminars, and other types of professional activities; </a:t>
            </a:r>
          </a:p>
          <a:p>
            <a:pPr marL="0" indent="0" fontAlgn="t">
              <a:buNone/>
            </a:pPr>
            <a:r>
              <a:rPr lang="en-US" sz="1800" dirty="0"/>
              <a:t>vii. taking an active role in community groups that are connected to the Faculty Member’s area of expertise; </a:t>
            </a:r>
          </a:p>
          <a:p>
            <a:pPr marL="0" indent="0" fontAlgn="t">
              <a:buNone/>
            </a:pPr>
            <a:r>
              <a:rPr lang="en-US" sz="1800" dirty="0"/>
              <a:t>viii. taking an active role as a reviewer for journals, granting bodies, refereed conferences, and publishers; </a:t>
            </a:r>
          </a:p>
          <a:p>
            <a:pPr marL="0" indent="0" fontAlgn="t">
              <a:buNone/>
            </a:pPr>
            <a:r>
              <a:rPr lang="en-US" sz="1800" dirty="0"/>
              <a:t>ix. serving on editorial boards for journals, conferences, conference proceedings, etc.; </a:t>
            </a:r>
          </a:p>
          <a:p>
            <a:pPr marL="0" indent="0" fontAlgn="t">
              <a:buNone/>
            </a:pPr>
            <a:r>
              <a:rPr lang="en-US" sz="1800" dirty="0"/>
              <a:t>x. representing the University at internal and/or external events and on external organizations; </a:t>
            </a:r>
          </a:p>
          <a:p>
            <a:pPr marL="0" indent="0" fontAlgn="t">
              <a:buNone/>
            </a:pPr>
            <a:r>
              <a:rPr lang="en-US" sz="1800" dirty="0"/>
              <a:t>xi. mentoring colleagues; </a:t>
            </a:r>
          </a:p>
          <a:p>
            <a:pPr marL="0" indent="0" fontAlgn="t">
              <a:buNone/>
            </a:pPr>
            <a:r>
              <a:rPr lang="en-US" sz="1800" dirty="0"/>
              <a:t>xii. professional practice; </a:t>
            </a:r>
          </a:p>
          <a:p>
            <a:pPr marL="0" indent="0" fontAlgn="t">
              <a:buNone/>
            </a:pPr>
            <a:r>
              <a:rPr lang="en-US" sz="1800" dirty="0"/>
              <a:t>xiii. advising students; </a:t>
            </a:r>
          </a:p>
          <a:p>
            <a:pPr marL="0" indent="0" fontAlgn="t">
              <a:buNone/>
            </a:pPr>
            <a:r>
              <a:rPr lang="en-US" sz="1800" dirty="0"/>
              <a:t>xiv. administrative work; and</a:t>
            </a:r>
          </a:p>
          <a:p>
            <a:pPr marL="0" indent="0" fontAlgn="t">
              <a:buNone/>
            </a:pPr>
            <a:r>
              <a:rPr lang="en-US" sz="1800" dirty="0"/>
              <a:t>xv. </a:t>
            </a:r>
            <a:r>
              <a:rPr lang="en-CA" sz="1800" dirty="0"/>
              <a:t>developing/coordinating materials in support of accreditation activities outside those related to Teaching; creating and/or compiling documentation for accreditation and/or program review 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B15F-BD36-4DA1-A714-58EDFDD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DA71-E02D-4A46-AAD2-DE535873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69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76DF-8764-4850-AD6A-B10003F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8" y="0"/>
            <a:ext cx="11536436" cy="1138138"/>
          </a:xfrm>
        </p:spPr>
        <p:txBody>
          <a:bodyPr>
            <a:normAutofit/>
          </a:bodyPr>
          <a:lstStyle/>
          <a:p>
            <a:r>
              <a:rPr lang="en-US" dirty="0"/>
              <a:t>Criteria for Other (Article 16.10)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E959B-BE03-47B9-B9BA-BE57D1D57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56" y="842566"/>
            <a:ext cx="11679088" cy="587891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fontAlgn="ctr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 err="1"/>
              <a:t>i</a:t>
            </a:r>
            <a:r>
              <a:rPr lang="en-US" sz="1800" dirty="0"/>
              <a:t>. professional development on teaching or teaching methods and pedagogical pursuits in areas of field expertise;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ii. maintenance of laboratory equipment for teaching purposes;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iii. writing, editing and/or publishing peer reviewed or non-peer reviewed: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a. books,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b. chapters in books,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c. textbooks,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d. papers in journals,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e. papers in conference proceedings;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iv. conducting scholarly work, investigations, and analysis;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v. developing teaching materials and/or learning tools which have a wider application than the Faculty Member’s own teaching activities;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vi. compiling and publishing of scholarly bibliographies and literary work;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vii. creating literary or artistic works appropriate to one’s discipline;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viii. engaging in the scholarship of teaching;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ix. co-supervising graduate students academic work;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x. engaging in creative and professional practice (e.g. original design, clinical therapeutic techniques, etc.);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xi. creative application of existing knowledge;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xii. research, which is taken to include the scholarship of teaching;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xiii. preparing and submitting research proposals for grant applications;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xiv. receiving research grants and contracts;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xv. writing case studies;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xvi. defining, designing and/or developing scientific/engineering systems;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xvii. serving on editorial boards for journals, conferences, conference proceedings;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xiii. taking an active role as a reviewer for journals, granting bodies, and refereed conferences and publishers;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xix. writing textbooks; and </a:t>
            </a:r>
          </a:p>
          <a:p>
            <a:pPr marL="0" indent="0" fontAlgn="t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1800" dirty="0"/>
              <a:t>xx. consulting. 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B15F-BD36-4DA1-A714-58EDFDD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DA71-E02D-4A46-AAD2-DE535873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28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Service and Other Statement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94" y="1417638"/>
            <a:ext cx="10972800" cy="4525963"/>
          </a:xfrm>
        </p:spPr>
        <p:txBody>
          <a:bodyPr>
            <a:noAutofit/>
          </a:bodyPr>
          <a:lstStyle/>
          <a:p>
            <a:r>
              <a:rPr lang="en-CA" sz="2800" dirty="0"/>
              <a:t>Executive Summary for Service and Other (1 page!)</a:t>
            </a:r>
          </a:p>
          <a:p>
            <a:endParaRPr lang="en-CA" sz="2800" dirty="0"/>
          </a:p>
          <a:p>
            <a:pPr marL="0" indent="0">
              <a:buNone/>
            </a:pPr>
            <a:r>
              <a:rPr lang="en-CA" sz="2800" dirty="0"/>
              <a:t>Include and elaborate on</a:t>
            </a:r>
          </a:p>
          <a:p>
            <a:r>
              <a:rPr lang="en-CA" sz="2800" dirty="0"/>
              <a:t>Leadership positions on committees (Executive Committee, Faculty rep on …, FA, etc.)</a:t>
            </a:r>
          </a:p>
          <a:p>
            <a:r>
              <a:rPr lang="en-CA" sz="2800" dirty="0"/>
              <a:t>Contributions made to faculty committees</a:t>
            </a:r>
          </a:p>
          <a:p>
            <a:r>
              <a:rPr lang="en-CA" sz="2800" dirty="0"/>
              <a:t>Correlate outside community service to service inside the university</a:t>
            </a:r>
          </a:p>
          <a:p>
            <a:r>
              <a:rPr lang="en-CA" sz="2800" dirty="0"/>
              <a:t>Professional development, academic responsibilities, pedagogical pursuits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>
                <a:solidFill>
                  <a:prstClr val="black">
                    <a:tint val="75000"/>
                  </a:prstClr>
                </a:solidFill>
              </a:rPr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UOITFA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sz="2400" dirty="0"/>
              <a:t>Advice</a:t>
            </a:r>
          </a:p>
          <a:p>
            <a:pPr lvl="1"/>
            <a:r>
              <a:rPr lang="en-CA" sz="2400" dirty="0"/>
              <a:t>Info about process</a:t>
            </a:r>
          </a:p>
          <a:p>
            <a:pPr lvl="1"/>
            <a:r>
              <a:rPr lang="en-CA" sz="2400" dirty="0"/>
              <a:t>Listening ear</a:t>
            </a:r>
          </a:p>
          <a:p>
            <a:pPr lvl="1"/>
            <a:r>
              <a:rPr lang="en-CA" sz="2400" dirty="0"/>
              <a:t>Your suggestions? </a:t>
            </a:r>
            <a:r>
              <a:rPr lang="en-CA" sz="2400" dirty="0" err="1"/>
              <a:t>office@uoitfa.ca</a:t>
            </a:r>
            <a:endParaRPr lang="en-CA" sz="2400" dirty="0"/>
          </a:p>
          <a:p>
            <a:pPr lvl="1"/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7E6E9D-A1A6-42CB-86C8-C856B42310BB}"/>
              </a:ext>
            </a:extLst>
          </p:cNvPr>
          <p:cNvSpPr/>
          <p:nvPr/>
        </p:nvSpPr>
        <p:spPr>
          <a:xfrm>
            <a:off x="1163452" y="2420888"/>
            <a:ext cx="986509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What can we do to help?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Advice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Info about process</a:t>
            </a:r>
          </a:p>
          <a:p>
            <a:pPr lvl="1"/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Listening ear</a:t>
            </a:r>
          </a:p>
          <a:p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>Contact us 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office@uoitfa.ca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lvl="1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Chelsea Bauer,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Assistant</a:t>
            </a:r>
          </a:p>
          <a:p>
            <a:pPr marL="5715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Christine McLaughlin,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Executive Director</a:t>
            </a:r>
            <a:endParaRPr lang="en-CA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11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E9D3-B394-482D-9D62-E7990958D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Denial and what to do with 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488FD-0FB1-4B62-A3E5-96F75865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>
                <a:solidFill>
                  <a:prstClr val="black">
                    <a:tint val="75000"/>
                  </a:prstClr>
                </a:solidFill>
              </a:rPr>
              <a:t>UOIT 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07271-3739-409D-8F9C-C0AA2CCA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5AAA1E6-42C5-46FB-A4C2-1BDD1AAB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IMPORTANT: contact FA if you have difficulties at any point through the process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141631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92" y="-1344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Negative Recommendation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92" y="1556792"/>
            <a:ext cx="10972800" cy="38471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Negative Recommendation by Review Committee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candidate is provided with a written statement of detailed reasons AND invitation to respond within 10 Days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Response in writing and at candidate’s option also orally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Right to FA representative for oral response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Right to access full contents of file, including confidential letters with identities redacted, in preparing response</a:t>
            </a:r>
          </a:p>
          <a:p>
            <a:pPr lvl="1"/>
            <a:r>
              <a:rPr lang="en-US" sz="2200" dirty="0"/>
              <a:t>Review Committee then has final meeting to record its recommendation </a:t>
            </a:r>
          </a:p>
          <a:p>
            <a:pPr lvl="1"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Negative Recommendation by President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Candidate can appeal within 10 Days to the TFAC (article 21.07)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President delays negative recommendation to </a:t>
            </a:r>
            <a:r>
              <a:rPr lang="en-US" sz="2200" dirty="0" err="1"/>
              <a:t>BoG</a:t>
            </a:r>
            <a:r>
              <a:rPr lang="en-US" sz="2200" dirty="0"/>
              <a:t> until completion of appeal and grievance processes are completed</a:t>
            </a:r>
          </a:p>
          <a:p>
            <a:pPr lvl="1">
              <a:spcBef>
                <a:spcPts val="0"/>
              </a:spcBef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1624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>
                <a:solidFill>
                  <a:prstClr val="black">
                    <a:tint val="75000"/>
                  </a:prstClr>
                </a:solidFill>
              </a:rPr>
              <a:t>Article 21.05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94AC402-B117-4FAE-AB2E-A0AAD2F77454}"/>
              </a:ext>
            </a:extLst>
          </p:cNvPr>
          <p:cNvSpPr txBox="1">
            <a:spLocks/>
          </p:cNvSpPr>
          <p:nvPr/>
        </p:nvSpPr>
        <p:spPr>
          <a:xfrm>
            <a:off x="1487488" y="97179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353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4"/>
          </a:xfrm>
        </p:spPr>
        <p:txBody>
          <a:bodyPr>
            <a:normAutofit/>
          </a:bodyPr>
          <a:lstStyle/>
          <a:p>
            <a:r>
              <a:rPr lang="en-US" dirty="0"/>
              <a:t>Within 10 Days of President’s recommendation, candidate writes to Chair of TFAC</a:t>
            </a:r>
          </a:p>
          <a:p>
            <a:r>
              <a:rPr lang="en-US" dirty="0"/>
              <a:t>Grounds for appeal:</a:t>
            </a:r>
          </a:p>
          <a:p>
            <a:pPr marL="971550" lvl="1" indent="-514350">
              <a:buAutoNum type="arabicPeriod"/>
            </a:pPr>
            <a:r>
              <a:rPr lang="en-US" dirty="0"/>
              <a:t>Alleged violation of Article 21 procedures</a:t>
            </a:r>
          </a:p>
          <a:p>
            <a:pPr marL="971550" lvl="1" indent="-514350">
              <a:buAutoNum type="arabicPeriod"/>
            </a:pPr>
            <a:r>
              <a:rPr lang="en-US" dirty="0"/>
              <a:t>Allegation that at least one of Teaching,  Service, or Other were not evaluated full and/or fairly</a:t>
            </a:r>
          </a:p>
          <a:p>
            <a:pPr marL="514350" indent="-457200"/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32515"/>
            <a:ext cx="3860800" cy="365125"/>
          </a:xfrm>
        </p:spPr>
        <p:txBody>
          <a:bodyPr/>
          <a:lstStyle/>
          <a:p>
            <a:pPr algn="l"/>
            <a:r>
              <a:rPr lang="en-CA" sz="1600" dirty="0"/>
              <a:t>Article </a:t>
            </a:r>
            <a:r>
              <a:rPr lang="en-US" sz="1600" dirty="0"/>
              <a:t>21.06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28</a:t>
            </a:fld>
            <a:endParaRPr lang="en-CA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274B42-D31A-42A5-8C88-E4412A63CB7D}"/>
              </a:ext>
            </a:extLst>
          </p:cNvPr>
          <p:cNvSpPr txBox="1">
            <a:spLocks/>
          </p:cNvSpPr>
          <p:nvPr/>
        </p:nvSpPr>
        <p:spPr>
          <a:xfrm>
            <a:off x="1487488" y="1311151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37233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7990-06A1-4E93-9C05-47C914F5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Teaching Faculty Appeal Committee (TFAC) - who they 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BE94-E887-4E4F-B549-D5137FC92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4"/>
          </a:xfrm>
        </p:spPr>
        <p:txBody>
          <a:bodyPr>
            <a:normAutofit/>
          </a:bodyPr>
          <a:lstStyle/>
          <a:p>
            <a:pPr marL="571500" indent="-514350"/>
            <a:r>
              <a:rPr lang="en-US" sz="2600" dirty="0"/>
              <a:t>Standing committee with 5 faculty members</a:t>
            </a:r>
          </a:p>
          <a:p>
            <a:pPr marL="971550" lvl="1" indent="-514350"/>
            <a:r>
              <a:rPr lang="en-US" sz="2600" dirty="0"/>
              <a:t>Rank of at least Associate Teaching Professor or Professor elected</a:t>
            </a:r>
          </a:p>
          <a:p>
            <a:pPr marL="971550" lvl="1" indent="-514350"/>
            <a:r>
              <a:rPr lang="en-US" sz="2600" dirty="0"/>
              <a:t>3 elected by secret ballot of all TFs, with 1 serving as alternate  </a:t>
            </a:r>
          </a:p>
          <a:p>
            <a:pPr marL="1371600" lvl="2" indent="-514350"/>
            <a:r>
              <a:rPr lang="en-US" sz="2600" dirty="0"/>
              <a:t>Faculty representation maximized</a:t>
            </a:r>
          </a:p>
          <a:p>
            <a:pPr marL="971550" lvl="1" indent="-514350"/>
            <a:r>
              <a:rPr lang="en-US" sz="2600" dirty="0"/>
              <a:t>2 appointed by Provost, with 1 serving as alternate</a:t>
            </a:r>
          </a:p>
          <a:p>
            <a:pPr marL="571500" indent="-514350"/>
            <a:r>
              <a:rPr lang="en-US" sz="2600" dirty="0"/>
              <a:t>Chair elected by and from Committee membership</a:t>
            </a:r>
          </a:p>
          <a:p>
            <a:pPr marL="971550" lvl="1" indent="-514350"/>
            <a:r>
              <a:rPr lang="en-US" sz="2600" dirty="0"/>
              <a:t>Not on original committee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E2FAA-D1B2-4BC7-8711-974F0262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624" y="6090446"/>
            <a:ext cx="3860800" cy="365125"/>
          </a:xfrm>
        </p:spPr>
        <p:txBody>
          <a:bodyPr/>
          <a:lstStyle/>
          <a:p>
            <a:pPr algn="l"/>
            <a:r>
              <a:rPr lang="en-CA" sz="1800" dirty="0">
                <a:solidFill>
                  <a:prstClr val="black">
                    <a:tint val="75000"/>
                  </a:prstClr>
                </a:solidFill>
              </a:rPr>
              <a:t>Article 21.06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BDB83-5E67-430E-A75F-60A6A77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03A47CC-8621-4ED4-9D0B-145DEB733AD0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8579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1C6FD4-C79C-462A-863B-2D50C0CE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268760"/>
            <a:ext cx="10972800" cy="4525963"/>
          </a:xfrm>
        </p:spPr>
        <p:txBody>
          <a:bodyPr/>
          <a:lstStyle/>
          <a:p>
            <a:r>
              <a:rPr lang="en-US" b="1" u="sng" dirty="0"/>
              <a:t>D</a:t>
            </a:r>
            <a:r>
              <a:rPr lang="en-US" dirty="0"/>
              <a:t>ay versus </a:t>
            </a:r>
            <a:r>
              <a:rPr lang="en-US" b="1" u="sng" dirty="0"/>
              <a:t>d</a:t>
            </a:r>
            <a:r>
              <a:rPr lang="en-US" dirty="0"/>
              <a:t>ay</a:t>
            </a:r>
          </a:p>
          <a:p>
            <a:pPr lvl="1"/>
            <a:r>
              <a:rPr lang="en-US" dirty="0"/>
              <a:t>Day: business days. Excludes weekends and statutory holidays</a:t>
            </a:r>
          </a:p>
          <a:p>
            <a:pPr lvl="1"/>
            <a:r>
              <a:rPr lang="en-US" dirty="0"/>
              <a:t>day: Monday-Sunday</a:t>
            </a:r>
          </a:p>
          <a:p>
            <a:r>
              <a:rPr lang="en-US" dirty="0"/>
              <a:t>Academic Year : the twelve months period starting on the first day of the fall term</a:t>
            </a:r>
          </a:p>
          <a:p>
            <a:r>
              <a:rPr lang="en-US" dirty="0"/>
              <a:t>Appointment Year : from July of one year to June of the next</a:t>
            </a:r>
          </a:p>
          <a:p>
            <a:r>
              <a:rPr lang="en-US" dirty="0"/>
              <a:t>All correspondence done in writing</a:t>
            </a:r>
          </a:p>
          <a:p>
            <a:r>
              <a:rPr lang="en-US" b="1" u="sng" dirty="0"/>
              <a:t>In-camera </a:t>
            </a:r>
            <a:r>
              <a:rPr lang="en-US" dirty="0"/>
              <a:t>Meetings = </a:t>
            </a:r>
            <a:r>
              <a:rPr lang="en-US" b="1" u="sng" dirty="0"/>
              <a:t>private</a:t>
            </a:r>
            <a:r>
              <a:rPr lang="en-US" dirty="0"/>
              <a:t> meetings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4509120"/>
            <a:ext cx="2518488" cy="22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>
            <a:noAutofit/>
          </a:bodyPr>
          <a:lstStyle/>
          <a:p>
            <a:r>
              <a:rPr lang="en-US" sz="4000" dirty="0"/>
              <a:t>TFAC- what they do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00808"/>
            <a:ext cx="10972800" cy="399117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Receives all documentation</a:t>
            </a:r>
          </a:p>
          <a:p>
            <a:r>
              <a:rPr lang="en-US" sz="2600" dirty="0"/>
              <a:t>Arranges meeting normally within 20 Days and invites</a:t>
            </a:r>
          </a:p>
          <a:p>
            <a:pPr lvl="1"/>
            <a:r>
              <a:rPr lang="en-US" sz="2600" dirty="0"/>
              <a:t>Chair of Review Committee </a:t>
            </a:r>
          </a:p>
          <a:p>
            <a:pPr lvl="1"/>
            <a:r>
              <a:rPr lang="en-US" sz="2600" dirty="0"/>
              <a:t>Candidate (right to FA representative)</a:t>
            </a:r>
          </a:p>
          <a:p>
            <a:r>
              <a:rPr lang="en-US" sz="2600" dirty="0"/>
              <a:t>Write recommendation with detailed reasons clearly related to criteria within 20 Days to candidate, Provost and President</a:t>
            </a:r>
          </a:p>
          <a:p>
            <a:r>
              <a:rPr lang="en-US" sz="2600" dirty="0"/>
              <a:t>President considers appeal decision &amp; informs candidate within 10 Days</a:t>
            </a:r>
          </a:p>
          <a:p>
            <a:pPr lvl="1"/>
            <a:r>
              <a:rPr lang="en-US" sz="2600" dirty="0"/>
              <a:t>Positive recommendation: continuing appointment effective July 1</a:t>
            </a:r>
          </a:p>
          <a:p>
            <a:pPr lvl="1"/>
            <a:r>
              <a:rPr lang="en-US" sz="2600" dirty="0"/>
              <a:t>Negative decision: terminated June 30 with 3 months salary</a:t>
            </a: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5640" y="6154739"/>
            <a:ext cx="3860800" cy="365125"/>
          </a:xfrm>
        </p:spPr>
        <p:txBody>
          <a:bodyPr/>
          <a:lstStyle/>
          <a:p>
            <a:pPr algn="l"/>
            <a:r>
              <a:rPr lang="en-CA" sz="1400" dirty="0">
                <a:solidFill>
                  <a:prstClr val="black">
                    <a:tint val="75000"/>
                  </a:prstClr>
                </a:solidFill>
              </a:rPr>
              <a:t>Article 21.06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30</a:t>
            </a:fld>
            <a:endParaRPr lang="en-CA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46867B5-6B8C-409D-ACB1-4A3D91B58425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909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Grievance of Appeal Decision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6831"/>
            <a:ext cx="10972800" cy="4209333"/>
          </a:xfrm>
        </p:spPr>
        <p:txBody>
          <a:bodyPr>
            <a:normAutofit lnSpcReduction="10000"/>
          </a:bodyPr>
          <a:lstStyle/>
          <a:p>
            <a:r>
              <a:rPr lang="en-US" sz="2300" dirty="0"/>
              <a:t>FA files on behalf of candidate within 10 Days of President’s negative recommendation </a:t>
            </a:r>
          </a:p>
          <a:p>
            <a:pPr lvl="1"/>
            <a:r>
              <a:rPr lang="en-US" sz="2300" dirty="0"/>
              <a:t>Commences at Step 2 (Article 11.06 b)</a:t>
            </a:r>
          </a:p>
          <a:p>
            <a:pPr lvl="1"/>
            <a:r>
              <a:rPr lang="en-US" sz="2300" dirty="0"/>
              <a:t>Does not extend termination date</a:t>
            </a:r>
          </a:p>
          <a:p>
            <a:r>
              <a:rPr lang="en-US" sz="2300" dirty="0"/>
              <a:t>Grounds for grievance</a:t>
            </a:r>
          </a:p>
          <a:p>
            <a:pPr lvl="1"/>
            <a:r>
              <a:rPr lang="en-US" sz="2300" dirty="0"/>
              <a:t>Allegation of a defect in the administration or processes of the appeal process</a:t>
            </a:r>
            <a:endParaRPr lang="en-US" sz="2300" u="sng" dirty="0"/>
          </a:p>
          <a:p>
            <a:r>
              <a:rPr lang="en-US" sz="2300" dirty="0"/>
              <a:t>Arbitration can deny or uphold grievance</a:t>
            </a:r>
          </a:p>
          <a:p>
            <a:pPr lvl="1"/>
            <a:r>
              <a:rPr lang="en-US" sz="2300" dirty="0"/>
              <a:t>If grievance upheld, direction formation of newly constituted Review Committee</a:t>
            </a:r>
          </a:p>
          <a:p>
            <a:r>
              <a:rPr lang="en-US" sz="2300" dirty="0"/>
              <a:t>Newly constituted Review Committee reconsiders the President’s recommendation </a:t>
            </a:r>
          </a:p>
          <a:p>
            <a:pPr lvl="1"/>
            <a:r>
              <a:rPr lang="en-US" sz="2300" dirty="0"/>
              <a:t>Receives all documentation,  including arbitrator’s award</a:t>
            </a:r>
          </a:p>
          <a:p>
            <a:pPr lvl="1"/>
            <a:r>
              <a:rPr lang="en-US" sz="2300" dirty="0"/>
              <a:t>Makes a final and binding written decision to candidate, FA, Provost and President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73788"/>
            <a:ext cx="3860800" cy="365125"/>
          </a:xfrm>
        </p:spPr>
        <p:txBody>
          <a:bodyPr/>
          <a:lstStyle/>
          <a:p>
            <a:pPr algn="l"/>
            <a:r>
              <a:rPr lang="en-CA" sz="1600" dirty="0"/>
              <a:t>Article </a:t>
            </a:r>
            <a:r>
              <a:rPr lang="en-US" sz="1600" dirty="0"/>
              <a:t>21.08 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31</a:t>
            </a:fld>
            <a:endParaRPr lang="en-CA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4CD3F9C-16EC-4549-A2C0-0325B9581351}"/>
              </a:ext>
            </a:extLst>
          </p:cNvPr>
          <p:cNvSpPr txBox="1">
            <a:spLocks/>
          </p:cNvSpPr>
          <p:nvPr/>
        </p:nvSpPr>
        <p:spPr>
          <a:xfrm>
            <a:off x="1487488" y="1239143"/>
            <a:ext cx="10297144" cy="4616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IMPORTANT: contact FA if you have difficulties at any point through 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790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61" y="136705"/>
            <a:ext cx="3942647" cy="77201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Process</a:t>
            </a:r>
            <a:endParaRPr lang="en-CA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6F394D-F0ED-4371-B126-CC5E5391E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907176"/>
              </p:ext>
            </p:extLst>
          </p:nvPr>
        </p:nvGraphicFramePr>
        <p:xfrm>
          <a:off x="4367808" y="0"/>
          <a:ext cx="7488832" cy="672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356" y="6356351"/>
            <a:ext cx="3860800" cy="365125"/>
          </a:xfrm>
        </p:spPr>
        <p:txBody>
          <a:bodyPr/>
          <a:lstStyle/>
          <a:p>
            <a:r>
              <a:rPr lang="en-CA" dirty="0"/>
              <a:t>UOITFA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4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82FB51-E931-4E59-B83F-095ED8D3859C}"/>
              </a:ext>
            </a:extLst>
          </p:cNvPr>
          <p:cNvSpPr/>
          <p:nvPr/>
        </p:nvSpPr>
        <p:spPr>
          <a:xfrm>
            <a:off x="4169748" y="0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3FAD30-704E-4F45-B381-3E45DE098984}"/>
              </a:ext>
            </a:extLst>
          </p:cNvPr>
          <p:cNvSpPr/>
          <p:nvPr/>
        </p:nvSpPr>
        <p:spPr>
          <a:xfrm>
            <a:off x="4114356" y="576064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524BC6-D8C0-428D-8744-9CEC5F5D17B5}"/>
              </a:ext>
            </a:extLst>
          </p:cNvPr>
          <p:cNvSpPr/>
          <p:nvPr/>
        </p:nvSpPr>
        <p:spPr>
          <a:xfrm>
            <a:off x="4114356" y="1196752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BFCE69-4E33-426F-9522-C647D759A177}"/>
              </a:ext>
            </a:extLst>
          </p:cNvPr>
          <p:cNvSpPr/>
          <p:nvPr/>
        </p:nvSpPr>
        <p:spPr>
          <a:xfrm>
            <a:off x="3996002" y="1790975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7730CB-6DB7-46B6-AC2C-47B4EC7F07A9}"/>
              </a:ext>
            </a:extLst>
          </p:cNvPr>
          <p:cNvSpPr/>
          <p:nvPr/>
        </p:nvSpPr>
        <p:spPr>
          <a:xfrm>
            <a:off x="4114356" y="2496642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2F724-C4D5-41A6-91DB-38881E10A0D5}"/>
              </a:ext>
            </a:extLst>
          </p:cNvPr>
          <p:cNvSpPr/>
          <p:nvPr/>
        </p:nvSpPr>
        <p:spPr>
          <a:xfrm>
            <a:off x="4114356" y="3100488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2BBF6-F421-402B-9A99-E2D3AEE1718F}"/>
              </a:ext>
            </a:extLst>
          </p:cNvPr>
          <p:cNvSpPr/>
          <p:nvPr/>
        </p:nvSpPr>
        <p:spPr>
          <a:xfrm>
            <a:off x="4133070" y="3731072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EB8650-9E6C-4073-B27D-5EE1604BD65C}"/>
              </a:ext>
            </a:extLst>
          </p:cNvPr>
          <p:cNvSpPr/>
          <p:nvPr/>
        </p:nvSpPr>
        <p:spPr>
          <a:xfrm>
            <a:off x="4151784" y="4361656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3BF663-D774-4865-8F6E-2F740AC52CE1}"/>
              </a:ext>
            </a:extLst>
          </p:cNvPr>
          <p:cNvSpPr/>
          <p:nvPr/>
        </p:nvSpPr>
        <p:spPr>
          <a:xfrm>
            <a:off x="4170498" y="4992240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70B1C4-496A-4ACD-9BD4-7AE633D7D903}"/>
              </a:ext>
            </a:extLst>
          </p:cNvPr>
          <p:cNvSpPr/>
          <p:nvPr/>
        </p:nvSpPr>
        <p:spPr>
          <a:xfrm>
            <a:off x="4189212" y="5622824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A47114-7C09-46B3-8CF6-1F924E6733A4}"/>
              </a:ext>
            </a:extLst>
          </p:cNvPr>
          <p:cNvSpPr/>
          <p:nvPr/>
        </p:nvSpPr>
        <p:spPr>
          <a:xfrm>
            <a:off x="4207926" y="6253408"/>
            <a:ext cx="79583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56A74C-D1F6-4D33-82AC-C19FE7B46E88}"/>
              </a:ext>
            </a:extLst>
          </p:cNvPr>
          <p:cNvSpPr/>
          <p:nvPr/>
        </p:nvSpPr>
        <p:spPr>
          <a:xfrm>
            <a:off x="345220" y="1224582"/>
            <a:ext cx="39426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A Faculty Member normally shall have an initial three (3) year probationary appointment.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The appointment may be renewed as a continuing appointment after a review of the performance of the Faculty Member. </a:t>
            </a:r>
          </a:p>
          <a:p>
            <a:r>
              <a:rPr lang="en-US" sz="2200" dirty="0">
                <a:solidFill>
                  <a:srgbClr val="000000"/>
                </a:solidFill>
              </a:rPr>
              <a:t>Continuing appointment is an indefinite term appointment relinquished only upon retirement or resignation, or upon termination in accordance with Article 24 or 30.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199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525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 Neue Bold Condensed"/>
                <a:cs typeface="Helvetica Neue Bold Condensed"/>
              </a:rPr>
              <a:t>Timing of the Continuing Appointment Process</a:t>
            </a:r>
            <a:endParaRPr lang="en-CA" sz="3200" dirty="0">
              <a:latin typeface="Helvetica Neue Bold Condensed"/>
              <a:cs typeface="Helvetica Neue Bold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1319048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By </a:t>
            </a:r>
            <a:r>
              <a:rPr lang="en-CA" sz="2400" dirty="0"/>
              <a:t>May 15 of penultimate year, usually the second year, </a:t>
            </a:r>
            <a:r>
              <a:rPr lang="en-US" sz="2400" dirty="0" err="1"/>
              <a:t>ie</a:t>
            </a:r>
            <a:r>
              <a:rPr lang="en-US" sz="2400" dirty="0"/>
              <a:t> two full years after you start as an Assistant Teaching Professor at </a:t>
            </a:r>
            <a:r>
              <a:rPr lang="en-US" sz="2400" dirty="0" err="1"/>
              <a:t>OntarioTechU</a:t>
            </a:r>
            <a:r>
              <a:rPr lang="en-US" sz="2400" dirty="0"/>
              <a:t>; Dean contacts Faculty Members eligible for early consideration by this date</a:t>
            </a:r>
            <a:endParaRPr lang="en-CA" sz="2400" dirty="0"/>
          </a:p>
          <a:p>
            <a:pPr>
              <a:spcBef>
                <a:spcPts val="0"/>
              </a:spcBef>
            </a:pPr>
            <a:r>
              <a:rPr lang="en-US" sz="2400" dirty="0"/>
              <a:t>Exceptions for postponement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maternity, adoption, or parental leave – postpone for 1 year/leave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short term or long term disability of 1+ month, postponed at Dean’s discretion 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exceptional personal or professional circumstances, postponed at Provost’s discretion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Early consideration is possible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After one year at the University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If not granted, cannot appeal and can be considered at normal time line</a:t>
            </a:r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CCCFC4-B6F1-4E58-A3BC-ED32013C9FF7}"/>
              </a:ext>
            </a:extLst>
          </p:cNvPr>
          <p:cNvSpPr/>
          <p:nvPr/>
        </p:nvSpPr>
        <p:spPr>
          <a:xfrm flipH="1">
            <a:off x="2927648" y="6097604"/>
            <a:ext cx="1923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 Bold Condensed"/>
                <a:cs typeface="Helvetica Neue Bold Condensed"/>
              </a:rPr>
              <a:t>Article 21.02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Criteria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64" y="1143000"/>
            <a:ext cx="10972800" cy="48782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Must show a clear promise of continued contribution through a record of satisfactory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Teaching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Service and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Other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Assessment based on work at the University and elsewhere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Candidate’s workload as per Article 16 taken into account in assessment of Teaching, Service, Other.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As the University is an equal opportunity employer, careful consideration shall be given to candidates from equity seeking groups in accordance with the principles articulated in Letter of Understanding #1 (Employment Equity and Equity, Diversity, Inclusion, Decolonization, and Indigenization)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1624" y="6173788"/>
            <a:ext cx="3860800" cy="365125"/>
          </a:xfrm>
        </p:spPr>
        <p:txBody>
          <a:bodyPr/>
          <a:lstStyle/>
          <a:p>
            <a:pPr algn="l"/>
            <a:r>
              <a:rPr lang="en-US" sz="1600" dirty="0"/>
              <a:t>Article 21.01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1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 Committee- who they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48" y="1074737"/>
            <a:ext cx="11737304" cy="4708526"/>
          </a:xfrm>
        </p:spPr>
        <p:txBody>
          <a:bodyPr>
            <a:normAutofit/>
          </a:bodyPr>
          <a:lstStyle/>
          <a:p>
            <a:r>
              <a:rPr lang="en-CA" sz="2400" dirty="0"/>
              <a:t>Members </a:t>
            </a:r>
          </a:p>
          <a:p>
            <a:pPr lvl="1"/>
            <a:r>
              <a:rPr lang="en-CA" sz="2400" dirty="0"/>
              <a:t>Dean appointed</a:t>
            </a:r>
          </a:p>
          <a:p>
            <a:pPr lvl="1"/>
            <a:r>
              <a:rPr lang="en-CA" sz="2400" dirty="0"/>
              <a:t>3 faculty members from Faculty: min 1 </a:t>
            </a:r>
            <a:r>
              <a:rPr lang="en-US" sz="2400" dirty="0"/>
              <a:t>Tenured or Associate/Senior Teaching Professor</a:t>
            </a:r>
          </a:p>
          <a:p>
            <a:pPr lvl="1"/>
            <a:r>
              <a:rPr lang="en-US" sz="2400" dirty="0"/>
              <a:t>undergo employment equity training</a:t>
            </a:r>
          </a:p>
          <a:p>
            <a:r>
              <a:rPr lang="en-CA" sz="2400" dirty="0"/>
              <a:t>Chair is selected by and from Committee: only vote to break tie</a:t>
            </a:r>
          </a:p>
          <a:p>
            <a:r>
              <a:rPr lang="en-US" sz="2400" dirty="0"/>
              <a:t>Timeline for committee membership</a:t>
            </a:r>
          </a:p>
          <a:p>
            <a:pPr lvl="1"/>
            <a:r>
              <a:rPr lang="en-US" sz="2400" dirty="0"/>
              <a:t>January 15</a:t>
            </a:r>
            <a:r>
              <a:rPr lang="en-US" sz="2400" baseline="30000" dirty="0"/>
              <a:t>th</a:t>
            </a:r>
            <a:r>
              <a:rPr lang="en-US" sz="2400" dirty="0"/>
              <a:t> membership list proposed to </a:t>
            </a:r>
            <a:r>
              <a:rPr lang="en-US" sz="2400" b="1" dirty="0">
                <a:solidFill>
                  <a:srgbClr val="C00000"/>
                </a:solidFill>
              </a:rPr>
              <a:t>YOU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YOU</a:t>
            </a:r>
            <a:r>
              <a:rPr lang="en-US" dirty="0"/>
              <a:t> have 5 Days to object (in writing) with reasons</a:t>
            </a:r>
            <a:endParaRPr lang="en-CA" dirty="0"/>
          </a:p>
          <a:p>
            <a:pPr lvl="1"/>
            <a:r>
              <a:rPr lang="en-US" sz="2400" dirty="0"/>
              <a:t>January 31</a:t>
            </a:r>
            <a:r>
              <a:rPr lang="en-US" sz="2400" baseline="30000" dirty="0"/>
              <a:t>st</a:t>
            </a:r>
            <a:r>
              <a:rPr lang="en-US" sz="2400" dirty="0"/>
              <a:t> – list finalized &amp; provided to </a:t>
            </a:r>
            <a:r>
              <a:rPr lang="en-US" sz="2400" b="1" dirty="0">
                <a:solidFill>
                  <a:srgbClr val="C00000"/>
                </a:solidFill>
              </a:rPr>
              <a:t>YOU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73788"/>
            <a:ext cx="3860800" cy="365125"/>
          </a:xfrm>
        </p:spPr>
        <p:txBody>
          <a:bodyPr/>
          <a:lstStyle/>
          <a:p>
            <a:pPr algn="l"/>
            <a:r>
              <a:rPr lang="en-US" sz="1600" dirty="0">
                <a:latin typeface="Helvetica Neue Bold Condensed"/>
                <a:cs typeface="Helvetica Neue Bold Condensed"/>
              </a:rPr>
              <a:t>Article 21.03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5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1228"/>
          </a:xfrm>
        </p:spPr>
        <p:txBody>
          <a:bodyPr>
            <a:normAutofit fontScale="90000"/>
          </a:bodyPr>
          <a:lstStyle/>
          <a:p>
            <a:r>
              <a:rPr lang="en-CA" dirty="0"/>
              <a:t>Review Committee-</a:t>
            </a:r>
            <a:r>
              <a:rPr lang="en-US" dirty="0"/>
              <a:t> what they do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959643"/>
            <a:ext cx="10972800" cy="493871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All meetings require full membership, are confidential and held in-camera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Recommendation is based only on evidence before it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Documentation provided by candidate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Official file (excluding disciplinary letters)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Teaching evaluation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In-class observation (face-to-face or online) 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Review of online components for courses 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Review of course materials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Assesses all aspects of candidate’s Teaching, Service, Other based on criteria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May ask for additional information from YOU: 5 Days given to provide this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Vote required of ALL members by signed private ballot with no abstentions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Recommendation is approved by majority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 dirty="0"/>
              <a:t>Recommendation completed by March 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1624" y="6249987"/>
            <a:ext cx="3860800" cy="365125"/>
          </a:xfrm>
        </p:spPr>
        <p:txBody>
          <a:bodyPr/>
          <a:lstStyle/>
          <a:p>
            <a:pPr algn="l"/>
            <a:r>
              <a:rPr lang="en-US" dirty="0">
                <a:latin typeface="Helvetica Neue Bold Condensed"/>
                <a:cs typeface="Helvetica Neue Bold Condensed"/>
              </a:rPr>
              <a:t>Article 21.05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Official Files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1319048" cy="4708526"/>
          </a:xfrm>
        </p:spPr>
        <p:txBody>
          <a:bodyPr>
            <a:normAutofit/>
          </a:bodyPr>
          <a:lstStyle/>
          <a:p>
            <a:r>
              <a:rPr lang="en-CA" sz="2600" dirty="0"/>
              <a:t>Committee has access to your official file (except disciplinary letters)</a:t>
            </a:r>
          </a:p>
          <a:p>
            <a:r>
              <a:rPr lang="en-CA" sz="2600" dirty="0"/>
              <a:t>All material </a:t>
            </a:r>
            <a:r>
              <a:rPr lang="en-US" sz="2600" dirty="0"/>
              <a:t>is dated, nothing anonymous, hard copy</a:t>
            </a:r>
          </a:p>
          <a:p>
            <a:endParaRPr lang="en-CA" sz="2600" dirty="0"/>
          </a:p>
          <a:p>
            <a:r>
              <a:rPr lang="en-CA" sz="2600" b="1" dirty="0">
                <a:solidFill>
                  <a:srgbClr val="C00000"/>
                </a:solidFill>
              </a:rPr>
              <a:t>Your</a:t>
            </a:r>
            <a:r>
              <a:rPr lang="en-CA" sz="2600" b="1" dirty="0"/>
              <a:t> rights and access to the Official Files</a:t>
            </a:r>
          </a:p>
          <a:p>
            <a:pPr lvl="1"/>
            <a:r>
              <a:rPr lang="en-CA" sz="2600" b="1" dirty="0">
                <a:solidFill>
                  <a:srgbClr val="C00000"/>
                </a:solidFill>
              </a:rPr>
              <a:t>YOU</a:t>
            </a:r>
            <a:r>
              <a:rPr lang="en-CA" sz="2600" b="1" dirty="0"/>
              <a:t> </a:t>
            </a:r>
            <a:r>
              <a:rPr lang="en-CA" sz="2600" dirty="0"/>
              <a:t>can review your official file with 2 days notice (18.03)</a:t>
            </a:r>
          </a:p>
          <a:p>
            <a:pPr lvl="2"/>
            <a:r>
              <a:rPr lang="en-CA" sz="2600" dirty="0"/>
              <a:t>In Provost office:  email Joanne Jackson– </a:t>
            </a:r>
            <a:r>
              <a:rPr lang="en-CA" sz="2600" dirty="0">
                <a:hlinkClick r:id="rId3"/>
              </a:rPr>
              <a:t>Joanne.Jackson@ontariotechu.ca</a:t>
            </a:r>
            <a:r>
              <a:rPr lang="en-CA" sz="2600" dirty="0"/>
              <a:t> </a:t>
            </a:r>
          </a:p>
          <a:p>
            <a:pPr lvl="2"/>
            <a:r>
              <a:rPr lang="en-CA" sz="2600" dirty="0"/>
              <a:t>Read Article 18 of CA before you go.</a:t>
            </a:r>
          </a:p>
          <a:p>
            <a:pPr lvl="1"/>
            <a:r>
              <a:rPr lang="en-CA" sz="2600" dirty="0"/>
              <a:t>No material removed, except by mutual consent from YOU and your Dean</a:t>
            </a:r>
          </a:p>
          <a:p>
            <a:pPr lvl="1"/>
            <a:r>
              <a:rPr lang="en-US" sz="2600" dirty="0"/>
              <a:t>Not available to a 3</a:t>
            </a:r>
            <a:r>
              <a:rPr lang="en-US" sz="2600" baseline="30000" dirty="0"/>
              <a:t>rd</a:t>
            </a:r>
            <a:r>
              <a:rPr lang="en-US" sz="2600" dirty="0"/>
              <a:t> party without YOUR consent (unless 18.03c)</a:t>
            </a:r>
            <a:endParaRPr lang="en-CA" sz="2600" dirty="0"/>
          </a:p>
          <a:p>
            <a:pPr marL="457200" lvl="1" indent="0">
              <a:buNone/>
            </a:pPr>
            <a:endParaRPr lang="en-CA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83632" y="6192839"/>
            <a:ext cx="3860800" cy="365125"/>
          </a:xfrm>
        </p:spPr>
        <p:txBody>
          <a:bodyPr/>
          <a:lstStyle/>
          <a:p>
            <a:pPr algn="l"/>
            <a:r>
              <a:rPr lang="en-US" sz="1600" dirty="0"/>
              <a:t>Article 18</a:t>
            </a:r>
            <a:endParaRPr lang="en-CA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83FBC-6A0A-4FD1-BC8E-3AC1B13AD69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cda1f04a-a791-4d3c-807e-088389ba4a01"/>
  <p:tag name="TPVERSION" val="8"/>
  <p:tag name="TPFULLVERSION" val="8.7.2.1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TF Promotion to Senior Teaching Professor new</Template>
  <TotalTime>15436</TotalTime>
  <Words>3827</Words>
  <Application>Microsoft Office PowerPoint</Application>
  <PresentationFormat>Widescreen</PresentationFormat>
  <Paragraphs>466</Paragraphs>
  <Slides>31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Helvetica Neue Bold Condensed</vt:lpstr>
      <vt:lpstr>1_Office Theme</vt:lpstr>
      <vt:lpstr>Office Theme</vt:lpstr>
      <vt:lpstr>Acrobat Document</vt:lpstr>
      <vt:lpstr>Continuing Appointment   Teaching Faculty</vt:lpstr>
      <vt:lpstr>Teaching Faculty</vt:lpstr>
      <vt:lpstr>Some definitions</vt:lpstr>
      <vt:lpstr>The Process</vt:lpstr>
      <vt:lpstr>Timing of the Continuing Appointment Process</vt:lpstr>
      <vt:lpstr>Criteria </vt:lpstr>
      <vt:lpstr>Review Committee- who they are</vt:lpstr>
      <vt:lpstr>Review Committee- what they do</vt:lpstr>
      <vt:lpstr>Official Files </vt:lpstr>
      <vt:lpstr>Article 18.02 c) Official Files – what is included? </vt:lpstr>
      <vt:lpstr>The recommendation process</vt:lpstr>
      <vt:lpstr>YOUR Documentation </vt:lpstr>
      <vt:lpstr>Organization </vt:lpstr>
      <vt:lpstr>Documentation Provided by YOU</vt:lpstr>
      <vt:lpstr>Other documentation</vt:lpstr>
      <vt:lpstr>Some things to think about</vt:lpstr>
      <vt:lpstr>CV Development</vt:lpstr>
      <vt:lpstr>What is Teaching, Service and Other?</vt:lpstr>
      <vt:lpstr>Components</vt:lpstr>
      <vt:lpstr>Teaching (Article 16.08)</vt:lpstr>
      <vt:lpstr>Your Teaching Dossier</vt:lpstr>
      <vt:lpstr>Criteria for Service (Article 16.09)</vt:lpstr>
      <vt:lpstr>Criteria for Other (Article 16.10)</vt:lpstr>
      <vt:lpstr>Your Service and Other Statement</vt:lpstr>
      <vt:lpstr>UOITFA Support</vt:lpstr>
      <vt:lpstr>Denial and what to do with it</vt:lpstr>
      <vt:lpstr>Negative Recommendation</vt:lpstr>
      <vt:lpstr>Appeal Process</vt:lpstr>
      <vt:lpstr>Teaching Faculty Appeal Committee (TFAC) - who they are </vt:lpstr>
      <vt:lpstr>TFAC- what they do</vt:lpstr>
      <vt:lpstr>Grievance of Appeal Decision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UOITFA Workshop Third Year Review of Teaching Faculty for Continuing Appointment</dc:title>
  <dc:creator>Shirley Van Nuland</dc:creator>
  <cp:lastModifiedBy>Mikael Eklund</cp:lastModifiedBy>
  <cp:revision>136</cp:revision>
  <cp:lastPrinted>2013-04-17T11:20:48Z</cp:lastPrinted>
  <dcterms:created xsi:type="dcterms:W3CDTF">2013-04-16T20:14:20Z</dcterms:created>
  <dcterms:modified xsi:type="dcterms:W3CDTF">2024-05-24T14:55:52Z</dcterms:modified>
</cp:coreProperties>
</file>