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34"/>
  </p:notesMasterIdLst>
  <p:handoutMasterIdLst>
    <p:handoutMasterId r:id="rId35"/>
  </p:handoutMasterIdLst>
  <p:sldIdLst>
    <p:sldId id="355" r:id="rId3"/>
    <p:sldId id="310" r:id="rId4"/>
    <p:sldId id="364" r:id="rId5"/>
    <p:sldId id="344" r:id="rId6"/>
    <p:sldId id="258" r:id="rId7"/>
    <p:sldId id="289" r:id="rId8"/>
    <p:sldId id="264" r:id="rId9"/>
    <p:sldId id="345" r:id="rId10"/>
    <p:sldId id="347" r:id="rId11"/>
    <p:sldId id="336" r:id="rId12"/>
    <p:sldId id="346" r:id="rId13"/>
    <p:sldId id="352" r:id="rId14"/>
    <p:sldId id="370" r:id="rId15"/>
    <p:sldId id="314" r:id="rId16"/>
    <p:sldId id="305" r:id="rId17"/>
    <p:sldId id="328" r:id="rId18"/>
    <p:sldId id="280" r:id="rId19"/>
    <p:sldId id="340" r:id="rId20"/>
    <p:sldId id="299" r:id="rId21"/>
    <p:sldId id="349" r:id="rId22"/>
    <p:sldId id="325" r:id="rId23"/>
    <p:sldId id="350" r:id="rId24"/>
    <p:sldId id="351" r:id="rId25"/>
    <p:sldId id="327" r:id="rId26"/>
    <p:sldId id="307" r:id="rId27"/>
    <p:sldId id="356" r:id="rId28"/>
    <p:sldId id="313" r:id="rId29"/>
    <p:sldId id="366" r:id="rId30"/>
    <p:sldId id="367" r:id="rId31"/>
    <p:sldId id="368" r:id="rId32"/>
    <p:sldId id="369" r:id="rId33"/>
  </p:sldIdLst>
  <p:sldSz cx="12192000" cy="6858000"/>
  <p:notesSz cx="7023100" cy="9309100"/>
  <p:custDataLst>
    <p:tags r:id="rId3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5" autoAdjust="0"/>
    <p:restoredTop sz="79747" autoAdjust="0"/>
  </p:normalViewPr>
  <p:slideViewPr>
    <p:cSldViewPr>
      <p:cViewPr>
        <p:scale>
          <a:sx n="70" d="100"/>
          <a:sy n="70" d="100"/>
        </p:scale>
        <p:origin x="1920" y="-11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570142-3A77-4B95-8CDD-7CC3DDF76802}" type="doc">
      <dgm:prSet loTypeId="urn:microsoft.com/office/officeart/2005/8/layout/process1" loCatId="process" qsTypeId="urn:microsoft.com/office/officeart/2005/8/quickstyle/simple3" qsCatId="simple" csTypeId="urn:microsoft.com/office/officeart/2005/8/colors/colorful1" csCatId="colorful" phldr="1"/>
      <dgm:spPr/>
    </dgm:pt>
    <dgm:pt modelId="{E391E311-125B-4373-9FD6-293D1BFEB060}">
      <dgm:prSet phldrT="[Text]" custT="1"/>
      <dgm:spPr/>
      <dgm:t>
        <a:bodyPr/>
        <a:lstStyle/>
        <a:p>
          <a:r>
            <a:rPr lang="en-CA" sz="3200" dirty="0"/>
            <a:t>Assistant Teaching Professor</a:t>
          </a:r>
        </a:p>
      </dgm:t>
    </dgm:pt>
    <dgm:pt modelId="{16207FD7-B5D7-49C4-9B72-54BB986FA8B8}" type="parTrans" cxnId="{45FA0D34-1847-4027-87A4-D00F6B4CD93E}">
      <dgm:prSet/>
      <dgm:spPr/>
      <dgm:t>
        <a:bodyPr/>
        <a:lstStyle/>
        <a:p>
          <a:endParaRPr lang="en-CA" sz="3200"/>
        </a:p>
      </dgm:t>
    </dgm:pt>
    <dgm:pt modelId="{4CD30120-6406-4BE1-ADC6-3F3742468B1A}" type="sibTrans" cxnId="{45FA0D34-1847-4027-87A4-D00F6B4CD93E}">
      <dgm:prSet custT="1"/>
      <dgm:spPr/>
      <dgm:t>
        <a:bodyPr/>
        <a:lstStyle/>
        <a:p>
          <a:endParaRPr lang="en-CA" sz="3200">
            <a:solidFill>
              <a:schemeClr val="tx1"/>
            </a:solidFill>
          </a:endParaRPr>
        </a:p>
      </dgm:t>
    </dgm:pt>
    <dgm:pt modelId="{CD4301B2-A435-47F9-BAF9-F0D67E701DB7}">
      <dgm:prSet phldrT="[Text]" custT="1"/>
      <dgm:spPr/>
      <dgm:t>
        <a:bodyPr/>
        <a:lstStyle/>
        <a:p>
          <a:r>
            <a:rPr lang="en-CA" sz="3200" dirty="0"/>
            <a:t>Continuing Appointment and Promotion to Associate Teaching Professor</a:t>
          </a:r>
        </a:p>
      </dgm:t>
    </dgm:pt>
    <dgm:pt modelId="{E5C18EF2-0DC0-4A16-B211-8EB47EF0E897}" type="parTrans" cxnId="{46A20405-EFA9-46CD-A055-F6BD8C673F37}">
      <dgm:prSet/>
      <dgm:spPr/>
      <dgm:t>
        <a:bodyPr/>
        <a:lstStyle/>
        <a:p>
          <a:endParaRPr lang="en-CA" sz="3200"/>
        </a:p>
      </dgm:t>
    </dgm:pt>
    <dgm:pt modelId="{D77D2302-EBD7-43C3-A0BA-9C89E3F45D7F}" type="sibTrans" cxnId="{46A20405-EFA9-46CD-A055-F6BD8C673F37}">
      <dgm:prSet custT="1"/>
      <dgm:spPr/>
      <dgm:t>
        <a:bodyPr/>
        <a:lstStyle/>
        <a:p>
          <a:endParaRPr lang="en-CA" sz="3200"/>
        </a:p>
      </dgm:t>
    </dgm:pt>
    <dgm:pt modelId="{5371E1FA-7FCC-4942-8EE5-21CB5A61D3B4}">
      <dgm:prSet custT="1"/>
      <dgm:spPr/>
      <dgm:t>
        <a:bodyPr/>
        <a:lstStyle/>
        <a:p>
          <a:r>
            <a:rPr lang="en-CA" sz="3200" dirty="0"/>
            <a:t>Promotion to </a:t>
          </a:r>
          <a:r>
            <a:rPr lang="en-US" sz="3200" dirty="0"/>
            <a:t>Senior Teaching Professor</a:t>
          </a:r>
        </a:p>
      </dgm:t>
    </dgm:pt>
    <dgm:pt modelId="{93DA69D1-7118-254E-B4D4-BA13179F6BD9}" type="parTrans" cxnId="{7F128EEF-D177-B043-B120-B007B9212E9B}">
      <dgm:prSet/>
      <dgm:spPr/>
      <dgm:t>
        <a:bodyPr/>
        <a:lstStyle/>
        <a:p>
          <a:endParaRPr lang="en-US" sz="3200"/>
        </a:p>
      </dgm:t>
    </dgm:pt>
    <dgm:pt modelId="{81D9E02B-98CB-134E-B8E9-289B3C06B107}" type="sibTrans" cxnId="{7F128EEF-D177-B043-B120-B007B9212E9B}">
      <dgm:prSet/>
      <dgm:spPr/>
      <dgm:t>
        <a:bodyPr/>
        <a:lstStyle/>
        <a:p>
          <a:endParaRPr lang="en-US" sz="3200"/>
        </a:p>
      </dgm:t>
    </dgm:pt>
    <dgm:pt modelId="{2CB8C7B8-41A8-490C-BBCC-F8CD5B35B60B}" type="pres">
      <dgm:prSet presAssocID="{41570142-3A77-4B95-8CDD-7CC3DDF76802}" presName="Name0" presStyleCnt="0">
        <dgm:presLayoutVars>
          <dgm:dir/>
          <dgm:resizeHandles val="exact"/>
        </dgm:presLayoutVars>
      </dgm:prSet>
      <dgm:spPr/>
    </dgm:pt>
    <dgm:pt modelId="{229E56C3-1251-4F50-92AE-DABEEFCF3E57}" type="pres">
      <dgm:prSet presAssocID="{E391E311-125B-4373-9FD6-293D1BFEB060}" presName="node" presStyleLbl="node1" presStyleIdx="0" presStyleCnt="3">
        <dgm:presLayoutVars>
          <dgm:bulletEnabled val="1"/>
        </dgm:presLayoutVars>
      </dgm:prSet>
      <dgm:spPr/>
    </dgm:pt>
    <dgm:pt modelId="{E98E7317-38EA-4362-9C8F-A67DEE7538C6}" type="pres">
      <dgm:prSet presAssocID="{4CD30120-6406-4BE1-ADC6-3F3742468B1A}" presName="sibTrans" presStyleLbl="sibTrans2D1" presStyleIdx="0" presStyleCnt="2"/>
      <dgm:spPr/>
    </dgm:pt>
    <dgm:pt modelId="{823305CE-BBAB-45B9-A4C7-ED2100E4044B}" type="pres">
      <dgm:prSet presAssocID="{4CD30120-6406-4BE1-ADC6-3F3742468B1A}" presName="connectorText" presStyleLbl="sibTrans2D1" presStyleIdx="0" presStyleCnt="2"/>
      <dgm:spPr/>
    </dgm:pt>
    <dgm:pt modelId="{D150C2D3-2F1C-4664-99BC-B229AC7038F6}" type="pres">
      <dgm:prSet presAssocID="{CD4301B2-A435-47F9-BAF9-F0D67E701DB7}" presName="node" presStyleLbl="node1" presStyleIdx="1" presStyleCnt="3" custScaleX="214675">
        <dgm:presLayoutVars>
          <dgm:bulletEnabled val="1"/>
        </dgm:presLayoutVars>
      </dgm:prSet>
      <dgm:spPr/>
    </dgm:pt>
    <dgm:pt modelId="{28C3E766-A252-CE44-AB6F-3656A07EF89B}" type="pres">
      <dgm:prSet presAssocID="{D77D2302-EBD7-43C3-A0BA-9C89E3F45D7F}" presName="sibTrans" presStyleLbl="sibTrans2D1" presStyleIdx="1" presStyleCnt="2"/>
      <dgm:spPr/>
    </dgm:pt>
    <dgm:pt modelId="{1DDF3811-13FA-0B44-BC5B-53BDF3AC168D}" type="pres">
      <dgm:prSet presAssocID="{D77D2302-EBD7-43C3-A0BA-9C89E3F45D7F}" presName="connectorText" presStyleLbl="sibTrans2D1" presStyleIdx="1" presStyleCnt="2"/>
      <dgm:spPr/>
    </dgm:pt>
    <dgm:pt modelId="{62138E5A-1481-4A43-914F-54CB1EE0A027}" type="pres">
      <dgm:prSet presAssocID="{5371E1FA-7FCC-4942-8EE5-21CB5A61D3B4}" presName="node" presStyleLbl="node1" presStyleIdx="2" presStyleCnt="3">
        <dgm:presLayoutVars>
          <dgm:bulletEnabled val="1"/>
        </dgm:presLayoutVars>
      </dgm:prSet>
      <dgm:spPr/>
    </dgm:pt>
  </dgm:ptLst>
  <dgm:cxnLst>
    <dgm:cxn modelId="{46A20405-EFA9-46CD-A055-F6BD8C673F37}" srcId="{41570142-3A77-4B95-8CDD-7CC3DDF76802}" destId="{CD4301B2-A435-47F9-BAF9-F0D67E701DB7}" srcOrd="1" destOrd="0" parTransId="{E5C18EF2-0DC0-4A16-B211-8EB47EF0E897}" sibTransId="{D77D2302-EBD7-43C3-A0BA-9C89E3F45D7F}"/>
    <dgm:cxn modelId="{6C546512-123F-4B22-A3D6-F4B875CF547E}" type="presOf" srcId="{41570142-3A77-4B95-8CDD-7CC3DDF76802}" destId="{2CB8C7B8-41A8-490C-BBCC-F8CD5B35B60B}" srcOrd="0" destOrd="0" presId="urn:microsoft.com/office/officeart/2005/8/layout/process1"/>
    <dgm:cxn modelId="{FBF4E31C-79F4-354B-8572-96A0CC47214A}" type="presOf" srcId="{5371E1FA-7FCC-4942-8EE5-21CB5A61D3B4}" destId="{62138E5A-1481-4A43-914F-54CB1EE0A027}" srcOrd="0" destOrd="0" presId="urn:microsoft.com/office/officeart/2005/8/layout/process1"/>
    <dgm:cxn modelId="{E1784F25-F91F-4937-ABA4-96053B8D77B6}" type="presOf" srcId="{4CD30120-6406-4BE1-ADC6-3F3742468B1A}" destId="{823305CE-BBAB-45B9-A4C7-ED2100E4044B}" srcOrd="1" destOrd="0" presId="urn:microsoft.com/office/officeart/2005/8/layout/process1"/>
    <dgm:cxn modelId="{45FA0D34-1847-4027-87A4-D00F6B4CD93E}" srcId="{41570142-3A77-4B95-8CDD-7CC3DDF76802}" destId="{E391E311-125B-4373-9FD6-293D1BFEB060}" srcOrd="0" destOrd="0" parTransId="{16207FD7-B5D7-49C4-9B72-54BB986FA8B8}" sibTransId="{4CD30120-6406-4BE1-ADC6-3F3742468B1A}"/>
    <dgm:cxn modelId="{E4035959-E757-2B4A-9CB2-3D24B0BE7B40}" type="presOf" srcId="{D77D2302-EBD7-43C3-A0BA-9C89E3F45D7F}" destId="{1DDF3811-13FA-0B44-BC5B-53BDF3AC168D}" srcOrd="1" destOrd="0" presId="urn:microsoft.com/office/officeart/2005/8/layout/process1"/>
    <dgm:cxn modelId="{2C9DDEBB-82D4-44A9-B027-EB2F12D8DF5E}" type="presOf" srcId="{CD4301B2-A435-47F9-BAF9-F0D67E701DB7}" destId="{D150C2D3-2F1C-4664-99BC-B229AC7038F6}" srcOrd="0" destOrd="0" presId="urn:microsoft.com/office/officeart/2005/8/layout/process1"/>
    <dgm:cxn modelId="{1D3CA1EC-0911-4FAE-BC0D-B52FE4AEE437}" type="presOf" srcId="{E391E311-125B-4373-9FD6-293D1BFEB060}" destId="{229E56C3-1251-4F50-92AE-DABEEFCF3E57}" srcOrd="0" destOrd="0" presId="urn:microsoft.com/office/officeart/2005/8/layout/process1"/>
    <dgm:cxn modelId="{7F128EEF-D177-B043-B120-B007B9212E9B}" srcId="{41570142-3A77-4B95-8CDD-7CC3DDF76802}" destId="{5371E1FA-7FCC-4942-8EE5-21CB5A61D3B4}" srcOrd="2" destOrd="0" parTransId="{93DA69D1-7118-254E-B4D4-BA13179F6BD9}" sibTransId="{81D9E02B-98CB-134E-B8E9-289B3C06B107}"/>
    <dgm:cxn modelId="{D8F58CF6-BE30-B343-B94E-5AEEE63C33EE}" type="presOf" srcId="{D77D2302-EBD7-43C3-A0BA-9C89E3F45D7F}" destId="{28C3E766-A252-CE44-AB6F-3656A07EF89B}" srcOrd="0" destOrd="0" presId="urn:microsoft.com/office/officeart/2005/8/layout/process1"/>
    <dgm:cxn modelId="{67D97CF7-EF6E-40C8-BCAB-7960928D1B7A}" type="presOf" srcId="{4CD30120-6406-4BE1-ADC6-3F3742468B1A}" destId="{E98E7317-38EA-4362-9C8F-A67DEE7538C6}" srcOrd="0" destOrd="0" presId="urn:microsoft.com/office/officeart/2005/8/layout/process1"/>
    <dgm:cxn modelId="{90117741-2646-4CC2-A1D8-C1120A5257EE}" type="presParOf" srcId="{2CB8C7B8-41A8-490C-BBCC-F8CD5B35B60B}" destId="{229E56C3-1251-4F50-92AE-DABEEFCF3E57}" srcOrd="0" destOrd="0" presId="urn:microsoft.com/office/officeart/2005/8/layout/process1"/>
    <dgm:cxn modelId="{91B6BF65-E534-46B4-A333-CAB0EEBC198A}" type="presParOf" srcId="{2CB8C7B8-41A8-490C-BBCC-F8CD5B35B60B}" destId="{E98E7317-38EA-4362-9C8F-A67DEE7538C6}" srcOrd="1" destOrd="0" presId="urn:microsoft.com/office/officeart/2005/8/layout/process1"/>
    <dgm:cxn modelId="{C6D70149-BD5A-49B6-8A3F-694A63810D7B}" type="presParOf" srcId="{E98E7317-38EA-4362-9C8F-A67DEE7538C6}" destId="{823305CE-BBAB-45B9-A4C7-ED2100E4044B}" srcOrd="0" destOrd="0" presId="urn:microsoft.com/office/officeart/2005/8/layout/process1"/>
    <dgm:cxn modelId="{888829AE-7B9C-4075-93B2-EBEC937CBBAB}" type="presParOf" srcId="{2CB8C7B8-41A8-490C-BBCC-F8CD5B35B60B}" destId="{D150C2D3-2F1C-4664-99BC-B229AC7038F6}" srcOrd="2" destOrd="0" presId="urn:microsoft.com/office/officeart/2005/8/layout/process1"/>
    <dgm:cxn modelId="{0D65C49A-A941-C947-8BD2-BE080E313DAA}" type="presParOf" srcId="{2CB8C7B8-41A8-490C-BBCC-F8CD5B35B60B}" destId="{28C3E766-A252-CE44-AB6F-3656A07EF89B}" srcOrd="3" destOrd="0" presId="urn:microsoft.com/office/officeart/2005/8/layout/process1"/>
    <dgm:cxn modelId="{91FE3DA7-DDD5-CC49-B99A-E9EC27726CD8}" type="presParOf" srcId="{28C3E766-A252-CE44-AB6F-3656A07EF89B}" destId="{1DDF3811-13FA-0B44-BC5B-53BDF3AC168D}" srcOrd="0" destOrd="0" presId="urn:microsoft.com/office/officeart/2005/8/layout/process1"/>
    <dgm:cxn modelId="{C874152D-39D2-4249-8483-6686C9EEAA6E}" type="presParOf" srcId="{2CB8C7B8-41A8-490C-BBCC-F8CD5B35B60B}" destId="{62138E5A-1481-4A43-914F-54CB1EE0A02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0C2665-6039-460E-8675-EE7119B9AB13}" type="doc">
      <dgm:prSet loTypeId="urn:microsoft.com/office/officeart/2005/8/layout/process2" loCatId="process" qsTypeId="urn:microsoft.com/office/officeart/2005/8/quickstyle/simple3" qsCatId="simple" csTypeId="urn:microsoft.com/office/officeart/2005/8/colors/colorful3" csCatId="colorful" phldr="1"/>
      <dgm:spPr/>
    </dgm:pt>
    <dgm:pt modelId="{8E68050F-4FD6-4F37-8124-DEE9260A266C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May 15:</a:t>
          </a:r>
          <a:r>
            <a:rPr lang="en-CA" sz="2400" dirty="0">
              <a:effectLst/>
              <a:latin typeface="+mn-lt"/>
              <a:ea typeface="+mn-ea"/>
              <a:cs typeface="+mn-cs"/>
            </a:rPr>
            <a:t> Dean meets with YOU to review Article 21</a:t>
          </a:r>
          <a:endParaRPr lang="en-US" sz="2400" b="0" dirty="0">
            <a:effectLst/>
            <a:latin typeface="+mn-lt"/>
            <a:ea typeface="+mn-ea"/>
            <a:cs typeface="+mn-cs"/>
          </a:endParaRPr>
        </a:p>
      </dgm:t>
    </dgm:pt>
    <dgm:pt modelId="{AEA87B14-5B68-473E-AE11-41DE08F2450A}" type="parTrans" cxnId="{0CB428F6-4CAD-4424-980D-3969C12BD6D3}">
      <dgm:prSet/>
      <dgm:spPr/>
      <dgm:t>
        <a:bodyPr/>
        <a:lstStyle/>
        <a:p>
          <a:endParaRPr lang="en-US" sz="2400"/>
        </a:p>
      </dgm:t>
    </dgm:pt>
    <dgm:pt modelId="{F92E6348-7C86-408B-BE34-835131DA9ECF}" type="sibTrans" cxnId="{0CB428F6-4CAD-4424-980D-3969C12BD6D3}">
      <dgm:prSet custT="1"/>
      <dgm:spPr/>
      <dgm:t>
        <a:bodyPr/>
        <a:lstStyle/>
        <a:p>
          <a:endParaRPr lang="en-US" sz="2400"/>
        </a:p>
      </dgm:t>
    </dgm:pt>
    <dgm:pt modelId="{C533F77D-BF8D-4670-8861-652E21C8F9E2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May 15: Review Committee (RC) list submitted to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YOU</a:t>
          </a:r>
        </a:p>
      </dgm:t>
    </dgm:pt>
    <dgm:pt modelId="{FEF42DB3-EA25-4017-AA87-9FDCE2FF088F}" type="parTrans" cxnId="{E3397FF0-B9BF-4F15-9D45-D8EFBF8987D3}">
      <dgm:prSet/>
      <dgm:spPr/>
      <dgm:t>
        <a:bodyPr/>
        <a:lstStyle/>
        <a:p>
          <a:endParaRPr lang="en-US" sz="2400"/>
        </a:p>
      </dgm:t>
    </dgm:pt>
    <dgm:pt modelId="{492EB08E-9E06-4D91-BD88-2B43A5A1732A}" type="sibTrans" cxnId="{E3397FF0-B9BF-4F15-9D45-D8EFBF8987D3}">
      <dgm:prSet custT="1"/>
      <dgm:spPr/>
      <dgm:t>
        <a:bodyPr/>
        <a:lstStyle/>
        <a:p>
          <a:endParaRPr lang="en-US" sz="2400"/>
        </a:p>
      </dgm:t>
    </dgm:pt>
    <dgm:pt modelId="{D51BC272-24F5-4687-868B-1468123773D3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May 30: RC list is finalized</a:t>
          </a:r>
          <a:endParaRPr lang="en-US" sz="2400" b="0" dirty="0">
            <a:effectLst/>
            <a:latin typeface="+mn-lt"/>
            <a:ea typeface="+mn-ea"/>
            <a:cs typeface="+mn-cs"/>
          </a:endParaRPr>
        </a:p>
      </dgm:t>
    </dgm:pt>
    <dgm:pt modelId="{489749BA-6EA4-4AA0-90C6-7BF2DC5B6C44}" type="parTrans" cxnId="{0B17CBDF-622B-428A-8347-DAAE8ED5CEE9}">
      <dgm:prSet/>
      <dgm:spPr/>
      <dgm:t>
        <a:bodyPr/>
        <a:lstStyle/>
        <a:p>
          <a:endParaRPr lang="en-US" sz="2400"/>
        </a:p>
      </dgm:t>
    </dgm:pt>
    <dgm:pt modelId="{A747B6BE-2B14-4C56-8242-AC69CFA7A302}" type="sibTrans" cxnId="{0B17CBDF-622B-428A-8347-DAAE8ED5CEE9}">
      <dgm:prSet custT="1"/>
      <dgm:spPr/>
      <dgm:t>
        <a:bodyPr/>
        <a:lstStyle/>
        <a:p>
          <a:endParaRPr lang="en-US" sz="2400"/>
        </a:p>
      </dgm:t>
    </dgm:pt>
    <dgm:pt modelId="{2E6C847E-588A-4E19-A8AE-C7A36AF6AC75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August 15: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YOU submit documentation</a:t>
          </a:r>
        </a:p>
      </dgm:t>
    </dgm:pt>
    <dgm:pt modelId="{4E1EE67D-DBAC-4E0C-8DAD-BBB72C81DE01}" type="parTrans" cxnId="{BA74FAA5-3938-47EC-9961-45DBD91065EB}">
      <dgm:prSet/>
      <dgm:spPr/>
      <dgm:t>
        <a:bodyPr/>
        <a:lstStyle/>
        <a:p>
          <a:endParaRPr lang="en-US" sz="2400"/>
        </a:p>
      </dgm:t>
    </dgm:pt>
    <dgm:pt modelId="{8A3ACE7A-F826-4C6F-89D9-DA84D0D087B7}" type="sibTrans" cxnId="{BA74FAA5-3938-47EC-9961-45DBD91065EB}">
      <dgm:prSet custT="1"/>
      <dgm:spPr/>
      <dgm:t>
        <a:bodyPr/>
        <a:lstStyle/>
        <a:p>
          <a:endParaRPr lang="en-US" sz="2400"/>
        </a:p>
      </dgm:t>
    </dgm:pt>
    <dgm:pt modelId="{AB676AB1-2475-46FF-831C-5475D0713192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October 15: RC’s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recommends</a:t>
          </a:r>
          <a:r>
            <a:rPr lang="en-CA" sz="2400" b="0" dirty="0">
              <a:effectLst/>
              <a:latin typeface="+mn-lt"/>
              <a:ea typeface="+mn-ea"/>
              <a:cs typeface="+mn-cs"/>
            </a:rPr>
            <a:t> to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YOU, Dean and Provost</a:t>
          </a:r>
        </a:p>
      </dgm:t>
    </dgm:pt>
    <dgm:pt modelId="{6EE6DB04-111C-40B9-8B56-CEC47BD485B8}" type="parTrans" cxnId="{31571E78-D392-4D07-8BB7-B640813C1936}">
      <dgm:prSet/>
      <dgm:spPr/>
      <dgm:t>
        <a:bodyPr/>
        <a:lstStyle/>
        <a:p>
          <a:endParaRPr lang="en-US" sz="2400"/>
        </a:p>
      </dgm:t>
    </dgm:pt>
    <dgm:pt modelId="{DC2C6666-5D3F-4F51-A6F9-FD5E60516598}" type="sibTrans" cxnId="{31571E78-D392-4D07-8BB7-B640813C1936}">
      <dgm:prSet custT="1"/>
      <dgm:spPr/>
      <dgm:t>
        <a:bodyPr/>
        <a:lstStyle/>
        <a:p>
          <a:endParaRPr lang="en-US" sz="2400"/>
        </a:p>
      </dgm:t>
    </dgm:pt>
    <dgm:pt modelId="{C7732303-2A45-42A0-B96F-178BB8C44791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March 31: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Provost recommends to YOU and President</a:t>
          </a:r>
        </a:p>
      </dgm:t>
    </dgm:pt>
    <dgm:pt modelId="{442B4426-0116-473F-A8E6-4AB296541CA9}" type="parTrans" cxnId="{0DC7B848-8954-4EEF-853F-283E89981C9E}">
      <dgm:prSet/>
      <dgm:spPr/>
      <dgm:t>
        <a:bodyPr/>
        <a:lstStyle/>
        <a:p>
          <a:endParaRPr lang="en-US" sz="2400"/>
        </a:p>
      </dgm:t>
    </dgm:pt>
    <dgm:pt modelId="{2A1D9A9D-1453-424C-8E61-371470565112}" type="sibTrans" cxnId="{0DC7B848-8954-4EEF-853F-283E89981C9E}">
      <dgm:prSet custT="1"/>
      <dgm:spPr/>
      <dgm:t>
        <a:bodyPr/>
        <a:lstStyle/>
        <a:p>
          <a:endParaRPr lang="en-US" sz="2400"/>
        </a:p>
      </dgm:t>
    </dgm:pt>
    <dgm:pt modelId="{4472B6B9-5460-423C-9B79-5FC4192C4974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Apr 30: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President recommends to YOU, FA and PRC</a:t>
          </a:r>
        </a:p>
      </dgm:t>
    </dgm:pt>
    <dgm:pt modelId="{69BC4A51-DC5E-4F33-B976-AE67F4905D81}" type="parTrans" cxnId="{06B33DEC-7D8C-4B91-83A5-8118D996D703}">
      <dgm:prSet/>
      <dgm:spPr/>
      <dgm:t>
        <a:bodyPr/>
        <a:lstStyle/>
        <a:p>
          <a:endParaRPr lang="en-US" sz="2400"/>
        </a:p>
      </dgm:t>
    </dgm:pt>
    <dgm:pt modelId="{54D39EF1-1129-4794-B0F7-58EAEDD662B1}" type="sibTrans" cxnId="{06B33DEC-7D8C-4B91-83A5-8118D996D703}">
      <dgm:prSet custT="1"/>
      <dgm:spPr/>
      <dgm:t>
        <a:bodyPr/>
        <a:lstStyle/>
        <a:p>
          <a:endParaRPr lang="en-US" sz="2400"/>
        </a:p>
      </dgm:t>
    </dgm:pt>
    <dgm:pt modelId="{63BC80B6-38DD-4391-BFB4-8ACF6E890DF5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Jul 1: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Promotion is effective</a:t>
          </a:r>
        </a:p>
      </dgm:t>
    </dgm:pt>
    <dgm:pt modelId="{F90E6BF8-EDCA-4444-BE46-7DB0FD1566F2}" type="parTrans" cxnId="{28F985AE-167D-4D90-AACF-E3251E8185A3}">
      <dgm:prSet/>
      <dgm:spPr/>
      <dgm:t>
        <a:bodyPr/>
        <a:lstStyle/>
        <a:p>
          <a:endParaRPr lang="en-US" sz="2400"/>
        </a:p>
      </dgm:t>
    </dgm:pt>
    <dgm:pt modelId="{5A64EC02-EEAB-438F-B0CB-C1E74A7E6D5D}" type="sibTrans" cxnId="{28F985AE-167D-4D90-AACF-E3251E8185A3}">
      <dgm:prSet/>
      <dgm:spPr/>
      <dgm:t>
        <a:bodyPr/>
        <a:lstStyle/>
        <a:p>
          <a:endParaRPr lang="en-US" sz="2400"/>
        </a:p>
      </dgm:t>
    </dgm:pt>
    <dgm:pt modelId="{1ED37CA8-E485-4F33-A570-7AA152E67D82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May 22: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YOU submit written objections to list (optional)</a:t>
          </a:r>
        </a:p>
      </dgm:t>
    </dgm:pt>
    <dgm:pt modelId="{63FA61E5-88A9-4A51-8047-28DE4BB05D04}" type="parTrans" cxnId="{BEAF048A-E38E-4554-9135-9B9A6673B73D}">
      <dgm:prSet/>
      <dgm:spPr/>
      <dgm:t>
        <a:bodyPr/>
        <a:lstStyle/>
        <a:p>
          <a:endParaRPr lang="en-US" sz="2400"/>
        </a:p>
      </dgm:t>
    </dgm:pt>
    <dgm:pt modelId="{40206646-795E-480D-B28C-516CE7936BB5}" type="sibTrans" cxnId="{BEAF048A-E38E-4554-9135-9B9A6673B73D}">
      <dgm:prSet custT="1"/>
      <dgm:spPr/>
      <dgm:t>
        <a:bodyPr/>
        <a:lstStyle/>
        <a:p>
          <a:endParaRPr lang="en-US" sz="2400"/>
        </a:p>
      </dgm:t>
    </dgm:pt>
    <dgm:pt modelId="{1F9C58F3-1EA7-4125-B9BC-778495D8AB5F}">
      <dgm:prSet custT="1"/>
      <dgm:spPr/>
      <dgm:t>
        <a:bodyPr/>
        <a:lstStyle/>
        <a:p>
          <a:r>
            <a:rPr lang="en-CA" sz="2400" b="0" dirty="0">
              <a:effectLst/>
              <a:latin typeface="+mn-lt"/>
              <a:ea typeface="+mn-ea"/>
              <a:cs typeface="+mn-cs"/>
            </a:rPr>
            <a:t>December 1: 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Dean recommends to YOU and Provost </a:t>
          </a:r>
        </a:p>
      </dgm:t>
    </dgm:pt>
    <dgm:pt modelId="{FD9503D3-0035-486D-9645-36E00642C805}" type="parTrans" cxnId="{14349B7A-DB31-4100-AFBC-A5DEE70A8171}">
      <dgm:prSet/>
      <dgm:spPr/>
      <dgm:t>
        <a:bodyPr/>
        <a:lstStyle/>
        <a:p>
          <a:endParaRPr lang="en-US" sz="2400"/>
        </a:p>
      </dgm:t>
    </dgm:pt>
    <dgm:pt modelId="{123B852C-8D26-489A-9DCD-599004BDE656}" type="sibTrans" cxnId="{14349B7A-DB31-4100-AFBC-A5DEE70A8171}">
      <dgm:prSet custT="1"/>
      <dgm:spPr/>
      <dgm:t>
        <a:bodyPr/>
        <a:lstStyle/>
        <a:p>
          <a:endParaRPr lang="en-US" sz="2400"/>
        </a:p>
      </dgm:t>
    </dgm:pt>
    <dgm:pt modelId="{2AB12506-B621-4F90-97CF-0A83DA15AF45}">
      <dgm:prSet custT="1"/>
      <dgm:spPr/>
      <dgm:t>
        <a:bodyPr/>
        <a:lstStyle/>
        <a:p>
          <a:r>
            <a:rPr lang="en-US" sz="2400" b="0" dirty="0">
              <a:effectLst/>
              <a:latin typeface="+mn-lt"/>
              <a:ea typeface="+mn-ea"/>
              <a:cs typeface="+mn-cs"/>
            </a:rPr>
            <a:t>Next </a:t>
          </a:r>
          <a:r>
            <a:rPr lang="en-US" sz="2400" b="0" dirty="0" err="1">
              <a:effectLst/>
              <a:latin typeface="+mn-lt"/>
              <a:ea typeface="+mn-ea"/>
              <a:cs typeface="+mn-cs"/>
            </a:rPr>
            <a:t>BoG</a:t>
          </a:r>
          <a:r>
            <a:rPr lang="en-US" sz="2400" b="0" dirty="0">
              <a:effectLst/>
              <a:latin typeface="+mn-lt"/>
              <a:ea typeface="+mn-ea"/>
              <a:cs typeface="+mn-cs"/>
            </a:rPr>
            <a:t>: President recommends to </a:t>
          </a:r>
          <a:r>
            <a:rPr lang="en-US" sz="2400" b="0" dirty="0" err="1">
              <a:effectLst/>
              <a:latin typeface="+mn-lt"/>
              <a:ea typeface="+mn-ea"/>
              <a:cs typeface="+mn-cs"/>
            </a:rPr>
            <a:t>BoG</a:t>
          </a:r>
          <a:endParaRPr lang="en-US" sz="2400" b="0" dirty="0">
            <a:effectLst/>
            <a:latin typeface="+mn-lt"/>
            <a:ea typeface="+mn-ea"/>
            <a:cs typeface="+mn-cs"/>
          </a:endParaRPr>
        </a:p>
      </dgm:t>
    </dgm:pt>
    <dgm:pt modelId="{D07322C2-F1D8-4056-A3E8-CFDD64B8849D}" type="parTrans" cxnId="{5AF22B04-FA6E-4305-B9C9-2992011E48CB}">
      <dgm:prSet/>
      <dgm:spPr/>
      <dgm:t>
        <a:bodyPr/>
        <a:lstStyle/>
        <a:p>
          <a:endParaRPr lang="en-US" sz="2400"/>
        </a:p>
      </dgm:t>
    </dgm:pt>
    <dgm:pt modelId="{A2175459-331A-4D29-89C4-9181F1729364}" type="sibTrans" cxnId="{5AF22B04-FA6E-4305-B9C9-2992011E48CB}">
      <dgm:prSet custT="1"/>
      <dgm:spPr/>
      <dgm:t>
        <a:bodyPr/>
        <a:lstStyle/>
        <a:p>
          <a:endParaRPr lang="en-US" sz="2400"/>
        </a:p>
      </dgm:t>
    </dgm:pt>
    <dgm:pt modelId="{C9DFF834-8DBA-E248-8EAC-C1E4BA2E32C6}">
      <dgm:prSet custT="1"/>
      <dgm:spPr/>
      <dgm:t>
        <a:bodyPr/>
        <a:lstStyle/>
        <a:p>
          <a:r>
            <a:rPr lang="en-US" sz="2400" dirty="0"/>
            <a:t>December 1: Dean provides documentation to Provost </a:t>
          </a:r>
        </a:p>
      </dgm:t>
    </dgm:pt>
    <dgm:pt modelId="{05966440-D46B-6448-B26D-7109FDE82A9B}" type="parTrans" cxnId="{0F6ABBCA-93D7-5346-9B74-DE9431D66183}">
      <dgm:prSet/>
      <dgm:spPr/>
    </dgm:pt>
    <dgm:pt modelId="{075B8385-E3E6-7847-ABB0-8A333303B03C}" type="sibTrans" cxnId="{0F6ABBCA-93D7-5346-9B74-DE9431D66183}">
      <dgm:prSet/>
      <dgm:spPr/>
      <dgm:t>
        <a:bodyPr/>
        <a:lstStyle/>
        <a:p>
          <a:endParaRPr lang="en-US"/>
        </a:p>
      </dgm:t>
    </dgm:pt>
    <dgm:pt modelId="{824306FB-3B9D-49E0-8E56-CBB46F98D043}" type="pres">
      <dgm:prSet presAssocID="{280C2665-6039-460E-8675-EE7119B9AB13}" presName="linearFlow" presStyleCnt="0">
        <dgm:presLayoutVars>
          <dgm:resizeHandles val="exact"/>
        </dgm:presLayoutVars>
      </dgm:prSet>
      <dgm:spPr/>
    </dgm:pt>
    <dgm:pt modelId="{F5B5D7A6-992C-42F2-9F28-79D5E4E00599}" type="pres">
      <dgm:prSet presAssocID="{8E68050F-4FD6-4F37-8124-DEE9260A266C}" presName="node" presStyleLbl="node1" presStyleIdx="0" presStyleCnt="12" custScaleX="637370" custScaleY="148122" custLinFactNeighborX="-3370">
        <dgm:presLayoutVars>
          <dgm:bulletEnabled val="1"/>
        </dgm:presLayoutVars>
      </dgm:prSet>
      <dgm:spPr/>
    </dgm:pt>
    <dgm:pt modelId="{EE984B45-37AF-4653-B6BD-EBE5043A9429}" type="pres">
      <dgm:prSet presAssocID="{F92E6348-7C86-408B-BE34-835131DA9ECF}" presName="sibTrans" presStyleLbl="sibTrans2D1" presStyleIdx="0" presStyleCnt="11"/>
      <dgm:spPr/>
    </dgm:pt>
    <dgm:pt modelId="{764C2D3B-047C-40A1-881B-C27C9670268D}" type="pres">
      <dgm:prSet presAssocID="{F92E6348-7C86-408B-BE34-835131DA9ECF}" presName="connectorText" presStyleLbl="sibTrans2D1" presStyleIdx="0" presStyleCnt="11"/>
      <dgm:spPr/>
    </dgm:pt>
    <dgm:pt modelId="{BE57BAE4-B254-4BEB-AAC1-7FD0CE91D83D}" type="pres">
      <dgm:prSet presAssocID="{C533F77D-BF8D-4670-8861-652E21C8F9E2}" presName="node" presStyleLbl="node1" presStyleIdx="1" presStyleCnt="12" custScaleX="637370" custScaleY="148122" custLinFactNeighborX="-3370">
        <dgm:presLayoutVars>
          <dgm:bulletEnabled val="1"/>
        </dgm:presLayoutVars>
      </dgm:prSet>
      <dgm:spPr/>
    </dgm:pt>
    <dgm:pt modelId="{BA1AA518-10DA-4442-A188-51BEC62B69D0}" type="pres">
      <dgm:prSet presAssocID="{492EB08E-9E06-4D91-BD88-2B43A5A1732A}" presName="sibTrans" presStyleLbl="sibTrans2D1" presStyleIdx="1" presStyleCnt="11"/>
      <dgm:spPr/>
    </dgm:pt>
    <dgm:pt modelId="{C985BBA0-A4D9-4A98-A477-B0C74DF37A22}" type="pres">
      <dgm:prSet presAssocID="{492EB08E-9E06-4D91-BD88-2B43A5A1732A}" presName="connectorText" presStyleLbl="sibTrans2D1" presStyleIdx="1" presStyleCnt="11"/>
      <dgm:spPr/>
    </dgm:pt>
    <dgm:pt modelId="{9132F308-E04F-44EC-9F64-B1749C8615A5}" type="pres">
      <dgm:prSet presAssocID="{1ED37CA8-E485-4F33-A570-7AA152E67D82}" presName="node" presStyleLbl="node1" presStyleIdx="2" presStyleCnt="12" custScaleX="637370" custScaleY="148122" custLinFactNeighborX="-3370">
        <dgm:presLayoutVars>
          <dgm:bulletEnabled val="1"/>
        </dgm:presLayoutVars>
      </dgm:prSet>
      <dgm:spPr/>
    </dgm:pt>
    <dgm:pt modelId="{D7C9B111-8C24-471C-9E52-120CD90714EC}" type="pres">
      <dgm:prSet presAssocID="{40206646-795E-480D-B28C-516CE7936BB5}" presName="sibTrans" presStyleLbl="sibTrans2D1" presStyleIdx="2" presStyleCnt="11"/>
      <dgm:spPr/>
    </dgm:pt>
    <dgm:pt modelId="{85992017-1E3A-4084-800D-529772370D9E}" type="pres">
      <dgm:prSet presAssocID="{40206646-795E-480D-B28C-516CE7936BB5}" presName="connectorText" presStyleLbl="sibTrans2D1" presStyleIdx="2" presStyleCnt="11"/>
      <dgm:spPr/>
    </dgm:pt>
    <dgm:pt modelId="{EF73A255-81F3-4219-98DA-8101F229E4F4}" type="pres">
      <dgm:prSet presAssocID="{D51BC272-24F5-4687-868B-1468123773D3}" presName="node" presStyleLbl="node1" presStyleIdx="3" presStyleCnt="12" custScaleX="637370" custScaleY="148122" custLinFactNeighborX="-3370">
        <dgm:presLayoutVars>
          <dgm:bulletEnabled val="1"/>
        </dgm:presLayoutVars>
      </dgm:prSet>
      <dgm:spPr/>
    </dgm:pt>
    <dgm:pt modelId="{D32AB2FC-1B7D-41DB-9AB6-CDD38C936C23}" type="pres">
      <dgm:prSet presAssocID="{A747B6BE-2B14-4C56-8242-AC69CFA7A302}" presName="sibTrans" presStyleLbl="sibTrans2D1" presStyleIdx="3" presStyleCnt="11"/>
      <dgm:spPr/>
    </dgm:pt>
    <dgm:pt modelId="{34FC7DEF-C644-489C-8E2C-C9EA18D9F454}" type="pres">
      <dgm:prSet presAssocID="{A747B6BE-2B14-4C56-8242-AC69CFA7A302}" presName="connectorText" presStyleLbl="sibTrans2D1" presStyleIdx="3" presStyleCnt="11"/>
      <dgm:spPr/>
    </dgm:pt>
    <dgm:pt modelId="{00465F50-B9BF-4961-9A25-F91D10A31B78}" type="pres">
      <dgm:prSet presAssocID="{2E6C847E-588A-4E19-A8AE-C7A36AF6AC75}" presName="node" presStyleLbl="node1" presStyleIdx="4" presStyleCnt="12" custScaleX="637370" custScaleY="148122" custLinFactNeighborX="-3370">
        <dgm:presLayoutVars>
          <dgm:bulletEnabled val="1"/>
        </dgm:presLayoutVars>
      </dgm:prSet>
      <dgm:spPr/>
    </dgm:pt>
    <dgm:pt modelId="{487C716A-6FA1-46F8-BAED-41CE120D9111}" type="pres">
      <dgm:prSet presAssocID="{8A3ACE7A-F826-4C6F-89D9-DA84D0D087B7}" presName="sibTrans" presStyleLbl="sibTrans2D1" presStyleIdx="4" presStyleCnt="11"/>
      <dgm:spPr/>
    </dgm:pt>
    <dgm:pt modelId="{011A6844-160E-42D5-B5C8-0193CB574FE2}" type="pres">
      <dgm:prSet presAssocID="{8A3ACE7A-F826-4C6F-89D9-DA84D0D087B7}" presName="connectorText" presStyleLbl="sibTrans2D1" presStyleIdx="4" presStyleCnt="11"/>
      <dgm:spPr/>
    </dgm:pt>
    <dgm:pt modelId="{1F486F53-C107-4041-84D7-4076D2028CF6}" type="pres">
      <dgm:prSet presAssocID="{AB676AB1-2475-46FF-831C-5475D0713192}" presName="node" presStyleLbl="node1" presStyleIdx="5" presStyleCnt="12" custScaleX="637370" custScaleY="148122" custLinFactNeighborX="-3370">
        <dgm:presLayoutVars>
          <dgm:bulletEnabled val="1"/>
        </dgm:presLayoutVars>
      </dgm:prSet>
      <dgm:spPr/>
    </dgm:pt>
    <dgm:pt modelId="{B469D606-5489-41AC-818E-A0A523600119}" type="pres">
      <dgm:prSet presAssocID="{DC2C6666-5D3F-4F51-A6F9-FD5E60516598}" presName="sibTrans" presStyleLbl="sibTrans2D1" presStyleIdx="5" presStyleCnt="11"/>
      <dgm:spPr/>
    </dgm:pt>
    <dgm:pt modelId="{3FF29AAA-60D8-4529-B996-74ABD948F517}" type="pres">
      <dgm:prSet presAssocID="{DC2C6666-5D3F-4F51-A6F9-FD5E60516598}" presName="connectorText" presStyleLbl="sibTrans2D1" presStyleIdx="5" presStyleCnt="11"/>
      <dgm:spPr/>
    </dgm:pt>
    <dgm:pt modelId="{2B884939-A7E9-49B2-B3CF-46F5637157E9}" type="pres">
      <dgm:prSet presAssocID="{1F9C58F3-1EA7-4125-B9BC-778495D8AB5F}" presName="node" presStyleLbl="node1" presStyleIdx="6" presStyleCnt="12" custScaleX="637370" custScaleY="148122">
        <dgm:presLayoutVars>
          <dgm:bulletEnabled val="1"/>
        </dgm:presLayoutVars>
      </dgm:prSet>
      <dgm:spPr/>
    </dgm:pt>
    <dgm:pt modelId="{FBCE244E-24A7-4267-81B9-3C87EC7CA5BB}" type="pres">
      <dgm:prSet presAssocID="{123B852C-8D26-489A-9DCD-599004BDE656}" presName="sibTrans" presStyleLbl="sibTrans2D1" presStyleIdx="6" presStyleCnt="11"/>
      <dgm:spPr/>
    </dgm:pt>
    <dgm:pt modelId="{A4CF59DC-B690-4E75-80C5-DE2B53399D52}" type="pres">
      <dgm:prSet presAssocID="{123B852C-8D26-489A-9DCD-599004BDE656}" presName="connectorText" presStyleLbl="sibTrans2D1" presStyleIdx="6" presStyleCnt="11"/>
      <dgm:spPr/>
    </dgm:pt>
    <dgm:pt modelId="{10056D61-64C0-904C-9AF2-11E2A3C86D82}" type="pres">
      <dgm:prSet presAssocID="{C9DFF834-8DBA-E248-8EAC-C1E4BA2E32C6}" presName="node" presStyleLbl="node1" presStyleIdx="7" presStyleCnt="12" custScaleX="634548" custScaleY="164252">
        <dgm:presLayoutVars>
          <dgm:bulletEnabled val="1"/>
        </dgm:presLayoutVars>
      </dgm:prSet>
      <dgm:spPr/>
    </dgm:pt>
    <dgm:pt modelId="{D09A3106-360B-744F-80EC-455DEF93F146}" type="pres">
      <dgm:prSet presAssocID="{075B8385-E3E6-7847-ABB0-8A333303B03C}" presName="sibTrans" presStyleLbl="sibTrans2D1" presStyleIdx="7" presStyleCnt="11"/>
      <dgm:spPr/>
    </dgm:pt>
    <dgm:pt modelId="{D81F5EDB-3B0B-9749-8843-EF55B6DC6FD6}" type="pres">
      <dgm:prSet presAssocID="{075B8385-E3E6-7847-ABB0-8A333303B03C}" presName="connectorText" presStyleLbl="sibTrans2D1" presStyleIdx="7" presStyleCnt="11"/>
      <dgm:spPr/>
    </dgm:pt>
    <dgm:pt modelId="{19DB32C0-1B7C-4B70-B63D-2E066ED687C0}" type="pres">
      <dgm:prSet presAssocID="{C7732303-2A45-42A0-B96F-178BB8C44791}" presName="node" presStyleLbl="node1" presStyleIdx="8" presStyleCnt="12" custScaleX="637370" custScaleY="148122" custLinFactNeighborX="-3370">
        <dgm:presLayoutVars>
          <dgm:bulletEnabled val="1"/>
        </dgm:presLayoutVars>
      </dgm:prSet>
      <dgm:spPr/>
    </dgm:pt>
    <dgm:pt modelId="{56DDADC3-403B-4DCC-91D7-74BA82A06569}" type="pres">
      <dgm:prSet presAssocID="{2A1D9A9D-1453-424C-8E61-371470565112}" presName="sibTrans" presStyleLbl="sibTrans2D1" presStyleIdx="8" presStyleCnt="11"/>
      <dgm:spPr/>
    </dgm:pt>
    <dgm:pt modelId="{8418F9A5-4743-432B-AED1-1B40D35704DE}" type="pres">
      <dgm:prSet presAssocID="{2A1D9A9D-1453-424C-8E61-371470565112}" presName="connectorText" presStyleLbl="sibTrans2D1" presStyleIdx="8" presStyleCnt="11"/>
      <dgm:spPr/>
    </dgm:pt>
    <dgm:pt modelId="{C06642A7-B032-4836-86B4-4D54B2F08CD3}" type="pres">
      <dgm:prSet presAssocID="{4472B6B9-5460-423C-9B79-5FC4192C4974}" presName="node" presStyleLbl="node1" presStyleIdx="9" presStyleCnt="12" custScaleX="637370" custScaleY="148122">
        <dgm:presLayoutVars>
          <dgm:bulletEnabled val="1"/>
        </dgm:presLayoutVars>
      </dgm:prSet>
      <dgm:spPr/>
    </dgm:pt>
    <dgm:pt modelId="{C4B599AC-992F-49F8-9ABA-E6AC19E791A3}" type="pres">
      <dgm:prSet presAssocID="{54D39EF1-1129-4794-B0F7-58EAEDD662B1}" presName="sibTrans" presStyleLbl="sibTrans2D1" presStyleIdx="9" presStyleCnt="11"/>
      <dgm:spPr/>
    </dgm:pt>
    <dgm:pt modelId="{7DA8D804-B567-41C0-9C4A-CB39907B8D7D}" type="pres">
      <dgm:prSet presAssocID="{54D39EF1-1129-4794-B0F7-58EAEDD662B1}" presName="connectorText" presStyleLbl="sibTrans2D1" presStyleIdx="9" presStyleCnt="11"/>
      <dgm:spPr/>
    </dgm:pt>
    <dgm:pt modelId="{384397EA-3F4A-4CEB-810C-1D06AD4D5191}" type="pres">
      <dgm:prSet presAssocID="{2AB12506-B621-4F90-97CF-0A83DA15AF45}" presName="node" presStyleLbl="node1" presStyleIdx="10" presStyleCnt="12" custScaleX="637370" custScaleY="148122" custLinFactNeighborX="-3370">
        <dgm:presLayoutVars>
          <dgm:bulletEnabled val="1"/>
        </dgm:presLayoutVars>
      </dgm:prSet>
      <dgm:spPr/>
    </dgm:pt>
    <dgm:pt modelId="{638E0B8E-BE52-47BD-8A51-2D7F05259287}" type="pres">
      <dgm:prSet presAssocID="{A2175459-331A-4D29-89C4-9181F1729364}" presName="sibTrans" presStyleLbl="sibTrans2D1" presStyleIdx="10" presStyleCnt="11"/>
      <dgm:spPr/>
    </dgm:pt>
    <dgm:pt modelId="{9583897F-ABF5-460A-BCE0-CEB2D849DA75}" type="pres">
      <dgm:prSet presAssocID="{A2175459-331A-4D29-89C4-9181F1729364}" presName="connectorText" presStyleLbl="sibTrans2D1" presStyleIdx="10" presStyleCnt="11"/>
      <dgm:spPr/>
    </dgm:pt>
    <dgm:pt modelId="{BB5427CE-CECB-4724-B4B2-D2C040A9E79C}" type="pres">
      <dgm:prSet presAssocID="{63BC80B6-38DD-4391-BFB4-8ACF6E890DF5}" presName="node" presStyleLbl="node1" presStyleIdx="11" presStyleCnt="12" custScaleX="637370" custScaleY="148122">
        <dgm:presLayoutVars>
          <dgm:bulletEnabled val="1"/>
        </dgm:presLayoutVars>
      </dgm:prSet>
      <dgm:spPr/>
    </dgm:pt>
  </dgm:ptLst>
  <dgm:cxnLst>
    <dgm:cxn modelId="{7FD06802-C22E-4EA2-9262-9CD44B655423}" type="presOf" srcId="{F92E6348-7C86-408B-BE34-835131DA9ECF}" destId="{EE984B45-37AF-4653-B6BD-EBE5043A9429}" srcOrd="0" destOrd="0" presId="urn:microsoft.com/office/officeart/2005/8/layout/process2"/>
    <dgm:cxn modelId="{17781504-491E-914B-8A84-09FA5B7739E3}" type="presOf" srcId="{075B8385-E3E6-7847-ABB0-8A333303B03C}" destId="{D09A3106-360B-744F-80EC-455DEF93F146}" srcOrd="0" destOrd="0" presId="urn:microsoft.com/office/officeart/2005/8/layout/process2"/>
    <dgm:cxn modelId="{5AF22B04-FA6E-4305-B9C9-2992011E48CB}" srcId="{280C2665-6039-460E-8675-EE7119B9AB13}" destId="{2AB12506-B621-4F90-97CF-0A83DA15AF45}" srcOrd="10" destOrd="0" parTransId="{D07322C2-F1D8-4056-A3E8-CFDD64B8849D}" sibTransId="{A2175459-331A-4D29-89C4-9181F1729364}"/>
    <dgm:cxn modelId="{FB9A2018-ED52-428C-BDDC-A895BC5C2021}" type="presOf" srcId="{492EB08E-9E06-4D91-BD88-2B43A5A1732A}" destId="{BA1AA518-10DA-4442-A188-51BEC62B69D0}" srcOrd="0" destOrd="0" presId="urn:microsoft.com/office/officeart/2005/8/layout/process2"/>
    <dgm:cxn modelId="{9BBC2929-184C-4DB2-B446-88CA6B9FB74A}" type="presOf" srcId="{A2175459-331A-4D29-89C4-9181F1729364}" destId="{9583897F-ABF5-460A-BCE0-CEB2D849DA75}" srcOrd="1" destOrd="0" presId="urn:microsoft.com/office/officeart/2005/8/layout/process2"/>
    <dgm:cxn modelId="{E7513E2E-8759-4F6B-BD80-6EFCEAEB8031}" type="presOf" srcId="{1F9C58F3-1EA7-4125-B9BC-778495D8AB5F}" destId="{2B884939-A7E9-49B2-B3CF-46F5637157E9}" srcOrd="0" destOrd="0" presId="urn:microsoft.com/office/officeart/2005/8/layout/process2"/>
    <dgm:cxn modelId="{DBDC233E-03AE-4AB6-B586-E9CC7360A0E7}" type="presOf" srcId="{2AB12506-B621-4F90-97CF-0A83DA15AF45}" destId="{384397EA-3F4A-4CEB-810C-1D06AD4D5191}" srcOrd="0" destOrd="0" presId="urn:microsoft.com/office/officeart/2005/8/layout/process2"/>
    <dgm:cxn modelId="{C8FC633E-A45C-4513-A741-104737F13F13}" type="presOf" srcId="{8A3ACE7A-F826-4C6F-89D9-DA84D0D087B7}" destId="{011A6844-160E-42D5-B5C8-0193CB574FE2}" srcOrd="1" destOrd="0" presId="urn:microsoft.com/office/officeart/2005/8/layout/process2"/>
    <dgm:cxn modelId="{829A6F41-F25F-4F00-A33B-23F0984143FE}" type="presOf" srcId="{D51BC272-24F5-4687-868B-1468123773D3}" destId="{EF73A255-81F3-4219-98DA-8101F229E4F4}" srcOrd="0" destOrd="0" presId="urn:microsoft.com/office/officeart/2005/8/layout/process2"/>
    <dgm:cxn modelId="{0DC7B848-8954-4EEF-853F-283E89981C9E}" srcId="{280C2665-6039-460E-8675-EE7119B9AB13}" destId="{C7732303-2A45-42A0-B96F-178BB8C44791}" srcOrd="8" destOrd="0" parTransId="{442B4426-0116-473F-A8E6-4AB296541CA9}" sibTransId="{2A1D9A9D-1453-424C-8E61-371470565112}"/>
    <dgm:cxn modelId="{7609F452-5A95-4420-84DC-73634F8DD184}" type="presOf" srcId="{DC2C6666-5D3F-4F51-A6F9-FD5E60516598}" destId="{B469D606-5489-41AC-818E-A0A523600119}" srcOrd="0" destOrd="0" presId="urn:microsoft.com/office/officeart/2005/8/layout/process2"/>
    <dgm:cxn modelId="{FA157156-EBB0-4A8D-8609-E7DC6FB5384E}" type="presOf" srcId="{2E6C847E-588A-4E19-A8AE-C7A36AF6AC75}" destId="{00465F50-B9BF-4961-9A25-F91D10A31B78}" srcOrd="0" destOrd="0" presId="urn:microsoft.com/office/officeart/2005/8/layout/process2"/>
    <dgm:cxn modelId="{AE615D57-941D-462F-9820-6438C2C0F970}" type="presOf" srcId="{A747B6BE-2B14-4C56-8242-AC69CFA7A302}" destId="{34FC7DEF-C644-489C-8E2C-C9EA18D9F454}" srcOrd="1" destOrd="0" presId="urn:microsoft.com/office/officeart/2005/8/layout/process2"/>
    <dgm:cxn modelId="{11BDC35D-A887-48FA-85F4-DD5175C8ADDB}" type="presOf" srcId="{40206646-795E-480D-B28C-516CE7936BB5}" destId="{D7C9B111-8C24-471C-9E52-120CD90714EC}" srcOrd="0" destOrd="0" presId="urn:microsoft.com/office/officeart/2005/8/layout/process2"/>
    <dgm:cxn modelId="{67E52361-8C28-4B9C-BAB3-3C329DFEF95D}" type="presOf" srcId="{54D39EF1-1129-4794-B0F7-58EAEDD662B1}" destId="{C4B599AC-992F-49F8-9ABA-E6AC19E791A3}" srcOrd="0" destOrd="0" presId="urn:microsoft.com/office/officeart/2005/8/layout/process2"/>
    <dgm:cxn modelId="{50E90668-A0BC-4FDF-A915-10F33CA35D5C}" type="presOf" srcId="{8E68050F-4FD6-4F37-8124-DEE9260A266C}" destId="{F5B5D7A6-992C-42F2-9F28-79D5E4E00599}" srcOrd="0" destOrd="0" presId="urn:microsoft.com/office/officeart/2005/8/layout/process2"/>
    <dgm:cxn modelId="{ABEDB368-7590-4282-8970-A964C914F7D7}" type="presOf" srcId="{F92E6348-7C86-408B-BE34-835131DA9ECF}" destId="{764C2D3B-047C-40A1-881B-C27C9670268D}" srcOrd="1" destOrd="0" presId="urn:microsoft.com/office/officeart/2005/8/layout/process2"/>
    <dgm:cxn modelId="{4639E76F-A426-46B7-BABB-55EFAE4474BE}" type="presOf" srcId="{AB676AB1-2475-46FF-831C-5475D0713192}" destId="{1F486F53-C107-4041-84D7-4076D2028CF6}" srcOrd="0" destOrd="0" presId="urn:microsoft.com/office/officeart/2005/8/layout/process2"/>
    <dgm:cxn modelId="{31571E78-D392-4D07-8BB7-B640813C1936}" srcId="{280C2665-6039-460E-8675-EE7119B9AB13}" destId="{AB676AB1-2475-46FF-831C-5475D0713192}" srcOrd="5" destOrd="0" parTransId="{6EE6DB04-111C-40B9-8B56-CEC47BD485B8}" sibTransId="{DC2C6666-5D3F-4F51-A6F9-FD5E60516598}"/>
    <dgm:cxn modelId="{14349B7A-DB31-4100-AFBC-A5DEE70A8171}" srcId="{280C2665-6039-460E-8675-EE7119B9AB13}" destId="{1F9C58F3-1EA7-4125-B9BC-778495D8AB5F}" srcOrd="6" destOrd="0" parTransId="{FD9503D3-0035-486D-9645-36E00642C805}" sibTransId="{123B852C-8D26-489A-9DCD-599004BDE656}"/>
    <dgm:cxn modelId="{24A07D7D-D62D-4690-BAD0-A87C9FF2D530}" type="presOf" srcId="{123B852C-8D26-489A-9DCD-599004BDE656}" destId="{A4CF59DC-B690-4E75-80C5-DE2B53399D52}" srcOrd="1" destOrd="0" presId="urn:microsoft.com/office/officeart/2005/8/layout/process2"/>
    <dgm:cxn modelId="{2B15227F-008C-472F-9B59-D745ED6340E4}" type="presOf" srcId="{2A1D9A9D-1453-424C-8E61-371470565112}" destId="{56DDADC3-403B-4DCC-91D7-74BA82A06569}" srcOrd="0" destOrd="0" presId="urn:microsoft.com/office/officeart/2005/8/layout/process2"/>
    <dgm:cxn modelId="{D957FE86-8120-4F2A-88BC-7AC2C1FB394A}" type="presOf" srcId="{8A3ACE7A-F826-4C6F-89D9-DA84D0D087B7}" destId="{487C716A-6FA1-46F8-BAED-41CE120D9111}" srcOrd="0" destOrd="0" presId="urn:microsoft.com/office/officeart/2005/8/layout/process2"/>
    <dgm:cxn modelId="{BEAF048A-E38E-4554-9135-9B9A6673B73D}" srcId="{280C2665-6039-460E-8675-EE7119B9AB13}" destId="{1ED37CA8-E485-4F33-A570-7AA152E67D82}" srcOrd="2" destOrd="0" parTransId="{63FA61E5-88A9-4A51-8047-28DE4BB05D04}" sibTransId="{40206646-795E-480D-B28C-516CE7936BB5}"/>
    <dgm:cxn modelId="{F4B7968A-295C-4BED-9848-9D57125A1937}" type="presOf" srcId="{123B852C-8D26-489A-9DCD-599004BDE656}" destId="{FBCE244E-24A7-4267-81B9-3C87EC7CA5BB}" srcOrd="0" destOrd="0" presId="urn:microsoft.com/office/officeart/2005/8/layout/process2"/>
    <dgm:cxn modelId="{63D4D28C-A825-46B1-89C9-82AE77368705}" type="presOf" srcId="{40206646-795E-480D-B28C-516CE7936BB5}" destId="{85992017-1E3A-4084-800D-529772370D9E}" srcOrd="1" destOrd="0" presId="urn:microsoft.com/office/officeart/2005/8/layout/process2"/>
    <dgm:cxn modelId="{456CE092-81E4-422C-9488-1B48740FB198}" type="presOf" srcId="{A2175459-331A-4D29-89C4-9181F1729364}" destId="{638E0B8E-BE52-47BD-8A51-2D7F05259287}" srcOrd="0" destOrd="0" presId="urn:microsoft.com/office/officeart/2005/8/layout/process2"/>
    <dgm:cxn modelId="{A3E09AA1-6734-7F4B-80E5-38AA820E9983}" type="presOf" srcId="{C9DFF834-8DBA-E248-8EAC-C1E4BA2E32C6}" destId="{10056D61-64C0-904C-9AF2-11E2A3C86D82}" srcOrd="0" destOrd="0" presId="urn:microsoft.com/office/officeart/2005/8/layout/process2"/>
    <dgm:cxn modelId="{FC7ED4A5-A8E1-47EE-B35A-52F220BAE0AF}" type="presOf" srcId="{54D39EF1-1129-4794-B0F7-58EAEDD662B1}" destId="{7DA8D804-B567-41C0-9C4A-CB39907B8D7D}" srcOrd="1" destOrd="0" presId="urn:microsoft.com/office/officeart/2005/8/layout/process2"/>
    <dgm:cxn modelId="{BA74FAA5-3938-47EC-9961-45DBD91065EB}" srcId="{280C2665-6039-460E-8675-EE7119B9AB13}" destId="{2E6C847E-588A-4E19-A8AE-C7A36AF6AC75}" srcOrd="4" destOrd="0" parTransId="{4E1EE67D-DBAC-4E0C-8DAD-BBB72C81DE01}" sibTransId="{8A3ACE7A-F826-4C6F-89D9-DA84D0D087B7}"/>
    <dgm:cxn modelId="{CE3C3FAB-D890-49B0-BE80-63F8BCA3CE71}" type="presOf" srcId="{4472B6B9-5460-423C-9B79-5FC4192C4974}" destId="{C06642A7-B032-4836-86B4-4D54B2F08CD3}" srcOrd="0" destOrd="0" presId="urn:microsoft.com/office/officeart/2005/8/layout/process2"/>
    <dgm:cxn modelId="{D784A4AC-0D02-415A-8E17-965BE2CD3B59}" type="presOf" srcId="{DC2C6666-5D3F-4F51-A6F9-FD5E60516598}" destId="{3FF29AAA-60D8-4529-B996-74ABD948F517}" srcOrd="1" destOrd="0" presId="urn:microsoft.com/office/officeart/2005/8/layout/process2"/>
    <dgm:cxn modelId="{7252E7AD-D570-0049-82D7-3B8B932F76DC}" type="presOf" srcId="{075B8385-E3E6-7847-ABB0-8A333303B03C}" destId="{D81F5EDB-3B0B-9749-8843-EF55B6DC6FD6}" srcOrd="1" destOrd="0" presId="urn:microsoft.com/office/officeart/2005/8/layout/process2"/>
    <dgm:cxn modelId="{28F985AE-167D-4D90-AACF-E3251E8185A3}" srcId="{280C2665-6039-460E-8675-EE7119B9AB13}" destId="{63BC80B6-38DD-4391-BFB4-8ACF6E890DF5}" srcOrd="11" destOrd="0" parTransId="{F90E6BF8-EDCA-4444-BE46-7DB0FD1566F2}" sibTransId="{5A64EC02-EEAB-438F-B0CB-C1E74A7E6D5D}"/>
    <dgm:cxn modelId="{7D0F1AB1-0B6D-4153-B7A5-2E5DF4189D2C}" type="presOf" srcId="{C7732303-2A45-42A0-B96F-178BB8C44791}" destId="{19DB32C0-1B7C-4B70-B63D-2E066ED687C0}" srcOrd="0" destOrd="0" presId="urn:microsoft.com/office/officeart/2005/8/layout/process2"/>
    <dgm:cxn modelId="{6D90F3BF-25B4-4738-AD2C-EF6124BA4691}" type="presOf" srcId="{2A1D9A9D-1453-424C-8E61-371470565112}" destId="{8418F9A5-4743-432B-AED1-1B40D35704DE}" srcOrd="1" destOrd="0" presId="urn:microsoft.com/office/officeart/2005/8/layout/process2"/>
    <dgm:cxn modelId="{8F62EAC5-7937-4F82-BB48-EC98E09D84BF}" type="presOf" srcId="{1ED37CA8-E485-4F33-A570-7AA152E67D82}" destId="{9132F308-E04F-44EC-9F64-B1749C8615A5}" srcOrd="0" destOrd="0" presId="urn:microsoft.com/office/officeart/2005/8/layout/process2"/>
    <dgm:cxn modelId="{AF3BF9C5-F893-42AF-87F7-74C75059F1F2}" type="presOf" srcId="{280C2665-6039-460E-8675-EE7119B9AB13}" destId="{824306FB-3B9D-49E0-8E56-CBB46F98D043}" srcOrd="0" destOrd="0" presId="urn:microsoft.com/office/officeart/2005/8/layout/process2"/>
    <dgm:cxn modelId="{0F6ABBCA-93D7-5346-9B74-DE9431D66183}" srcId="{280C2665-6039-460E-8675-EE7119B9AB13}" destId="{C9DFF834-8DBA-E248-8EAC-C1E4BA2E32C6}" srcOrd="7" destOrd="0" parTransId="{05966440-D46B-6448-B26D-7109FDE82A9B}" sibTransId="{075B8385-E3E6-7847-ABB0-8A333303B03C}"/>
    <dgm:cxn modelId="{0B17CBDF-622B-428A-8347-DAAE8ED5CEE9}" srcId="{280C2665-6039-460E-8675-EE7119B9AB13}" destId="{D51BC272-24F5-4687-868B-1468123773D3}" srcOrd="3" destOrd="0" parTransId="{489749BA-6EA4-4AA0-90C6-7BF2DC5B6C44}" sibTransId="{A747B6BE-2B14-4C56-8242-AC69CFA7A302}"/>
    <dgm:cxn modelId="{A1028CE0-BB97-47D7-86BB-1E9E9ED37315}" type="presOf" srcId="{A747B6BE-2B14-4C56-8242-AC69CFA7A302}" destId="{D32AB2FC-1B7D-41DB-9AB6-CDD38C936C23}" srcOrd="0" destOrd="0" presId="urn:microsoft.com/office/officeart/2005/8/layout/process2"/>
    <dgm:cxn modelId="{F21BD3E5-50C9-44A7-A883-506FCF5CE44F}" type="presOf" srcId="{63BC80B6-38DD-4391-BFB4-8ACF6E890DF5}" destId="{BB5427CE-CECB-4724-B4B2-D2C040A9E79C}" srcOrd="0" destOrd="0" presId="urn:microsoft.com/office/officeart/2005/8/layout/process2"/>
    <dgm:cxn modelId="{06B33DEC-7D8C-4B91-83A5-8118D996D703}" srcId="{280C2665-6039-460E-8675-EE7119B9AB13}" destId="{4472B6B9-5460-423C-9B79-5FC4192C4974}" srcOrd="9" destOrd="0" parTransId="{69BC4A51-DC5E-4F33-B976-AE67F4905D81}" sibTransId="{54D39EF1-1129-4794-B0F7-58EAEDD662B1}"/>
    <dgm:cxn modelId="{C26A97EE-813D-44C1-81F5-F0AFC1739A25}" type="presOf" srcId="{C533F77D-BF8D-4670-8861-652E21C8F9E2}" destId="{BE57BAE4-B254-4BEB-AAC1-7FD0CE91D83D}" srcOrd="0" destOrd="0" presId="urn:microsoft.com/office/officeart/2005/8/layout/process2"/>
    <dgm:cxn modelId="{E3397FF0-B9BF-4F15-9D45-D8EFBF8987D3}" srcId="{280C2665-6039-460E-8675-EE7119B9AB13}" destId="{C533F77D-BF8D-4670-8861-652E21C8F9E2}" srcOrd="1" destOrd="0" parTransId="{FEF42DB3-EA25-4017-AA87-9FDCE2FF088F}" sibTransId="{492EB08E-9E06-4D91-BD88-2B43A5A1732A}"/>
    <dgm:cxn modelId="{0CB428F6-4CAD-4424-980D-3969C12BD6D3}" srcId="{280C2665-6039-460E-8675-EE7119B9AB13}" destId="{8E68050F-4FD6-4F37-8124-DEE9260A266C}" srcOrd="0" destOrd="0" parTransId="{AEA87B14-5B68-473E-AE11-41DE08F2450A}" sibTransId="{F92E6348-7C86-408B-BE34-835131DA9ECF}"/>
    <dgm:cxn modelId="{F73648F9-33C9-4227-B73B-997C720A1E8A}" type="presOf" srcId="{492EB08E-9E06-4D91-BD88-2B43A5A1732A}" destId="{C985BBA0-A4D9-4A98-A477-B0C74DF37A22}" srcOrd="1" destOrd="0" presId="urn:microsoft.com/office/officeart/2005/8/layout/process2"/>
    <dgm:cxn modelId="{141B0FA3-3F9F-42B4-BE08-FDC73EF9C7D6}" type="presParOf" srcId="{824306FB-3B9D-49E0-8E56-CBB46F98D043}" destId="{F5B5D7A6-992C-42F2-9F28-79D5E4E00599}" srcOrd="0" destOrd="0" presId="urn:microsoft.com/office/officeart/2005/8/layout/process2"/>
    <dgm:cxn modelId="{983391D9-92A6-4C90-86C0-56AB9890611F}" type="presParOf" srcId="{824306FB-3B9D-49E0-8E56-CBB46F98D043}" destId="{EE984B45-37AF-4653-B6BD-EBE5043A9429}" srcOrd="1" destOrd="0" presId="urn:microsoft.com/office/officeart/2005/8/layout/process2"/>
    <dgm:cxn modelId="{92DC3960-9718-41C0-AE9C-3985CDAE7FF3}" type="presParOf" srcId="{EE984B45-37AF-4653-B6BD-EBE5043A9429}" destId="{764C2D3B-047C-40A1-881B-C27C9670268D}" srcOrd="0" destOrd="0" presId="urn:microsoft.com/office/officeart/2005/8/layout/process2"/>
    <dgm:cxn modelId="{C3494E29-06DF-4EAE-9B97-615887979D4C}" type="presParOf" srcId="{824306FB-3B9D-49E0-8E56-CBB46F98D043}" destId="{BE57BAE4-B254-4BEB-AAC1-7FD0CE91D83D}" srcOrd="2" destOrd="0" presId="urn:microsoft.com/office/officeart/2005/8/layout/process2"/>
    <dgm:cxn modelId="{BE7B09CD-A2A4-4D14-B838-7EDC64A95649}" type="presParOf" srcId="{824306FB-3B9D-49E0-8E56-CBB46F98D043}" destId="{BA1AA518-10DA-4442-A188-51BEC62B69D0}" srcOrd="3" destOrd="0" presId="urn:microsoft.com/office/officeart/2005/8/layout/process2"/>
    <dgm:cxn modelId="{0294E18A-2601-4337-85F5-567F58330ACA}" type="presParOf" srcId="{BA1AA518-10DA-4442-A188-51BEC62B69D0}" destId="{C985BBA0-A4D9-4A98-A477-B0C74DF37A22}" srcOrd="0" destOrd="0" presId="urn:microsoft.com/office/officeart/2005/8/layout/process2"/>
    <dgm:cxn modelId="{92ADE3C2-F3BD-4BAA-9ACA-15A1531F86D1}" type="presParOf" srcId="{824306FB-3B9D-49E0-8E56-CBB46F98D043}" destId="{9132F308-E04F-44EC-9F64-B1749C8615A5}" srcOrd="4" destOrd="0" presId="urn:microsoft.com/office/officeart/2005/8/layout/process2"/>
    <dgm:cxn modelId="{34E21977-713E-4A3A-8EF0-0478A2E43BDD}" type="presParOf" srcId="{824306FB-3B9D-49E0-8E56-CBB46F98D043}" destId="{D7C9B111-8C24-471C-9E52-120CD90714EC}" srcOrd="5" destOrd="0" presId="urn:microsoft.com/office/officeart/2005/8/layout/process2"/>
    <dgm:cxn modelId="{6EF872D6-BF30-4DF3-8025-E351EED38E4B}" type="presParOf" srcId="{D7C9B111-8C24-471C-9E52-120CD90714EC}" destId="{85992017-1E3A-4084-800D-529772370D9E}" srcOrd="0" destOrd="0" presId="urn:microsoft.com/office/officeart/2005/8/layout/process2"/>
    <dgm:cxn modelId="{88C9C505-EC36-4F2E-B0C7-A5A74431950B}" type="presParOf" srcId="{824306FB-3B9D-49E0-8E56-CBB46F98D043}" destId="{EF73A255-81F3-4219-98DA-8101F229E4F4}" srcOrd="6" destOrd="0" presId="urn:microsoft.com/office/officeart/2005/8/layout/process2"/>
    <dgm:cxn modelId="{2C125BC6-67FE-4D2B-B89F-134AB594C764}" type="presParOf" srcId="{824306FB-3B9D-49E0-8E56-CBB46F98D043}" destId="{D32AB2FC-1B7D-41DB-9AB6-CDD38C936C23}" srcOrd="7" destOrd="0" presId="urn:microsoft.com/office/officeart/2005/8/layout/process2"/>
    <dgm:cxn modelId="{DE8F9973-CE60-4B42-A8A2-C0E23547F8D2}" type="presParOf" srcId="{D32AB2FC-1B7D-41DB-9AB6-CDD38C936C23}" destId="{34FC7DEF-C644-489C-8E2C-C9EA18D9F454}" srcOrd="0" destOrd="0" presId="urn:microsoft.com/office/officeart/2005/8/layout/process2"/>
    <dgm:cxn modelId="{2771BF06-9260-424C-8871-D476EBC09CFC}" type="presParOf" srcId="{824306FB-3B9D-49E0-8E56-CBB46F98D043}" destId="{00465F50-B9BF-4961-9A25-F91D10A31B78}" srcOrd="8" destOrd="0" presId="urn:microsoft.com/office/officeart/2005/8/layout/process2"/>
    <dgm:cxn modelId="{2E73AB08-8A68-4197-A6C8-A68DBF389AEB}" type="presParOf" srcId="{824306FB-3B9D-49E0-8E56-CBB46F98D043}" destId="{487C716A-6FA1-46F8-BAED-41CE120D9111}" srcOrd="9" destOrd="0" presId="urn:microsoft.com/office/officeart/2005/8/layout/process2"/>
    <dgm:cxn modelId="{14852544-E6B5-4ABC-BB20-40BA10951364}" type="presParOf" srcId="{487C716A-6FA1-46F8-BAED-41CE120D9111}" destId="{011A6844-160E-42D5-B5C8-0193CB574FE2}" srcOrd="0" destOrd="0" presId="urn:microsoft.com/office/officeart/2005/8/layout/process2"/>
    <dgm:cxn modelId="{6E21C891-8EEF-4522-A9A8-D862CAC9F8D4}" type="presParOf" srcId="{824306FB-3B9D-49E0-8E56-CBB46F98D043}" destId="{1F486F53-C107-4041-84D7-4076D2028CF6}" srcOrd="10" destOrd="0" presId="urn:microsoft.com/office/officeart/2005/8/layout/process2"/>
    <dgm:cxn modelId="{F376B0BE-5B76-46B6-84C9-348724A8DDA8}" type="presParOf" srcId="{824306FB-3B9D-49E0-8E56-CBB46F98D043}" destId="{B469D606-5489-41AC-818E-A0A523600119}" srcOrd="11" destOrd="0" presId="urn:microsoft.com/office/officeart/2005/8/layout/process2"/>
    <dgm:cxn modelId="{4139995A-2936-4109-A95D-99A5465912A8}" type="presParOf" srcId="{B469D606-5489-41AC-818E-A0A523600119}" destId="{3FF29AAA-60D8-4529-B996-74ABD948F517}" srcOrd="0" destOrd="0" presId="urn:microsoft.com/office/officeart/2005/8/layout/process2"/>
    <dgm:cxn modelId="{C936B5E6-8CF9-4288-829D-5A9501C4C82F}" type="presParOf" srcId="{824306FB-3B9D-49E0-8E56-CBB46F98D043}" destId="{2B884939-A7E9-49B2-B3CF-46F5637157E9}" srcOrd="12" destOrd="0" presId="urn:microsoft.com/office/officeart/2005/8/layout/process2"/>
    <dgm:cxn modelId="{3E6ED9D6-219C-40F2-B0B1-4451E0F29D13}" type="presParOf" srcId="{824306FB-3B9D-49E0-8E56-CBB46F98D043}" destId="{FBCE244E-24A7-4267-81B9-3C87EC7CA5BB}" srcOrd="13" destOrd="0" presId="urn:microsoft.com/office/officeart/2005/8/layout/process2"/>
    <dgm:cxn modelId="{FFAE2596-D446-4697-8CA6-F2CA2027FEFB}" type="presParOf" srcId="{FBCE244E-24A7-4267-81B9-3C87EC7CA5BB}" destId="{A4CF59DC-B690-4E75-80C5-DE2B53399D52}" srcOrd="0" destOrd="0" presId="urn:microsoft.com/office/officeart/2005/8/layout/process2"/>
    <dgm:cxn modelId="{9E7EFE13-870F-1948-9D4D-C01FBEEE0A63}" type="presParOf" srcId="{824306FB-3B9D-49E0-8E56-CBB46F98D043}" destId="{10056D61-64C0-904C-9AF2-11E2A3C86D82}" srcOrd="14" destOrd="0" presId="urn:microsoft.com/office/officeart/2005/8/layout/process2"/>
    <dgm:cxn modelId="{15EED133-1A40-5A47-A54E-DC836BF95C42}" type="presParOf" srcId="{824306FB-3B9D-49E0-8E56-CBB46F98D043}" destId="{D09A3106-360B-744F-80EC-455DEF93F146}" srcOrd="15" destOrd="0" presId="urn:microsoft.com/office/officeart/2005/8/layout/process2"/>
    <dgm:cxn modelId="{37F24FA3-597B-A64E-8309-4568B0530C93}" type="presParOf" srcId="{D09A3106-360B-744F-80EC-455DEF93F146}" destId="{D81F5EDB-3B0B-9749-8843-EF55B6DC6FD6}" srcOrd="0" destOrd="0" presId="urn:microsoft.com/office/officeart/2005/8/layout/process2"/>
    <dgm:cxn modelId="{C3D6AD4D-E321-4DF9-B9DD-79C6B832D2A9}" type="presParOf" srcId="{824306FB-3B9D-49E0-8E56-CBB46F98D043}" destId="{19DB32C0-1B7C-4B70-B63D-2E066ED687C0}" srcOrd="16" destOrd="0" presId="urn:microsoft.com/office/officeart/2005/8/layout/process2"/>
    <dgm:cxn modelId="{2828E048-4B1F-4579-8733-4975A8F0D527}" type="presParOf" srcId="{824306FB-3B9D-49E0-8E56-CBB46F98D043}" destId="{56DDADC3-403B-4DCC-91D7-74BA82A06569}" srcOrd="17" destOrd="0" presId="urn:microsoft.com/office/officeart/2005/8/layout/process2"/>
    <dgm:cxn modelId="{B53D2A6D-461E-4D15-BA8A-0B679161B22B}" type="presParOf" srcId="{56DDADC3-403B-4DCC-91D7-74BA82A06569}" destId="{8418F9A5-4743-432B-AED1-1B40D35704DE}" srcOrd="0" destOrd="0" presId="urn:microsoft.com/office/officeart/2005/8/layout/process2"/>
    <dgm:cxn modelId="{5A11A1A6-A975-41C0-8EC4-A8B878BFD0FD}" type="presParOf" srcId="{824306FB-3B9D-49E0-8E56-CBB46F98D043}" destId="{C06642A7-B032-4836-86B4-4D54B2F08CD3}" srcOrd="18" destOrd="0" presId="urn:microsoft.com/office/officeart/2005/8/layout/process2"/>
    <dgm:cxn modelId="{F64FC492-954F-41EB-A360-C305FC572884}" type="presParOf" srcId="{824306FB-3B9D-49E0-8E56-CBB46F98D043}" destId="{C4B599AC-992F-49F8-9ABA-E6AC19E791A3}" srcOrd="19" destOrd="0" presId="urn:microsoft.com/office/officeart/2005/8/layout/process2"/>
    <dgm:cxn modelId="{3961286A-92E2-4E76-8EEA-30DE4F7F2075}" type="presParOf" srcId="{C4B599AC-992F-49F8-9ABA-E6AC19E791A3}" destId="{7DA8D804-B567-41C0-9C4A-CB39907B8D7D}" srcOrd="0" destOrd="0" presId="urn:microsoft.com/office/officeart/2005/8/layout/process2"/>
    <dgm:cxn modelId="{A6B9FC2E-6BA3-46DA-A569-59BC6DB2C4E0}" type="presParOf" srcId="{824306FB-3B9D-49E0-8E56-CBB46F98D043}" destId="{384397EA-3F4A-4CEB-810C-1D06AD4D5191}" srcOrd="20" destOrd="0" presId="urn:microsoft.com/office/officeart/2005/8/layout/process2"/>
    <dgm:cxn modelId="{B25CE2C9-0E9C-4BA2-AAA0-1C76FB815F38}" type="presParOf" srcId="{824306FB-3B9D-49E0-8E56-CBB46F98D043}" destId="{638E0B8E-BE52-47BD-8A51-2D7F05259287}" srcOrd="21" destOrd="0" presId="urn:microsoft.com/office/officeart/2005/8/layout/process2"/>
    <dgm:cxn modelId="{C73F8861-134D-4955-8D5D-A65637DEACFA}" type="presParOf" srcId="{638E0B8E-BE52-47BD-8A51-2D7F05259287}" destId="{9583897F-ABF5-460A-BCE0-CEB2D849DA75}" srcOrd="0" destOrd="0" presId="urn:microsoft.com/office/officeart/2005/8/layout/process2"/>
    <dgm:cxn modelId="{7AC1A0B0-941F-440D-A17A-75056421FCB2}" type="presParOf" srcId="{824306FB-3B9D-49E0-8E56-CBB46F98D043}" destId="{BB5427CE-CECB-4724-B4B2-D2C040A9E79C}" srcOrd="2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E56C3-1251-4F50-92AE-DABEEFCF3E57}">
      <dsp:nvSpPr>
        <dsp:cNvPr id="0" name=""/>
        <dsp:cNvSpPr/>
      </dsp:nvSpPr>
      <dsp:spPr>
        <a:xfrm>
          <a:off x="5717" y="67424"/>
          <a:ext cx="2312192" cy="22084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kern="1200" dirty="0"/>
            <a:t>Assistant Teaching Professor</a:t>
          </a:r>
        </a:p>
      </dsp:txBody>
      <dsp:txXfrm>
        <a:off x="70400" y="132107"/>
        <a:ext cx="2182826" cy="2079082"/>
      </dsp:txXfrm>
    </dsp:sp>
    <dsp:sp modelId="{E98E7317-38EA-4362-9C8F-A67DEE7538C6}">
      <dsp:nvSpPr>
        <dsp:cNvPr id="0" name=""/>
        <dsp:cNvSpPr/>
      </dsp:nvSpPr>
      <dsp:spPr>
        <a:xfrm>
          <a:off x="2549128" y="884936"/>
          <a:ext cx="490184" cy="5734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200" kern="1200">
            <a:solidFill>
              <a:schemeClr val="tx1"/>
            </a:solidFill>
          </a:endParaRPr>
        </a:p>
      </dsp:txBody>
      <dsp:txXfrm>
        <a:off x="2549128" y="999621"/>
        <a:ext cx="343129" cy="344053"/>
      </dsp:txXfrm>
    </dsp:sp>
    <dsp:sp modelId="{D150C2D3-2F1C-4664-99BC-B229AC7038F6}">
      <dsp:nvSpPr>
        <dsp:cNvPr id="0" name=""/>
        <dsp:cNvSpPr/>
      </dsp:nvSpPr>
      <dsp:spPr>
        <a:xfrm>
          <a:off x="3242786" y="67424"/>
          <a:ext cx="4963698" cy="22084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kern="1200" dirty="0"/>
            <a:t>Continuing Appointment and Promotion to Associate Teaching Professor</a:t>
          </a:r>
        </a:p>
      </dsp:txBody>
      <dsp:txXfrm>
        <a:off x="3307469" y="132107"/>
        <a:ext cx="4834332" cy="2079082"/>
      </dsp:txXfrm>
    </dsp:sp>
    <dsp:sp modelId="{28C3E766-A252-CE44-AB6F-3656A07EF89B}">
      <dsp:nvSpPr>
        <dsp:cNvPr id="0" name=""/>
        <dsp:cNvSpPr/>
      </dsp:nvSpPr>
      <dsp:spPr>
        <a:xfrm>
          <a:off x="8437704" y="884936"/>
          <a:ext cx="490184" cy="57342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3200" kern="1200"/>
        </a:p>
      </dsp:txBody>
      <dsp:txXfrm>
        <a:off x="8437704" y="999621"/>
        <a:ext cx="343129" cy="344053"/>
      </dsp:txXfrm>
    </dsp:sp>
    <dsp:sp modelId="{62138E5A-1481-4A43-914F-54CB1EE0A027}">
      <dsp:nvSpPr>
        <dsp:cNvPr id="0" name=""/>
        <dsp:cNvSpPr/>
      </dsp:nvSpPr>
      <dsp:spPr>
        <a:xfrm>
          <a:off x="9131362" y="67424"/>
          <a:ext cx="2312192" cy="22084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kern="1200" dirty="0"/>
            <a:t>Promotion to </a:t>
          </a:r>
          <a:r>
            <a:rPr lang="en-US" sz="3200" kern="1200" dirty="0"/>
            <a:t>Senior Teaching Professor</a:t>
          </a:r>
        </a:p>
      </dsp:txBody>
      <dsp:txXfrm>
        <a:off x="9196045" y="132107"/>
        <a:ext cx="2182826" cy="20790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B5D7A6-992C-42F2-9F28-79D5E4E00599}">
      <dsp:nvSpPr>
        <dsp:cNvPr id="0" name=""/>
        <dsp:cNvSpPr/>
      </dsp:nvSpPr>
      <dsp:spPr>
        <a:xfrm>
          <a:off x="53895" y="3748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May 15:</a:t>
          </a:r>
          <a:r>
            <a:rPr lang="en-CA" sz="2400" kern="1200" dirty="0">
              <a:effectLst/>
              <a:latin typeface="+mn-lt"/>
              <a:ea typeface="+mn-ea"/>
              <a:cs typeface="+mn-cs"/>
            </a:rPr>
            <a:t> Dean meets with YOU to review Article 21</a:t>
          </a:r>
          <a:endParaRPr lang="en-US" sz="2400" b="0" kern="1200" dirty="0">
            <a:effectLst/>
            <a:latin typeface="+mn-lt"/>
            <a:ea typeface="+mn-ea"/>
            <a:cs typeface="+mn-cs"/>
          </a:endParaRPr>
        </a:p>
      </dsp:txBody>
      <dsp:txXfrm>
        <a:off x="66324" y="16177"/>
        <a:ext cx="7278947" cy="399485"/>
      </dsp:txXfrm>
    </dsp:sp>
    <dsp:sp modelId="{EE984B45-37AF-4653-B6BD-EBE5043A9429}">
      <dsp:nvSpPr>
        <dsp:cNvPr id="0" name=""/>
        <dsp:cNvSpPr/>
      </dsp:nvSpPr>
      <dsp:spPr>
        <a:xfrm rot="5400000">
          <a:off x="3652082" y="435253"/>
          <a:ext cx="107430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67123" y="445996"/>
        <a:ext cx="77350" cy="75201"/>
      </dsp:txXfrm>
    </dsp:sp>
    <dsp:sp modelId="{BE57BAE4-B254-4BEB-AAC1-7FD0CE91D83D}">
      <dsp:nvSpPr>
        <dsp:cNvPr id="0" name=""/>
        <dsp:cNvSpPr/>
      </dsp:nvSpPr>
      <dsp:spPr>
        <a:xfrm>
          <a:off x="53895" y="571332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022751"/>
                <a:satOff val="-1535"/>
                <a:lumOff val="-250"/>
                <a:alphaOff val="0"/>
                <a:tint val="50000"/>
                <a:satMod val="300000"/>
              </a:schemeClr>
            </a:gs>
            <a:gs pos="35000">
              <a:schemeClr val="accent3">
                <a:hueOff val="1022751"/>
                <a:satOff val="-1535"/>
                <a:lumOff val="-250"/>
                <a:alphaOff val="0"/>
                <a:tint val="37000"/>
                <a:satMod val="300000"/>
              </a:schemeClr>
            </a:gs>
            <a:gs pos="100000">
              <a:schemeClr val="accent3">
                <a:hueOff val="1022751"/>
                <a:satOff val="-1535"/>
                <a:lumOff val="-25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May 15: Review Committee (RC) list submitted to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YOU</a:t>
          </a:r>
        </a:p>
      </dsp:txBody>
      <dsp:txXfrm>
        <a:off x="66324" y="583761"/>
        <a:ext cx="7278947" cy="399485"/>
      </dsp:txXfrm>
    </dsp:sp>
    <dsp:sp modelId="{BA1AA518-10DA-4442-A188-51BEC62B69D0}">
      <dsp:nvSpPr>
        <dsp:cNvPr id="0" name=""/>
        <dsp:cNvSpPr/>
      </dsp:nvSpPr>
      <dsp:spPr>
        <a:xfrm rot="5400000">
          <a:off x="3652082" y="1002838"/>
          <a:ext cx="107430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"/>
                <a:satOff val="-1688"/>
                <a:lumOff val="-27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"/>
                <a:satOff val="-1688"/>
                <a:lumOff val="-27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"/>
                <a:satOff val="-1688"/>
                <a:lumOff val="-27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67123" y="1013581"/>
        <a:ext cx="77350" cy="75201"/>
      </dsp:txXfrm>
    </dsp:sp>
    <dsp:sp modelId="{9132F308-E04F-44EC-9F64-B1749C8615A5}">
      <dsp:nvSpPr>
        <dsp:cNvPr id="0" name=""/>
        <dsp:cNvSpPr/>
      </dsp:nvSpPr>
      <dsp:spPr>
        <a:xfrm>
          <a:off x="53895" y="1138917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2045503"/>
                <a:satOff val="-3069"/>
                <a:lumOff val="-499"/>
                <a:alphaOff val="0"/>
                <a:tint val="50000"/>
                <a:satMod val="300000"/>
              </a:schemeClr>
            </a:gs>
            <a:gs pos="35000">
              <a:schemeClr val="accent3">
                <a:hueOff val="2045503"/>
                <a:satOff val="-3069"/>
                <a:lumOff val="-499"/>
                <a:alphaOff val="0"/>
                <a:tint val="37000"/>
                <a:satMod val="300000"/>
              </a:schemeClr>
            </a:gs>
            <a:gs pos="100000">
              <a:schemeClr val="accent3">
                <a:hueOff val="2045503"/>
                <a:satOff val="-3069"/>
                <a:lumOff val="-49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May 22: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YOU submit written objections to list (optional)</a:t>
          </a:r>
        </a:p>
      </dsp:txBody>
      <dsp:txXfrm>
        <a:off x="66324" y="1151346"/>
        <a:ext cx="7278947" cy="399485"/>
      </dsp:txXfrm>
    </dsp:sp>
    <dsp:sp modelId="{D7C9B111-8C24-471C-9E52-120CD90714EC}">
      <dsp:nvSpPr>
        <dsp:cNvPr id="0" name=""/>
        <dsp:cNvSpPr/>
      </dsp:nvSpPr>
      <dsp:spPr>
        <a:xfrm rot="5400000">
          <a:off x="3652082" y="1570422"/>
          <a:ext cx="107430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2250053"/>
                <a:satOff val="-3376"/>
                <a:lumOff val="-549"/>
                <a:alphaOff val="0"/>
                <a:tint val="50000"/>
                <a:satMod val="300000"/>
              </a:schemeClr>
            </a:gs>
            <a:gs pos="35000">
              <a:schemeClr val="accent3">
                <a:hueOff val="2250053"/>
                <a:satOff val="-3376"/>
                <a:lumOff val="-549"/>
                <a:alphaOff val="0"/>
                <a:tint val="37000"/>
                <a:satMod val="300000"/>
              </a:schemeClr>
            </a:gs>
            <a:gs pos="100000">
              <a:schemeClr val="accent3">
                <a:hueOff val="2250053"/>
                <a:satOff val="-3376"/>
                <a:lumOff val="-54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67123" y="1581165"/>
        <a:ext cx="77350" cy="75201"/>
      </dsp:txXfrm>
    </dsp:sp>
    <dsp:sp modelId="{EF73A255-81F3-4219-98DA-8101F229E4F4}">
      <dsp:nvSpPr>
        <dsp:cNvPr id="0" name=""/>
        <dsp:cNvSpPr/>
      </dsp:nvSpPr>
      <dsp:spPr>
        <a:xfrm>
          <a:off x="53895" y="1706501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068254"/>
                <a:satOff val="-4604"/>
                <a:lumOff val="-749"/>
                <a:alphaOff val="0"/>
                <a:tint val="50000"/>
                <a:satMod val="300000"/>
              </a:schemeClr>
            </a:gs>
            <a:gs pos="35000">
              <a:schemeClr val="accent3">
                <a:hueOff val="3068254"/>
                <a:satOff val="-4604"/>
                <a:lumOff val="-749"/>
                <a:alphaOff val="0"/>
                <a:tint val="37000"/>
                <a:satMod val="300000"/>
              </a:schemeClr>
            </a:gs>
            <a:gs pos="100000">
              <a:schemeClr val="accent3">
                <a:hueOff val="3068254"/>
                <a:satOff val="-4604"/>
                <a:lumOff val="-74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May 30: RC list is finalized</a:t>
          </a:r>
          <a:endParaRPr lang="en-US" sz="2400" b="0" kern="1200" dirty="0">
            <a:effectLst/>
            <a:latin typeface="+mn-lt"/>
            <a:ea typeface="+mn-ea"/>
            <a:cs typeface="+mn-cs"/>
          </a:endParaRPr>
        </a:p>
      </dsp:txBody>
      <dsp:txXfrm>
        <a:off x="66324" y="1718930"/>
        <a:ext cx="7278947" cy="399485"/>
      </dsp:txXfrm>
    </dsp:sp>
    <dsp:sp modelId="{D32AB2FC-1B7D-41DB-9AB6-CDD38C936C23}">
      <dsp:nvSpPr>
        <dsp:cNvPr id="0" name=""/>
        <dsp:cNvSpPr/>
      </dsp:nvSpPr>
      <dsp:spPr>
        <a:xfrm rot="5400000">
          <a:off x="3652082" y="2138006"/>
          <a:ext cx="107430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3375079"/>
                <a:satOff val="-5064"/>
                <a:lumOff val="-824"/>
                <a:alphaOff val="0"/>
                <a:tint val="50000"/>
                <a:satMod val="300000"/>
              </a:schemeClr>
            </a:gs>
            <a:gs pos="35000">
              <a:schemeClr val="accent3">
                <a:hueOff val="3375079"/>
                <a:satOff val="-5064"/>
                <a:lumOff val="-824"/>
                <a:alphaOff val="0"/>
                <a:tint val="37000"/>
                <a:satMod val="300000"/>
              </a:schemeClr>
            </a:gs>
            <a:gs pos="100000">
              <a:schemeClr val="accent3">
                <a:hueOff val="3375079"/>
                <a:satOff val="-5064"/>
                <a:lumOff val="-82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67123" y="2148749"/>
        <a:ext cx="77350" cy="75201"/>
      </dsp:txXfrm>
    </dsp:sp>
    <dsp:sp modelId="{00465F50-B9BF-4961-9A25-F91D10A31B78}">
      <dsp:nvSpPr>
        <dsp:cNvPr id="0" name=""/>
        <dsp:cNvSpPr/>
      </dsp:nvSpPr>
      <dsp:spPr>
        <a:xfrm>
          <a:off x="53895" y="2274085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4091005"/>
                <a:satOff val="-6138"/>
                <a:lumOff val="-998"/>
                <a:alphaOff val="0"/>
                <a:tint val="50000"/>
                <a:satMod val="300000"/>
              </a:schemeClr>
            </a:gs>
            <a:gs pos="35000">
              <a:schemeClr val="accent3">
                <a:hueOff val="4091005"/>
                <a:satOff val="-6138"/>
                <a:lumOff val="-998"/>
                <a:alphaOff val="0"/>
                <a:tint val="37000"/>
                <a:satMod val="300000"/>
              </a:schemeClr>
            </a:gs>
            <a:gs pos="100000">
              <a:schemeClr val="accent3">
                <a:hueOff val="4091005"/>
                <a:satOff val="-6138"/>
                <a:lumOff val="-9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August 15: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YOU submit documentation</a:t>
          </a:r>
        </a:p>
      </dsp:txBody>
      <dsp:txXfrm>
        <a:off x="66324" y="2286514"/>
        <a:ext cx="7278947" cy="399485"/>
      </dsp:txXfrm>
    </dsp:sp>
    <dsp:sp modelId="{487C716A-6FA1-46F8-BAED-41CE120D9111}">
      <dsp:nvSpPr>
        <dsp:cNvPr id="0" name=""/>
        <dsp:cNvSpPr/>
      </dsp:nvSpPr>
      <dsp:spPr>
        <a:xfrm rot="5400000">
          <a:off x="3652082" y="2705590"/>
          <a:ext cx="107430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4500106"/>
                <a:satOff val="-6752"/>
                <a:lumOff val="-1098"/>
                <a:alphaOff val="0"/>
                <a:tint val="50000"/>
                <a:satMod val="300000"/>
              </a:schemeClr>
            </a:gs>
            <a:gs pos="35000">
              <a:schemeClr val="accent3">
                <a:hueOff val="4500106"/>
                <a:satOff val="-6752"/>
                <a:lumOff val="-1098"/>
                <a:alphaOff val="0"/>
                <a:tint val="37000"/>
                <a:satMod val="300000"/>
              </a:schemeClr>
            </a:gs>
            <a:gs pos="100000">
              <a:schemeClr val="accent3">
                <a:hueOff val="4500106"/>
                <a:satOff val="-6752"/>
                <a:lumOff val="-10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67123" y="2716333"/>
        <a:ext cx="77350" cy="75201"/>
      </dsp:txXfrm>
    </dsp:sp>
    <dsp:sp modelId="{1F486F53-C107-4041-84D7-4076D2028CF6}">
      <dsp:nvSpPr>
        <dsp:cNvPr id="0" name=""/>
        <dsp:cNvSpPr/>
      </dsp:nvSpPr>
      <dsp:spPr>
        <a:xfrm>
          <a:off x="53895" y="2841669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5113756"/>
                <a:satOff val="-7673"/>
                <a:lumOff val="-1248"/>
                <a:alphaOff val="0"/>
                <a:tint val="50000"/>
                <a:satMod val="300000"/>
              </a:schemeClr>
            </a:gs>
            <a:gs pos="35000">
              <a:schemeClr val="accent3">
                <a:hueOff val="5113756"/>
                <a:satOff val="-7673"/>
                <a:lumOff val="-1248"/>
                <a:alphaOff val="0"/>
                <a:tint val="37000"/>
                <a:satMod val="300000"/>
              </a:schemeClr>
            </a:gs>
            <a:gs pos="100000">
              <a:schemeClr val="accent3">
                <a:hueOff val="5113756"/>
                <a:satOff val="-7673"/>
                <a:lumOff val="-124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October 15: RC’s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recommends</a:t>
          </a: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 to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YOU, Dean and Provost</a:t>
          </a:r>
        </a:p>
      </dsp:txBody>
      <dsp:txXfrm>
        <a:off x="66324" y="2854098"/>
        <a:ext cx="7278947" cy="399485"/>
      </dsp:txXfrm>
    </dsp:sp>
    <dsp:sp modelId="{B469D606-5489-41AC-818E-A0A523600119}">
      <dsp:nvSpPr>
        <dsp:cNvPr id="0" name=""/>
        <dsp:cNvSpPr/>
      </dsp:nvSpPr>
      <dsp:spPr>
        <a:xfrm rot="5166459">
          <a:off x="3671267" y="3273174"/>
          <a:ext cx="107679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5336" y="3283829"/>
        <a:ext cx="77350" cy="75375"/>
      </dsp:txXfrm>
    </dsp:sp>
    <dsp:sp modelId="{2B884939-A7E9-49B2-B3CF-46F5637157E9}">
      <dsp:nvSpPr>
        <dsp:cNvPr id="0" name=""/>
        <dsp:cNvSpPr/>
      </dsp:nvSpPr>
      <dsp:spPr>
        <a:xfrm>
          <a:off x="92513" y="3409253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6136507"/>
                <a:satOff val="-9207"/>
                <a:lumOff val="-1497"/>
                <a:alphaOff val="0"/>
                <a:tint val="50000"/>
                <a:satMod val="300000"/>
              </a:schemeClr>
            </a:gs>
            <a:gs pos="35000">
              <a:schemeClr val="accent3">
                <a:hueOff val="6136507"/>
                <a:satOff val="-9207"/>
                <a:lumOff val="-1497"/>
                <a:alphaOff val="0"/>
                <a:tint val="37000"/>
                <a:satMod val="300000"/>
              </a:schemeClr>
            </a:gs>
            <a:gs pos="100000">
              <a:schemeClr val="accent3">
                <a:hueOff val="6136507"/>
                <a:satOff val="-9207"/>
                <a:lumOff val="-149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December 1: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Dean recommends to YOU and Provost </a:t>
          </a:r>
        </a:p>
      </dsp:txBody>
      <dsp:txXfrm>
        <a:off x="104942" y="3421682"/>
        <a:ext cx="7278947" cy="399485"/>
      </dsp:txXfrm>
    </dsp:sp>
    <dsp:sp modelId="{FBCE244E-24A7-4267-81B9-3C87EC7CA5BB}">
      <dsp:nvSpPr>
        <dsp:cNvPr id="0" name=""/>
        <dsp:cNvSpPr/>
      </dsp:nvSpPr>
      <dsp:spPr>
        <a:xfrm rot="5400000">
          <a:off x="3690700" y="3840758"/>
          <a:ext cx="107430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6750158"/>
                <a:satOff val="-10128"/>
                <a:lumOff val="-1647"/>
                <a:alphaOff val="0"/>
                <a:tint val="50000"/>
                <a:satMod val="300000"/>
              </a:schemeClr>
            </a:gs>
            <a:gs pos="35000">
              <a:schemeClr val="accent3">
                <a:hueOff val="6750158"/>
                <a:satOff val="-10128"/>
                <a:lumOff val="-1647"/>
                <a:alphaOff val="0"/>
                <a:tint val="37000"/>
                <a:satMod val="300000"/>
              </a:schemeClr>
            </a:gs>
            <a:gs pos="100000">
              <a:schemeClr val="accent3">
                <a:hueOff val="6750158"/>
                <a:satOff val="-10128"/>
                <a:lumOff val="-164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705741" y="3851501"/>
        <a:ext cx="77350" cy="75201"/>
      </dsp:txXfrm>
    </dsp:sp>
    <dsp:sp modelId="{10056D61-64C0-904C-9AF2-11E2A3C86D82}">
      <dsp:nvSpPr>
        <dsp:cNvPr id="0" name=""/>
        <dsp:cNvSpPr/>
      </dsp:nvSpPr>
      <dsp:spPr>
        <a:xfrm>
          <a:off x="108682" y="3976837"/>
          <a:ext cx="7271466" cy="4705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159259"/>
                <a:satOff val="-10742"/>
                <a:lumOff val="-1747"/>
                <a:alphaOff val="0"/>
                <a:tint val="50000"/>
                <a:satMod val="300000"/>
              </a:schemeClr>
            </a:gs>
            <a:gs pos="35000">
              <a:schemeClr val="accent3">
                <a:hueOff val="7159259"/>
                <a:satOff val="-10742"/>
                <a:lumOff val="-1747"/>
                <a:alphaOff val="0"/>
                <a:tint val="37000"/>
                <a:satMod val="300000"/>
              </a:schemeClr>
            </a:gs>
            <a:gs pos="100000">
              <a:schemeClr val="accent3">
                <a:hueOff val="7159259"/>
                <a:satOff val="-10742"/>
                <a:lumOff val="-174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December 1: Dean provides documentation to Provost </a:t>
          </a:r>
        </a:p>
      </dsp:txBody>
      <dsp:txXfrm>
        <a:off x="122464" y="3990619"/>
        <a:ext cx="7243902" cy="442988"/>
      </dsp:txXfrm>
    </dsp:sp>
    <dsp:sp modelId="{D09A3106-360B-744F-80EC-455DEF93F146}">
      <dsp:nvSpPr>
        <dsp:cNvPr id="0" name=""/>
        <dsp:cNvSpPr/>
      </dsp:nvSpPr>
      <dsp:spPr>
        <a:xfrm rot="5624432">
          <a:off x="3670521" y="4454552"/>
          <a:ext cx="107660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7875184"/>
                <a:satOff val="-11816"/>
                <a:lumOff val="-1922"/>
                <a:alphaOff val="0"/>
                <a:tint val="50000"/>
                <a:satMod val="300000"/>
              </a:schemeClr>
            </a:gs>
            <a:gs pos="35000">
              <a:schemeClr val="accent3">
                <a:hueOff val="7875184"/>
                <a:satOff val="-11816"/>
                <a:lumOff val="-1922"/>
                <a:alphaOff val="0"/>
                <a:tint val="37000"/>
                <a:satMod val="300000"/>
              </a:schemeClr>
            </a:gs>
            <a:gs pos="100000">
              <a:schemeClr val="accent3">
                <a:hueOff val="7875184"/>
                <a:satOff val="-11816"/>
                <a:lumOff val="-192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-5400000">
        <a:off x="3686730" y="4465214"/>
        <a:ext cx="77350" cy="75362"/>
      </dsp:txXfrm>
    </dsp:sp>
    <dsp:sp modelId="{19DB32C0-1B7C-4B70-B63D-2E066ED687C0}">
      <dsp:nvSpPr>
        <dsp:cNvPr id="0" name=""/>
        <dsp:cNvSpPr/>
      </dsp:nvSpPr>
      <dsp:spPr>
        <a:xfrm>
          <a:off x="53895" y="4590631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8182010"/>
                <a:satOff val="-12276"/>
                <a:lumOff val="-1996"/>
                <a:alphaOff val="0"/>
                <a:tint val="50000"/>
                <a:satMod val="300000"/>
              </a:schemeClr>
            </a:gs>
            <a:gs pos="35000">
              <a:schemeClr val="accent3">
                <a:hueOff val="8182010"/>
                <a:satOff val="-12276"/>
                <a:lumOff val="-1996"/>
                <a:alphaOff val="0"/>
                <a:tint val="37000"/>
                <a:satMod val="300000"/>
              </a:schemeClr>
            </a:gs>
            <a:gs pos="100000">
              <a:schemeClr val="accent3">
                <a:hueOff val="8182010"/>
                <a:satOff val="-12276"/>
                <a:lumOff val="-199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March 31: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Provost recommends to YOU and President</a:t>
          </a:r>
        </a:p>
      </dsp:txBody>
      <dsp:txXfrm>
        <a:off x="66324" y="4603060"/>
        <a:ext cx="7278947" cy="399485"/>
      </dsp:txXfrm>
    </dsp:sp>
    <dsp:sp modelId="{56DDADC3-403B-4DCC-91D7-74BA82A06569}">
      <dsp:nvSpPr>
        <dsp:cNvPr id="0" name=""/>
        <dsp:cNvSpPr/>
      </dsp:nvSpPr>
      <dsp:spPr>
        <a:xfrm rot="5166459">
          <a:off x="3671267" y="5022136"/>
          <a:ext cx="107679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9000211"/>
                <a:satOff val="-13504"/>
                <a:lumOff val="-2196"/>
                <a:alphaOff val="0"/>
                <a:tint val="50000"/>
                <a:satMod val="300000"/>
              </a:schemeClr>
            </a:gs>
            <a:gs pos="35000">
              <a:schemeClr val="accent3">
                <a:hueOff val="9000211"/>
                <a:satOff val="-13504"/>
                <a:lumOff val="-2196"/>
                <a:alphaOff val="0"/>
                <a:tint val="37000"/>
                <a:satMod val="300000"/>
              </a:schemeClr>
            </a:gs>
            <a:gs pos="100000">
              <a:schemeClr val="accent3">
                <a:hueOff val="9000211"/>
                <a:satOff val="-13504"/>
                <a:lumOff val="-219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5336" y="5032791"/>
        <a:ext cx="77350" cy="75375"/>
      </dsp:txXfrm>
    </dsp:sp>
    <dsp:sp modelId="{C06642A7-B032-4836-86B4-4D54B2F08CD3}">
      <dsp:nvSpPr>
        <dsp:cNvPr id="0" name=""/>
        <dsp:cNvSpPr/>
      </dsp:nvSpPr>
      <dsp:spPr>
        <a:xfrm>
          <a:off x="92513" y="5158215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9204761"/>
                <a:satOff val="-13811"/>
                <a:lumOff val="-2246"/>
                <a:alphaOff val="0"/>
                <a:tint val="50000"/>
                <a:satMod val="300000"/>
              </a:schemeClr>
            </a:gs>
            <a:gs pos="35000">
              <a:schemeClr val="accent3">
                <a:hueOff val="9204761"/>
                <a:satOff val="-13811"/>
                <a:lumOff val="-2246"/>
                <a:alphaOff val="0"/>
                <a:tint val="37000"/>
                <a:satMod val="300000"/>
              </a:schemeClr>
            </a:gs>
            <a:gs pos="100000">
              <a:schemeClr val="accent3">
                <a:hueOff val="9204761"/>
                <a:satOff val="-13811"/>
                <a:lumOff val="-224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Apr 30: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President recommends to YOU, FA and PRC</a:t>
          </a:r>
        </a:p>
      </dsp:txBody>
      <dsp:txXfrm>
        <a:off x="104942" y="5170644"/>
        <a:ext cx="7278947" cy="399485"/>
      </dsp:txXfrm>
    </dsp:sp>
    <dsp:sp modelId="{C4B599AC-992F-49F8-9ABA-E6AC19E791A3}">
      <dsp:nvSpPr>
        <dsp:cNvPr id="0" name=""/>
        <dsp:cNvSpPr/>
      </dsp:nvSpPr>
      <dsp:spPr>
        <a:xfrm rot="5633541">
          <a:off x="3671267" y="5589720"/>
          <a:ext cx="107679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0125237"/>
                <a:satOff val="-15192"/>
                <a:lumOff val="-2471"/>
                <a:alphaOff val="0"/>
                <a:tint val="50000"/>
                <a:satMod val="300000"/>
              </a:schemeClr>
            </a:gs>
            <a:gs pos="35000">
              <a:schemeClr val="accent3">
                <a:hueOff val="10125237"/>
                <a:satOff val="-15192"/>
                <a:lumOff val="-2471"/>
                <a:alphaOff val="0"/>
                <a:tint val="37000"/>
                <a:satMod val="300000"/>
              </a:schemeClr>
            </a:gs>
            <a:gs pos="100000">
              <a:schemeClr val="accent3">
                <a:hueOff val="10125237"/>
                <a:satOff val="-15192"/>
                <a:lumOff val="-247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7528" y="5600375"/>
        <a:ext cx="77350" cy="75375"/>
      </dsp:txXfrm>
    </dsp:sp>
    <dsp:sp modelId="{384397EA-3F4A-4CEB-810C-1D06AD4D5191}">
      <dsp:nvSpPr>
        <dsp:cNvPr id="0" name=""/>
        <dsp:cNvSpPr/>
      </dsp:nvSpPr>
      <dsp:spPr>
        <a:xfrm>
          <a:off x="53895" y="5725799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0227513"/>
                <a:satOff val="-15345"/>
                <a:lumOff val="-2495"/>
                <a:alphaOff val="0"/>
                <a:tint val="50000"/>
                <a:satMod val="300000"/>
              </a:schemeClr>
            </a:gs>
            <a:gs pos="35000">
              <a:schemeClr val="accent3">
                <a:hueOff val="10227513"/>
                <a:satOff val="-15345"/>
                <a:lumOff val="-2495"/>
                <a:alphaOff val="0"/>
                <a:tint val="37000"/>
                <a:satMod val="300000"/>
              </a:schemeClr>
            </a:gs>
            <a:gs pos="100000">
              <a:schemeClr val="accent3">
                <a:hueOff val="10227513"/>
                <a:satOff val="-15345"/>
                <a:lumOff val="-249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Next </a:t>
          </a:r>
          <a:r>
            <a:rPr lang="en-US" sz="2400" b="0" kern="1200" dirty="0" err="1">
              <a:effectLst/>
              <a:latin typeface="+mn-lt"/>
              <a:ea typeface="+mn-ea"/>
              <a:cs typeface="+mn-cs"/>
            </a:rPr>
            <a:t>BoG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: President recommends to </a:t>
          </a:r>
          <a:r>
            <a:rPr lang="en-US" sz="2400" b="0" kern="1200" dirty="0" err="1">
              <a:effectLst/>
              <a:latin typeface="+mn-lt"/>
              <a:ea typeface="+mn-ea"/>
              <a:cs typeface="+mn-cs"/>
            </a:rPr>
            <a:t>BoG</a:t>
          </a:r>
          <a:endParaRPr lang="en-US" sz="2400" b="0" kern="1200" dirty="0">
            <a:effectLst/>
            <a:latin typeface="+mn-lt"/>
            <a:ea typeface="+mn-ea"/>
            <a:cs typeface="+mn-cs"/>
          </a:endParaRPr>
        </a:p>
      </dsp:txBody>
      <dsp:txXfrm>
        <a:off x="66324" y="5738228"/>
        <a:ext cx="7278947" cy="399485"/>
      </dsp:txXfrm>
    </dsp:sp>
    <dsp:sp modelId="{638E0B8E-BE52-47BD-8A51-2D7F05259287}">
      <dsp:nvSpPr>
        <dsp:cNvPr id="0" name=""/>
        <dsp:cNvSpPr/>
      </dsp:nvSpPr>
      <dsp:spPr>
        <a:xfrm rot="5166459">
          <a:off x="3671267" y="6157305"/>
          <a:ext cx="107679" cy="1289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 rot="-5400000">
        <a:off x="3685336" y="6167960"/>
        <a:ext cx="77350" cy="75375"/>
      </dsp:txXfrm>
    </dsp:sp>
    <dsp:sp modelId="{BB5427CE-CECB-4724-B4B2-D2C040A9E79C}">
      <dsp:nvSpPr>
        <dsp:cNvPr id="0" name=""/>
        <dsp:cNvSpPr/>
      </dsp:nvSpPr>
      <dsp:spPr>
        <a:xfrm>
          <a:off x="92513" y="6293384"/>
          <a:ext cx="7303805" cy="424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b="0" kern="1200" dirty="0">
              <a:effectLst/>
              <a:latin typeface="+mn-lt"/>
              <a:ea typeface="+mn-ea"/>
              <a:cs typeface="+mn-cs"/>
            </a:rPr>
            <a:t>Jul 1: </a:t>
          </a:r>
          <a:r>
            <a:rPr lang="en-US" sz="2400" b="0" kern="1200" dirty="0">
              <a:effectLst/>
              <a:latin typeface="+mn-lt"/>
              <a:ea typeface="+mn-ea"/>
              <a:cs typeface="+mn-cs"/>
            </a:rPr>
            <a:t>Promotion is effective</a:t>
          </a:r>
        </a:p>
      </dsp:txBody>
      <dsp:txXfrm>
        <a:off x="104942" y="6305813"/>
        <a:ext cx="7278947" cy="399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553E8FB-F711-4EA3-8076-5CBECEF56DA4}" type="datetimeFigureOut">
              <a:rPr lang="en-CA" smtClean="0"/>
              <a:t>2026-05-05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8B4B5BB-1965-4B1C-B4AA-378F87F9A1E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9762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5-05T17:36:31.407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140 173 24575,'71'-1'0,"17"-2"0,-37-1 0,2 0 0,6 0 0,0-1 0,-5 1 0,-2 0 0,40-4 0,-17 4 0,-20-2 0,-12 0 0,-11 3 0,-4-3 0,7 3 0,8-4 0,3-3 0,4 3 0,-6-3 0,-4 4 0,-2 0 0,-5 0 0,-2 3 0,-4 0 0,-3 3 0,-2 0 0,-1 0 0,0 0 0,3 0 0,6 0 0,9 0 0,4 0 0,4 0 0,0 0 0,-7 0 0,-5 0 0,-7-3 0,-4 0 0,1-1 0,-1 0 0,0 1 0,1 0 0,-1-3 0,1 1 0,-1 2 0,1-3 0,-3 3 0,-4-1 0,-3 2 0,-4 2 0,-1 0 0,-1 0 0,1 0 0,-1 2 0,-3 7 0,-1 1 0,-5 5 0,0-4 0,2-2 0,8-3 0,-3-1 0,6-2 0,-5 0 0,-1 1 0,-1 7 0,-4 1 0,-2 6 0,0-2 0,0 0 0,0-2 0,0 0 0,0-2 0,0 0 0,0 0 0,0-1 0,0-2 0,-2-1 0,-6-2 0,-7-2 0,-9-3 0,-8-1 0,-4 0 0,-4 0 0,0 0 0,0 0 0,-3 0 0,-3 0 0,-4 0 0,-5 0 0,2 0 0,0-3 0,0-2 0,6-3 0,3 2 0,5 0 0,7 1 0,6 2 0,2 0 0,2 2 0,-2 1 0,-13 0 0,-12 0 0,-8 0 0,-1 0 0,13 0 0,14 0 0,9 0 0,7 0 0,4 0 0,0 0 0,2 0 0,-3 0 0,-2 0 0,-3-2 0,-3-2 0,-2 1 0,-2-1 0,2 2 0,0-1 0,4 0 0,0 1 0,0 1 0,2 1 0,-2 0 0,2 0 0,-2 0 0,-3-1 0,-1 1 0,-3 0 0,1 0 0,-1 0 0,1 0 0,2-3 0,5 0 0,1-1 0,2 2 0,1 2 0,0 0 0,2 0 0,-1 0 0,0 0 0,1 0 0,0 0 0,1 0 0,-3 0 0,-1 0 0,0 0 0,-1 0 0,5 0 0,-1 0 0,0 0 0,0 0 0,0 0 0,1 0 0,-1 0 0,0 0 0,1 0 0,0 0 0,0 0 0,-2 0 0,0 0 0,-1 0 0,-3 0 0,0 0 0,-3 0 0,1 0 0,0 0 0,0 0 0,2 0 0,0 0 0,4 0 0,1 0 0,2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8684D29-56D7-4971-AFE6-A5C7552DE670}" type="datetimeFigureOut">
              <a:rPr lang="en-CA" smtClean="0"/>
              <a:t>2026-05-05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5A8D794-43C5-4591-8074-3BDB77A8F79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814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1</a:t>
            </a:fld>
            <a:endParaRPr lang="en-CA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CA"/>
              <a:t>Tenure and Promotion Workshop</a:t>
            </a:r>
          </a:p>
        </p:txBody>
      </p:sp>
    </p:spTree>
    <p:extLst>
      <p:ext uri="{BB962C8B-B14F-4D97-AF65-F5344CB8AC3E}">
        <p14:creationId xmlns:p14="http://schemas.microsoft.com/office/powerpoint/2010/main" val="1137624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01776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0253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F4111-C010-4461-8618-11284BA55398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50744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F4111-C010-4461-8618-11284BA55398}" type="slidenum">
              <a:rPr lang="en-CA" smtClean="0"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30330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7136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>
                <a:solidFill>
                  <a:prstClr val="black"/>
                </a:solidFill>
              </a:rPr>
              <a:pPr/>
              <a:t>2</a:t>
            </a:fld>
            <a:endParaRPr lang="en-C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233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Year</a:t>
            </a:r>
            <a:r>
              <a:rPr lang="en-CA" baseline="0" dirty="0"/>
              <a:t> </a:t>
            </a:r>
            <a:r>
              <a:rPr lang="en-CA" baseline="0" dirty="0" err="1"/>
              <a:t>def’ns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CF4111-C010-4461-8618-11284BA5539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6430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400" dirty="0"/>
              <a:t>January 15</a:t>
            </a:r>
            <a:r>
              <a:rPr lang="en-US" sz="2400" baseline="30000" dirty="0"/>
              <a:t>th</a:t>
            </a:r>
            <a:r>
              <a:rPr lang="en-US" sz="2400" dirty="0"/>
              <a:t> membership list proposed to TF</a:t>
            </a:r>
          </a:p>
          <a:p>
            <a:pPr lvl="2"/>
            <a:r>
              <a:rPr lang="en-US" dirty="0"/>
              <a:t>TF has 5 Days to object (in writing) with reasons</a:t>
            </a:r>
            <a:endParaRPr lang="en-CA" dirty="0"/>
          </a:p>
          <a:p>
            <a:pPr lvl="1"/>
            <a:r>
              <a:rPr lang="en-US" sz="2400" dirty="0"/>
              <a:t>January 31</a:t>
            </a:r>
            <a:r>
              <a:rPr lang="en-US" sz="2400" baseline="30000" dirty="0"/>
              <a:t>st</a:t>
            </a:r>
            <a:r>
              <a:rPr lang="en-US" sz="2400" dirty="0"/>
              <a:t> – list finalized &amp; provided to TF</a:t>
            </a:r>
            <a:endParaRPr lang="en-CA" sz="2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effectLst/>
                <a:latin typeface="+mn-lt"/>
                <a:ea typeface="+mn-ea"/>
                <a:cs typeface="+mn-cs"/>
              </a:rPr>
              <a:t>YOU submit package</a:t>
            </a:r>
            <a:endParaRPr lang="en-US" dirty="0"/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9348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spcBef>
                <a:spcPts val="0"/>
              </a:spcBef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39646B-A3ED-4ABC-837C-3FFDC39CC416}" type="slidenum">
              <a:rPr lang="en-CA" smtClean="0"/>
              <a:t>5</a:t>
            </a:fld>
            <a:endParaRPr lang="en-CA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CA"/>
              <a:t>Tenure and Promotion Workshop</a:t>
            </a:r>
          </a:p>
        </p:txBody>
      </p:sp>
    </p:spTree>
    <p:extLst>
      <p:ext uri="{BB962C8B-B14F-4D97-AF65-F5344CB8AC3E}">
        <p14:creationId xmlns:p14="http://schemas.microsoft.com/office/powerpoint/2010/main" val="2413860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2296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7300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70858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2 days notice</a:t>
            </a:r>
          </a:p>
          <a:p>
            <a:r>
              <a:rPr lang="en-US" baseline="0" dirty="0"/>
              <a:t>Nothing anonymous, all dated</a:t>
            </a:r>
          </a:p>
          <a:p>
            <a:r>
              <a:rPr lang="en-US" baseline="0" dirty="0"/>
              <a:t>Not made available to a 3</a:t>
            </a:r>
            <a:r>
              <a:rPr lang="en-US" baseline="30000" dirty="0"/>
              <a:t>rd</a:t>
            </a:r>
            <a:r>
              <a:rPr lang="en-US" baseline="0" dirty="0"/>
              <a:t> party without the consent of a TF, unless 18.03c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A8D794-43C5-4591-8074-3BDB77A8F79C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849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85FD-4057-47F1-BC5F-07A747CDBCFD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91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20F9F-365B-419E-AF99-10AB9DF2B1B0}" type="datetime1">
              <a:rPr lang="en-CA" smtClean="0"/>
              <a:t>2026-05-05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6268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03D1-2868-4D5E-B273-1FA0D1247F83}" type="datetime1">
              <a:rPr lang="en-CA" smtClean="0"/>
              <a:t>2026-05-05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0002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DC084-C1FF-4BFE-92CD-40C06525EE85}" type="datetime1">
              <a:rPr lang="en-CA" smtClean="0"/>
              <a:t>2026-05-05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8524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775520" y="3212976"/>
            <a:ext cx="8928992" cy="648072"/>
          </a:xfrm>
        </p:spPr>
        <p:txBody>
          <a:bodyPr anchor="b"/>
          <a:lstStyle>
            <a:lvl1pPr algn="ctr">
              <a:defRPr b="0" i="0">
                <a:latin typeface="Helvetica Neue Bold Condensed"/>
                <a:cs typeface="Helvetica Neue Bold Condensed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3D77-B5A9-4F29-890A-8412D674CFF9}" type="datetimeFigureOut">
              <a:rPr lang="en-CA" smtClean="0"/>
              <a:t>2026-05-05</a:t>
            </a:fld>
            <a:endParaRPr lang="en-C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3736E-E07E-415D-9E3F-0BB15E0BD348}" type="slidenum">
              <a:rPr lang="en-CA" smtClean="0"/>
              <a:t>‹#›</a:t>
            </a:fld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180556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4342-9367-47F2-BF78-434CF3C33F6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48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85FD-4057-47F1-BC5F-07A747CDBCFD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076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94F6-CD15-40FD-8BAB-9089DE62DD7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281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64F6-FF1A-4FA1-BF27-EA56CB9607E1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FE19C5-188E-4FFA-8215-7B78A5C6B3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2324" y="6094149"/>
            <a:ext cx="2614451" cy="48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2754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DEA6-8CBF-4EEF-A58E-1C636A263106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785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426B4-2C74-4F30-932D-68B9E2333A42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94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C4342-9367-47F2-BF78-434CF3C33F68}" type="datetime1">
              <a:rPr lang="en-CA" smtClean="0"/>
              <a:t>2026-05-05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3543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F19B-49F7-4BF8-8373-2D366171D8AC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1604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90E-CF54-481B-A62B-B85189E7B1A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0561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20F9F-365B-419E-AF99-10AB9DF2B1B0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7697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203D1-2868-4D5E-B273-1FA0D1247F83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6116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DC084-C1FF-4BFE-92CD-40C06525EE85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72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85FD-4057-47F1-BC5F-07A747CDBCFD}" type="datetime1">
              <a:rPr lang="en-CA" smtClean="0"/>
              <a:t>2026-05-05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800"/>
            </a:lvl1pPr>
          </a:lstStyle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20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094F6-CD15-40FD-8BAB-9089DE62DD71}" type="datetime1">
              <a:rPr lang="en-CA" smtClean="0"/>
              <a:t>2026-05-05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02451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664F6-FF1A-4FA1-BF27-EA56CB9607E1}" type="datetime1">
              <a:rPr lang="en-CA" smtClean="0"/>
              <a:t>2026-05-05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9703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4DEA6-8CBF-4EEF-A58E-1C636A263106}" type="datetime1">
              <a:rPr lang="en-CA" smtClean="0"/>
              <a:t>2026-05-05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8159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426B4-2C74-4F30-932D-68B9E2333A42}" type="datetime1">
              <a:rPr lang="en-CA" smtClean="0"/>
              <a:t>2026-05-05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8678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FF19B-49F7-4BF8-8373-2D366171D8AC}" type="datetime1">
              <a:rPr lang="en-CA" smtClean="0"/>
              <a:t>2026-05-05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5409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1690E-CF54-481B-A62B-B85189E7B1A5}" type="datetime1">
              <a:rPr lang="en-CA" smtClean="0"/>
              <a:t>2026-05-05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537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99642-9B6D-482A-8FD8-87DD4B5F8638}" type="datetime1">
              <a:rPr lang="en-CA" smtClean="0"/>
              <a:t>2026-05-05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UOITFA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3FBC-6A0A-4FD1-BC8E-3AC1B13AD69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2760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85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99642-9B6D-482A-8FD8-87DD4B5F8638}" type="datetime1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2026-05-05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CAAAEC-9DDC-46A0-B918-F9379F40E9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2324" y="6094149"/>
            <a:ext cx="2614451" cy="48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841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hared.ontariotechu.ca/shared/department/tlc/teaching-support/teaching-dossier-revised-may-2019.pdf" TargetMode="External"/><Relationship Id="rId2" Type="http://schemas.openxmlformats.org/officeDocument/2006/relationships/hyperlink" Target="https://www.uoitfa.ca/wp-content/uploads/UOIT-Curriculum-Vitae-Format.pdf" TargetMode="Externa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hared.ontariotechu.ca/shared/department/provost/integrated-plan-full/integrated-plan-brochure-full.pdf" TargetMode="External"/><Relationship Id="rId2" Type="http://schemas.openxmlformats.org/officeDocument/2006/relationships/hyperlink" Target="https://ontariotechu.ca/about/office-of-the-president/strategicplanning/index.php" TargetMode="External"/><Relationship Id="rId1" Type="http://schemas.openxmlformats.org/officeDocument/2006/relationships/slideLayout" Target="../slideLayouts/slideLayout15.xml"/><Relationship Id="rId5" Type="http://schemas.openxmlformats.org/officeDocument/2006/relationships/hyperlink" Target="https://www.uoitfa.ca/standardcourseequivalencieswg/" TargetMode="External"/><Relationship Id="rId4" Type="http://schemas.openxmlformats.org/officeDocument/2006/relationships/hyperlink" Target="https://www.uoitfa.ca/student-course-evaluation-working-group-final-report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oitfa.ca/wp-content/uploads/UOIT-Curriculum-Vitae-Format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shared.ontariotechu.ca/shared/department/tlc/teaching-support/teaching-dossier-revised-may-2019.pdf" TargetMode="Externa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mailto:office@uoitfa.ca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Callahan@ontariotechu.ca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3512" y="2780928"/>
            <a:ext cx="8712968" cy="1322171"/>
          </a:xfrm>
        </p:spPr>
        <p:txBody>
          <a:bodyPr>
            <a:normAutofit/>
          </a:bodyPr>
          <a:lstStyle/>
          <a:p>
            <a:r>
              <a:rPr lang="en-C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Continuing Appointment  </a:t>
            </a:r>
            <a:br>
              <a:rPr lang="en-C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Teaching Faculty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88E99-C110-4C5D-9300-929A9E0845C6}"/>
              </a:ext>
            </a:extLst>
          </p:cNvPr>
          <p:cNvSpPr txBox="1">
            <a:spLocks/>
          </p:cNvSpPr>
          <p:nvPr/>
        </p:nvSpPr>
        <p:spPr>
          <a:xfrm>
            <a:off x="1828800" y="4437112"/>
            <a:ext cx="8534400" cy="79208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CA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5471CB4B-FCCE-F8EF-2801-6A439CE0D9E5}"/>
                  </a:ext>
                </a:extLst>
              </p14:cNvPr>
              <p14:cNvContentPartPr/>
              <p14:nvPr/>
            </p14:nvContentPartPr>
            <p14:xfrm>
              <a:off x="10077284" y="5754862"/>
              <a:ext cx="774000" cy="918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5471CB4B-FCCE-F8EF-2801-6A439CE0D9E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014644" y="5692222"/>
                <a:ext cx="899640" cy="217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75599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7113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/>
              <a:t>Article 18.02 c) Official Files – what is included?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440" y="980728"/>
            <a:ext cx="10526960" cy="5602635"/>
          </a:xfrm>
          <a:solidFill>
            <a:schemeClr val="bg1">
              <a:alpha val="50000"/>
            </a:schemeClr>
          </a:solidFill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. initial letter of appointment; </a:t>
            </a:r>
          </a:p>
          <a:p>
            <a:pPr marL="0" indent="0">
              <a:buNone/>
            </a:pPr>
            <a:r>
              <a:rPr lang="en-US" dirty="0"/>
              <a:t>ii. evidence of degrees obtained; </a:t>
            </a:r>
          </a:p>
          <a:p>
            <a:pPr marL="0" indent="0">
              <a:buNone/>
            </a:pPr>
            <a:r>
              <a:rPr lang="en-US" dirty="0"/>
              <a:t>iii. a curriculum vitae to be provided by the Faculty Member; </a:t>
            </a:r>
          </a:p>
          <a:p>
            <a:pPr marL="0" indent="0">
              <a:buNone/>
            </a:pPr>
            <a:r>
              <a:rPr lang="en-US" dirty="0"/>
              <a:t>iv. student course feedback surveys; </a:t>
            </a:r>
          </a:p>
          <a:p>
            <a:pPr marL="0" indent="0">
              <a:buNone/>
            </a:pPr>
            <a:r>
              <a:rPr lang="en-US" dirty="0"/>
              <a:t>v. performance evaluations; </a:t>
            </a:r>
          </a:p>
          <a:p>
            <a:pPr marL="0" indent="0">
              <a:buNone/>
            </a:pPr>
            <a:r>
              <a:rPr lang="en-US" dirty="0"/>
              <a:t>vi. a Teaching Dossier; </a:t>
            </a:r>
          </a:p>
          <a:p>
            <a:pPr marL="0" indent="0">
              <a:buNone/>
            </a:pPr>
            <a:r>
              <a:rPr lang="en-US" dirty="0"/>
              <a:t>vii. the Faculty Member’s annual reports; </a:t>
            </a:r>
          </a:p>
          <a:p>
            <a:pPr marL="0" indent="0">
              <a:buNone/>
            </a:pPr>
            <a:r>
              <a:rPr lang="en-US" dirty="0"/>
              <a:t>viii. copies of certificates or records of professional development or achievement; </a:t>
            </a:r>
          </a:p>
          <a:p>
            <a:pPr marL="0" indent="0">
              <a:buNone/>
            </a:pPr>
            <a:r>
              <a:rPr lang="en-US" dirty="0"/>
              <a:t>ix. copy of the third year review report for tenured and tenure-track Faculty Members; </a:t>
            </a:r>
          </a:p>
          <a:p>
            <a:pPr marL="0" indent="0">
              <a:buNone/>
            </a:pPr>
            <a:r>
              <a:rPr lang="en-US" dirty="0"/>
              <a:t>x. a copy of the tenure or continuing appointment review recommendation(s) and decision(s), as applicable; </a:t>
            </a:r>
          </a:p>
          <a:p>
            <a:pPr marL="0" indent="0">
              <a:buNone/>
            </a:pPr>
            <a:r>
              <a:rPr lang="en-US" dirty="0"/>
              <a:t>xi. material relating to any approved leave of absence; </a:t>
            </a:r>
          </a:p>
          <a:p>
            <a:pPr marL="0" indent="0">
              <a:buNone/>
            </a:pPr>
            <a:r>
              <a:rPr lang="en-US" dirty="0"/>
              <a:t>xii. reports and recommendations from applications for promotion; </a:t>
            </a:r>
          </a:p>
          <a:p>
            <a:pPr marL="0" indent="0">
              <a:buNone/>
            </a:pPr>
            <a:r>
              <a:rPr lang="en-US" dirty="0"/>
              <a:t>xiii. material relating to salary changes; </a:t>
            </a:r>
          </a:p>
          <a:p>
            <a:pPr marL="0" indent="0">
              <a:buNone/>
            </a:pPr>
            <a:r>
              <a:rPr lang="en-US" dirty="0"/>
              <a:t>xiv. research or professional development leave application(s) and report(s), as applicable; </a:t>
            </a:r>
          </a:p>
          <a:p>
            <a:pPr marL="0" indent="0">
              <a:buNone/>
            </a:pPr>
            <a:r>
              <a:rPr lang="en-US" dirty="0"/>
              <a:t>xv. Faculty Member’s comments about documents in the file attached to the relevant document(s); </a:t>
            </a:r>
          </a:p>
          <a:p>
            <a:pPr marL="0" indent="0">
              <a:buNone/>
            </a:pPr>
            <a:r>
              <a:rPr lang="en-US" dirty="0"/>
              <a:t>xvi. letters of discipline; </a:t>
            </a:r>
          </a:p>
          <a:p>
            <a:pPr marL="0" indent="0">
              <a:buNone/>
            </a:pPr>
            <a:r>
              <a:rPr lang="en-US" dirty="0"/>
              <a:t>xvii. signed letter(s) of commendation or complaint; and </a:t>
            </a:r>
          </a:p>
          <a:p>
            <a:pPr marL="0" indent="0">
              <a:buNone/>
            </a:pPr>
            <a:r>
              <a:rPr lang="en-US" dirty="0"/>
              <a:t>xviii. any other materials, pertaining to the Faculty Member’s employment with the University, included by the Employer with a copy to the Faculty Member; and </a:t>
            </a:r>
          </a:p>
          <a:p>
            <a:pPr marL="0" indent="0">
              <a:buNone/>
            </a:pPr>
            <a:r>
              <a:rPr lang="en-US" dirty="0"/>
              <a:t>xix. any other materials provided by the Faculty Member for inclusion in the file. 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0811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C8DF6-404B-47BC-BF17-E528C1CF9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9059"/>
          </a:xfrm>
        </p:spPr>
        <p:txBody>
          <a:bodyPr>
            <a:normAutofit fontScale="90000"/>
          </a:bodyPr>
          <a:lstStyle/>
          <a:p>
            <a:r>
              <a:rPr lang="en-US" dirty="0"/>
              <a:t>The recommendation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1658B-E307-4FF7-A4CF-701229FBE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052803"/>
            <a:ext cx="109728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By October 15, Review Committee recommends to </a:t>
            </a:r>
            <a:r>
              <a:rPr lang="en-US" sz="2400" b="1" dirty="0">
                <a:solidFill>
                  <a:srgbClr val="C00000"/>
                </a:solidFill>
              </a:rPr>
              <a:t>YOU</a:t>
            </a:r>
            <a:r>
              <a:rPr lang="en-US" sz="2400" dirty="0"/>
              <a:t>, Dean and Provost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All documentation provided to Review Committee is also submitted to the Provost by December 1</a:t>
            </a:r>
            <a:r>
              <a:rPr lang="en-US" sz="2400" baseline="30000" dirty="0"/>
              <a:t>st</a:t>
            </a:r>
            <a:r>
              <a:rPr lang="en-US" sz="2400" dirty="0"/>
              <a:t>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By December 1, Dean recommends to </a:t>
            </a:r>
            <a:r>
              <a:rPr lang="en-US" sz="2400" b="1" dirty="0">
                <a:solidFill>
                  <a:srgbClr val="C00000"/>
                </a:solidFill>
              </a:rPr>
              <a:t>YOU</a:t>
            </a:r>
            <a:r>
              <a:rPr lang="en-US" sz="2400" dirty="0"/>
              <a:t> and Provost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Takes into account recommendation and report of Review Committee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By March 31</a:t>
            </a:r>
            <a:r>
              <a:rPr lang="en-US" sz="2400" baseline="30000" dirty="0"/>
              <a:t>st</a:t>
            </a:r>
            <a:r>
              <a:rPr lang="en-US" sz="2400" dirty="0"/>
              <a:t>, Provost recommends to </a:t>
            </a:r>
            <a:r>
              <a:rPr lang="en-US" sz="2400" b="1" dirty="0">
                <a:solidFill>
                  <a:srgbClr val="C00000"/>
                </a:solidFill>
              </a:rPr>
              <a:t>YOU</a:t>
            </a:r>
            <a:r>
              <a:rPr lang="en-US" sz="2400" dirty="0"/>
              <a:t> and the President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All documentation provided to Provost is also submitted to the President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Within 1 month, President recommends to </a:t>
            </a:r>
            <a:r>
              <a:rPr lang="en-US" sz="2400" b="1" dirty="0">
                <a:solidFill>
                  <a:srgbClr val="C00000"/>
                </a:solidFill>
              </a:rPr>
              <a:t>YOU</a:t>
            </a:r>
            <a:r>
              <a:rPr lang="en-US" sz="2400" dirty="0"/>
              <a:t>, FA and the Provost</a:t>
            </a:r>
          </a:p>
          <a:p>
            <a:pPr lvl="2">
              <a:spcBef>
                <a:spcPts val="0"/>
              </a:spcBef>
            </a:pPr>
            <a:r>
              <a:rPr lang="en-US" dirty="0"/>
              <a:t>If positive, President informs </a:t>
            </a:r>
            <a:r>
              <a:rPr lang="en-US" dirty="0" err="1"/>
              <a:t>BoG</a:t>
            </a:r>
            <a:r>
              <a:rPr lang="en-US" dirty="0"/>
              <a:t>, </a:t>
            </a:r>
            <a:r>
              <a:rPr lang="en-US" dirty="0" err="1"/>
              <a:t>BoG</a:t>
            </a:r>
            <a:r>
              <a:rPr lang="en-US" dirty="0"/>
              <a:t> decision send to YOU and FA within 10 Days and decision is effective July 1</a:t>
            </a:r>
          </a:p>
          <a:p>
            <a:pPr lvl="2">
              <a:spcBef>
                <a:spcPts val="0"/>
              </a:spcBef>
            </a:pPr>
            <a:r>
              <a:rPr lang="en-US" dirty="0"/>
              <a:t>If negative, candidate can appeal the recommendation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55E2E-AAF0-40B9-A53F-6D920AC89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1624" y="6173788"/>
            <a:ext cx="3860800" cy="365125"/>
          </a:xfrm>
        </p:spPr>
        <p:txBody>
          <a:bodyPr/>
          <a:lstStyle/>
          <a:p>
            <a:pPr algn="l"/>
            <a:r>
              <a:rPr lang="en-US" dirty="0"/>
              <a:t>Article 21.06</a:t>
            </a:r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265DCA-3A16-4FB9-B52C-55706293B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BE9F48-7FE7-475E-95DA-E6767E154E1C}"/>
              </a:ext>
            </a:extLst>
          </p:cNvPr>
          <p:cNvSpPr/>
          <p:nvPr/>
        </p:nvSpPr>
        <p:spPr>
          <a:xfrm>
            <a:off x="839416" y="5415026"/>
            <a:ext cx="11089232" cy="49244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2600" dirty="0"/>
              <a:t>IMPORTANT: contact FA if you have difficulties at any point through the process</a:t>
            </a:r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795826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AE9D3-B394-482D-9D62-E7990958DC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YOUR Documentation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FE5B60-5FC9-4D2B-BE57-6CF870BCC8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488FD-0FB1-4B62-A3E5-96F75865C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807271-3739-409D-8F9C-C0AA2CCA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401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82CCE-B334-4B0C-A345-D1C0171C0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BE081-8082-4592-842E-8200E03EA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103024" cy="3412975"/>
          </a:xfrm>
        </p:spPr>
        <p:txBody>
          <a:bodyPr>
            <a:normAutofit/>
          </a:bodyPr>
          <a:lstStyle/>
          <a:p>
            <a:r>
              <a:rPr lang="en-US" dirty="0"/>
              <a:t>No fixed format or template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Binder and/or electronic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Use of table of contents, charts to organize content </a:t>
            </a:r>
            <a:endParaRPr lang="en-US" dirty="0"/>
          </a:p>
          <a:p>
            <a:r>
              <a:rPr lang="en-US" dirty="0"/>
              <a:t>Make it easy to read</a:t>
            </a:r>
          </a:p>
          <a:p>
            <a:r>
              <a:rPr lang="en-US" dirty="0"/>
              <a:t>Have executive summaries for overall documentation as well as for each section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DF66C3-00CA-4251-8742-56600DAC1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1ABFDF-9800-44A0-A5FA-46F789F2B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7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Documentation Provided by YOU</a:t>
            </a:r>
            <a:endParaRPr lang="en-CA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040" y="1196752"/>
            <a:ext cx="10972800" cy="374441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Provide to Dean by August 15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Curriculum Vitae (CV)- </a:t>
            </a:r>
            <a:r>
              <a:rPr lang="en-US" sz="2400" dirty="0">
                <a:hlinkClick r:id="rId2"/>
              </a:rPr>
              <a:t>template provided </a:t>
            </a: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Including professional development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Written statement regarding criteria in Article 21.01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Must show a clear promise of continued contribution through a record of satisfactory Teaching, Service and Other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Include availability of resources and its impact on them</a:t>
            </a:r>
          </a:p>
          <a:p>
            <a:pPr>
              <a:spcBef>
                <a:spcPts val="0"/>
              </a:spcBef>
            </a:pPr>
            <a:r>
              <a:rPr lang="en-US" sz="2400" dirty="0">
                <a:hlinkClick r:id="rId3"/>
              </a:rPr>
              <a:t>Teaching Dossier</a:t>
            </a:r>
            <a:r>
              <a:rPr lang="en-US" sz="2400" dirty="0"/>
              <a:t>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Other documentation *, </a:t>
            </a:r>
            <a:r>
              <a:rPr lang="en-US" sz="2400" dirty="0" err="1"/>
              <a:t>eg</a:t>
            </a:r>
            <a:r>
              <a:rPr lang="en-US" sz="2400" dirty="0"/>
              <a:t> signed letters from colleagues, students, </a:t>
            </a:r>
            <a:r>
              <a:rPr lang="en-US" sz="2400" dirty="0" err="1"/>
              <a:t>etc</a:t>
            </a:r>
            <a:r>
              <a:rPr lang="en-US" sz="2400" dirty="0"/>
              <a:t> collected by YOU which will be identified as solicited reviews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14</a:t>
            </a:fld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3AA301-D0AD-40B0-AF7F-15C274E9F97F}"/>
              </a:ext>
            </a:extLst>
          </p:cNvPr>
          <p:cNvSpPr/>
          <p:nvPr/>
        </p:nvSpPr>
        <p:spPr>
          <a:xfrm>
            <a:off x="2567608" y="5595085"/>
            <a:ext cx="8665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/>
              <a:t>* Can also include, awards, honours, selected works, links to learning tools, websites, etc.) </a:t>
            </a:r>
          </a:p>
        </p:txBody>
      </p:sp>
    </p:spTree>
    <p:extLst>
      <p:ext uri="{BB962C8B-B14F-4D97-AF65-F5344CB8AC3E}">
        <p14:creationId xmlns:p14="http://schemas.microsoft.com/office/powerpoint/2010/main" val="1494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documentation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CA" sz="2400" dirty="0"/>
              <a:t>Signed letters from colleagues, former students </a:t>
            </a:r>
            <a:r>
              <a:rPr lang="en-US" sz="2400" dirty="0"/>
              <a:t>collected by YOU: </a:t>
            </a:r>
            <a:r>
              <a:rPr lang="en-CA" sz="2400" dirty="0"/>
              <a:t>identified as solicited reviews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Selected Student Course Feedback Surveys: provide contextualization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Sample(s) of work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Lecture material, link to recorded slides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Lab manual excerpt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Solicited/unsolicited comments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Emails, letters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Students, colleagues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Invisible work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Screen shots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URLs</a:t>
            </a:r>
            <a:endParaRPr lang="en-CA" sz="2400" dirty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173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to think about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44" y="1334022"/>
            <a:ext cx="11391056" cy="4525963"/>
          </a:xfrm>
        </p:spPr>
        <p:txBody>
          <a:bodyPr>
            <a:normAutofit/>
          </a:bodyPr>
          <a:lstStyle/>
          <a:p>
            <a:r>
              <a:rPr lang="en-CA" sz="2800" dirty="0"/>
              <a:t>How does your Teaching/Service/Other align with plans and goals of your Faculty and of </a:t>
            </a:r>
            <a:r>
              <a:rPr lang="en-CA" sz="2800" dirty="0" err="1"/>
              <a:t>OntarioTechU</a:t>
            </a:r>
            <a:r>
              <a:rPr lang="en-CA" sz="2800" dirty="0"/>
              <a:t>? </a:t>
            </a:r>
          </a:p>
          <a:p>
            <a:pPr lvl="1"/>
            <a:r>
              <a:rPr lang="en-CA" sz="2400" dirty="0">
                <a:hlinkClick r:id="rId2"/>
              </a:rPr>
              <a:t>Strategic Plan</a:t>
            </a:r>
            <a:r>
              <a:rPr lang="en-CA" sz="2400" dirty="0"/>
              <a:t> of </a:t>
            </a:r>
            <a:r>
              <a:rPr lang="en-CA" sz="2400" dirty="0" err="1"/>
              <a:t>OntarioTechU</a:t>
            </a:r>
            <a:endParaRPr lang="en-CA" sz="2400" dirty="0"/>
          </a:p>
          <a:p>
            <a:pPr lvl="1"/>
            <a:r>
              <a:rPr lang="en-CA" sz="24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Integrated Academic Research Plan</a:t>
            </a:r>
            <a:r>
              <a:rPr lang="en-CA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CA" sz="2400" dirty="0"/>
              <a:t>of </a:t>
            </a:r>
            <a:r>
              <a:rPr lang="en-CA" sz="2400" dirty="0" err="1"/>
              <a:t>OntarioTechU</a:t>
            </a:r>
            <a:endParaRPr lang="en-CA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CA" sz="2800" dirty="0"/>
              <a:t>Explain any gaps or circumstances that may influence your work</a:t>
            </a:r>
          </a:p>
          <a:p>
            <a:r>
              <a:rPr lang="en-CA" sz="2800" dirty="0"/>
              <a:t>Resource availability to conduct research/teaching/service/other</a:t>
            </a:r>
          </a:p>
          <a:p>
            <a:r>
              <a:rPr lang="en-US" sz="2800" dirty="0"/>
              <a:t>Consider the final report and recommendations from</a:t>
            </a:r>
          </a:p>
          <a:p>
            <a:pPr lvl="1"/>
            <a:r>
              <a:rPr lang="en-US" sz="2400" dirty="0">
                <a:hlinkClick r:id="rId4"/>
              </a:rPr>
              <a:t>Student Course Feedback Survey Working Group</a:t>
            </a:r>
            <a:r>
              <a:rPr lang="en-US" sz="2400" dirty="0"/>
              <a:t>  </a:t>
            </a:r>
          </a:p>
          <a:p>
            <a:pPr lvl="1"/>
            <a:r>
              <a:rPr lang="en-US" sz="2400" dirty="0">
                <a:hlinkClick r:id="rId5"/>
              </a:rPr>
              <a:t>Standard Course Equivalencies Working Group</a:t>
            </a:r>
            <a:endParaRPr lang="en-US" sz="2400" dirty="0"/>
          </a:p>
          <a:p>
            <a:endParaRPr lang="en-CA" sz="2800" dirty="0"/>
          </a:p>
          <a:p>
            <a:endParaRPr lang="en-CA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>
                <a:solidFill>
                  <a:prstClr val="black">
                    <a:tint val="75000"/>
                  </a:prstClr>
                </a:solidFill>
              </a:rPr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1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n-CA" dirty="0">
                <a:latin typeface="Helvetica Neue Bold Condensed"/>
                <a:cs typeface="Helvetica Neue Bold Condensed"/>
                <a:hlinkClick r:id="rId3"/>
              </a:rPr>
              <a:t>CV Development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3550"/>
            <a:ext cx="5904656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000" dirty="0"/>
              <a:t>Reverse chronological order</a:t>
            </a:r>
            <a:endParaRPr lang="en-CA" sz="2000" dirty="0"/>
          </a:p>
          <a:p>
            <a:pPr>
              <a:spcBef>
                <a:spcPts val="0"/>
              </a:spcBef>
            </a:pPr>
            <a:r>
              <a:rPr lang="en-CA" sz="2000" dirty="0"/>
              <a:t>Biographical Information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Name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Degrees 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Employment History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Honours (include nominations and students who have received awards under your mentorship)</a:t>
            </a:r>
          </a:p>
          <a:p>
            <a:pPr lvl="1">
              <a:spcBef>
                <a:spcPts val="0"/>
              </a:spcBef>
            </a:pPr>
            <a:r>
              <a:rPr lang="en-CA" sz="2000" dirty="0"/>
              <a:t>Professional affiliations and activities</a:t>
            </a:r>
          </a:p>
          <a:p>
            <a:pPr>
              <a:spcBef>
                <a:spcPts val="0"/>
              </a:spcBef>
            </a:pPr>
            <a:r>
              <a:rPr lang="en-CA" sz="2000" dirty="0"/>
              <a:t>Scholarly and Professional Work (consistent format)</a:t>
            </a:r>
          </a:p>
          <a:p>
            <a:pPr>
              <a:spcBef>
                <a:spcPts val="0"/>
              </a:spcBef>
            </a:pPr>
            <a:r>
              <a:rPr lang="en-CA" sz="2000" dirty="0"/>
              <a:t>Include work before coming to UOIT</a:t>
            </a:r>
          </a:p>
          <a:p>
            <a:pPr>
              <a:spcBef>
                <a:spcPts val="0"/>
              </a:spcBef>
            </a:pPr>
            <a:endParaRPr lang="en-CA" sz="2000" dirty="0"/>
          </a:p>
          <a:p>
            <a:pPr marL="457200" lvl="1" indent="0">
              <a:spcBef>
                <a:spcPts val="0"/>
              </a:spcBef>
              <a:buNone/>
            </a:pPr>
            <a:endParaRPr lang="en-CA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17</a:t>
            </a:fld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AFC46D-E66F-4E41-8AF4-A9B199AF6538}"/>
              </a:ext>
            </a:extLst>
          </p:cNvPr>
          <p:cNvSpPr/>
          <p:nvPr/>
        </p:nvSpPr>
        <p:spPr>
          <a:xfrm>
            <a:off x="6080944" y="1044055"/>
            <a:ext cx="59347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Teaching Activities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Undergraduate courses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Graduate courses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Thesis/Projects supervised (primary or secondary)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000" dirty="0"/>
              <a:t>Masters (name, thesis topic, dates)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000" dirty="0"/>
              <a:t>Doctoral (name, thesis topic, dates)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000" dirty="0"/>
              <a:t>Postdoctoral (name, topic, dates)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CA" sz="2000" dirty="0"/>
              <a:t>Undergraduate (name, thesis topic, dates)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Other teaching and lectures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Service and Administrative Positions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University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Professional (consultancies)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Clinical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Community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A" sz="2000" dirty="0"/>
              <a:t>Other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A" sz="2000" dirty="0"/>
              <a:t>Other Relevant Information</a:t>
            </a:r>
          </a:p>
        </p:txBody>
      </p:sp>
    </p:spTree>
    <p:extLst>
      <p:ext uri="{BB962C8B-B14F-4D97-AF65-F5344CB8AC3E}">
        <p14:creationId xmlns:p14="http://schemas.microsoft.com/office/powerpoint/2010/main" val="51485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913EC-55B2-4E37-8F57-43D0438F7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045" y="131025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Teaching, Service and Other?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D9D6D5-872E-4201-B312-2752FB203D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4800751"/>
              </p:ext>
            </p:extLst>
          </p:nvPr>
        </p:nvGraphicFramePr>
        <p:xfrm>
          <a:off x="150785" y="698906"/>
          <a:ext cx="11881320" cy="5833119"/>
        </p:xfrm>
        <a:graphic>
          <a:graphicData uri="http://schemas.openxmlformats.org/drawingml/2006/table">
            <a:tbl>
              <a:tblPr firstRow="1" firstCol="1" bandRow="1">
                <a:tableStyleId>{7E9639D4-E3E2-4D34-9284-5A2195B3D0D7}</a:tableStyleId>
              </a:tblPr>
              <a:tblGrid>
                <a:gridCol w="3832684">
                  <a:extLst>
                    <a:ext uri="{9D8B030D-6E8A-4147-A177-3AD203B41FA5}">
                      <a16:colId xmlns:a16="http://schemas.microsoft.com/office/drawing/2014/main" val="176187529"/>
                    </a:ext>
                  </a:extLst>
                </a:gridCol>
                <a:gridCol w="2976627">
                  <a:extLst>
                    <a:ext uri="{9D8B030D-6E8A-4147-A177-3AD203B41FA5}">
                      <a16:colId xmlns:a16="http://schemas.microsoft.com/office/drawing/2014/main" val="591815060"/>
                    </a:ext>
                  </a:extLst>
                </a:gridCol>
                <a:gridCol w="5072009">
                  <a:extLst>
                    <a:ext uri="{9D8B030D-6E8A-4147-A177-3AD203B41FA5}">
                      <a16:colId xmlns:a16="http://schemas.microsoft.com/office/drawing/2014/main" val="3224534427"/>
                    </a:ext>
                  </a:extLst>
                </a:gridCol>
              </a:tblGrid>
              <a:tr h="2818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Teaching (Article 16.08)</a:t>
                      </a: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typically 70%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Service (Article 16.09)</a:t>
                      </a: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typically 20%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Other (Article 16.10)</a:t>
                      </a: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typically 10%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 anchor="ctr"/>
                </a:tc>
                <a:extLst>
                  <a:ext uri="{0D108BD9-81ED-4DB2-BD59-A6C34878D82A}">
                    <a16:rowId xmlns:a16="http://schemas.microsoft.com/office/drawing/2014/main" val="3320754902"/>
                  </a:ext>
                </a:extLst>
              </a:tr>
              <a:tr h="5146089">
                <a:tc>
                  <a:txBody>
                    <a:bodyPr/>
                    <a:lstStyle/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effectLst/>
                        </a:rPr>
                        <a:t>i</a:t>
                      </a:r>
                      <a:r>
                        <a:rPr lang="en-US" sz="1300" b="0" dirty="0">
                          <a:effectLst/>
                        </a:rPr>
                        <a:t>. delivering and coordinating courses; conducting seminars; guiding tutorials; coordinating and supervising laboratories; supervising fieldwork and individual study projects;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ii. developing and revising courses, laboratories, and programs;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iii. preparing and revising teaching and learning materials;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iv. assessing and evaluating assignments, tests, examinations, and other course work;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v. training and supervising the work of teaching assistants, and laboratory technicians;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vi. supervising, advising, assessing, and evaluating students' individual work, such as theses, projects, </a:t>
                      </a:r>
                      <a:r>
                        <a:rPr lang="en-US" sz="1300" b="0" dirty="0" err="1">
                          <a:effectLst/>
                        </a:rPr>
                        <a:t>practica</a:t>
                      </a:r>
                      <a:r>
                        <a:rPr lang="en-US" sz="1300" b="0" dirty="0">
                          <a:effectLst/>
                        </a:rPr>
                        <a:t>, placements, capstones, and papers;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vii. supporting and consulting with students outside of class or laboratory time;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viii. participating in the development of teaching methods, programs, or course content;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ix. coordinating with colleagues on synchronizing laboratory and lecture components;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x. mentoring students;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xi. preparing and/or designing laboratory experiments and laboratory manuals;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xii. ensuring safe practices in laboratories;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xiii. setup of laboratory equipment for teaching purposes;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xiv. counseling students on their academic progress;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xv. administering student activities including co-op and community placements; coordinating </a:t>
                      </a:r>
                      <a:r>
                        <a:rPr lang="en-US" sz="1300" b="0" dirty="0" err="1">
                          <a:effectLst/>
                        </a:rPr>
                        <a:t>practica</a:t>
                      </a:r>
                      <a:r>
                        <a:rPr lang="en-US" sz="1300" b="0" dirty="0">
                          <a:effectLst/>
                        </a:rPr>
                        <a:t>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xvi. applying existing knowledge; and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xvii. all other activity in which the Faculty Member engages for the purpose of student learning. </a:t>
                      </a:r>
                      <a:endParaRPr lang="en-US" sz="1300" b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effectLst/>
                        </a:rPr>
                        <a:t>i</a:t>
                      </a:r>
                      <a:r>
                        <a:rPr lang="en-US" sz="1300" b="0" dirty="0">
                          <a:effectLst/>
                        </a:rPr>
                        <a:t>. chairing and participating on Faculty standing and ad hoc committees;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ii. chairing and participating on University standing and ad hoc committees;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iii. developing academic programs;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iv. directing academic programs;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v. taking an active role in professional associations, including the Faculty Association, and learned societies;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vi. organizing and/or leading conferences, symposia, workshops, short courses, speaking events, public seminars, and other types of professional activities;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vii. taking an active role in community groups that are connected to the Faculty Member’s area of expertise;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viii. taking an active role as a reviewer for journals, granting bodies, refereed conferences, and publishers;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ix. serving on editorial boards for journals, conferences, conference proceedings, etc.;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x. representing the University at internal and/or external events and on external organizations;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xi. mentoring colleagues;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xii. professional practice;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xiii. advising students; and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xiv. administrative work; and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xv. </a:t>
                      </a:r>
                      <a:r>
                        <a:rPr lang="en-CA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developing/coordinating materials in support of accreditation activities outside those related to Teaching; creating and/or compiling documentation for accreditation and/or program review</a:t>
                      </a:r>
                      <a:r>
                        <a:rPr lang="en-CA" sz="1300" dirty="0">
                          <a:effectLst/>
                        </a:rPr>
                        <a:t> </a:t>
                      </a:r>
                      <a:endParaRPr lang="en-US" sz="1300" b="0" dirty="0">
                        <a:effectLst/>
                      </a:endParaRP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 </a:t>
                      </a:r>
                      <a:endParaRPr lang="en-US" sz="13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 err="1">
                          <a:effectLst/>
                        </a:rPr>
                        <a:t>i</a:t>
                      </a:r>
                      <a:r>
                        <a:rPr lang="en-US" sz="1300" b="0" dirty="0">
                          <a:effectLst/>
                        </a:rPr>
                        <a:t>. professional development on teaching or teaching methods and pedagogical pursuits in areas of field expertise;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ii. maintenance of laboratory equipment for teaching purposes;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iii. writing, editing and/or publishing peer reviewed or non-peer reviewed: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a. books,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b. chapters in books,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c. textbooks,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d. papers in journals,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e. papers in conference proceedings;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iv. conducting scholarly work, investigations, and analysis;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v. developing teaching materials and/or learning tools which have a wider application than the Faculty Member’s own teaching activities;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vi. compiling and publishing of scholarly bibliographies and literary work;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vii. creating literary or artistic works appropriate to one’s discipline;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viii. engaging in the scholarship of teaching;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ix. co-supervising graduate students academic work;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x. engaging in creative and professional practice (e.g. original design, clinical therapeutic techniques, etc.);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xi. creative application of existing knowledge;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xii. research, which is taken to include the scholarship of teaching;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xiii. preparing and submitting research proposals for grant applications;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xiv. receiving research grants and contracts;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xv. writing case studies;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xvi. defining, designing and/or developing scientific/engineering systems;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xvii. serving on editorial boards for journals, conferences, conference proceedings;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xviii. taking an active role as a reviewer for journals, granting bodies, and refereed conferences and publishers;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xix. writing textbooks; and </a:t>
                      </a:r>
                    </a:p>
                    <a:p>
                      <a:pPr marL="0" marR="0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effectLst/>
                        </a:rPr>
                        <a:t>xx. consulting. </a:t>
                      </a:r>
                      <a:endParaRPr lang="en-US" sz="13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761" marR="5376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096716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B937C5-C618-4E7B-B6F4-72F05BDC0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4A29ED-E6E3-4DFD-A81C-4D6950B37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415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70% Teaching; 20% Service; 10% Other</a:t>
            </a:r>
          </a:p>
          <a:p>
            <a:pPr lvl="1"/>
            <a:r>
              <a:rPr lang="en-US" dirty="0"/>
              <a:t>Flexibility in workload distributions may be agreed to by the Dean and YOU</a:t>
            </a:r>
          </a:p>
          <a:p>
            <a:r>
              <a:rPr lang="en-CA" dirty="0"/>
              <a:t>70% Teaching </a:t>
            </a:r>
          </a:p>
          <a:p>
            <a:pPr lvl="1"/>
            <a:r>
              <a:rPr lang="en-CA" dirty="0"/>
              <a:t>Equivalent of a maximum of seven (7) standard courses  </a:t>
            </a:r>
          </a:p>
          <a:p>
            <a:pPr lvl="1"/>
            <a:r>
              <a:rPr lang="en-CA" dirty="0"/>
              <a:t>Set in consultation with Dean.</a:t>
            </a:r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877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Teaching Faculty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188121"/>
            <a:ext cx="10972800" cy="1938043"/>
          </a:xfrm>
        </p:spPr>
        <p:txBody>
          <a:bodyPr>
            <a:normAutofit/>
          </a:bodyPr>
          <a:lstStyle/>
          <a:p>
            <a:r>
              <a:rPr lang="en-US" sz="3600" dirty="0"/>
              <a:t>Part 1: The Process</a:t>
            </a:r>
          </a:p>
          <a:p>
            <a:r>
              <a:rPr lang="en-US" sz="3600" dirty="0"/>
              <a:t>Part 2: Documentation</a:t>
            </a:r>
            <a:endParaRPr lang="en-CA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>
                <a:solidFill>
                  <a:prstClr val="black">
                    <a:tint val="75000"/>
                  </a:prstClr>
                </a:solidFill>
              </a:rPr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80366624"/>
              </p:ext>
            </p:extLst>
          </p:nvPr>
        </p:nvGraphicFramePr>
        <p:xfrm>
          <a:off x="335360" y="1363264"/>
          <a:ext cx="11449272" cy="2343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BFA8E88-5741-49D4-80DC-89BA82673A7D}"/>
              </a:ext>
            </a:extLst>
          </p:cNvPr>
          <p:cNvSpPr/>
          <p:nvPr/>
        </p:nvSpPr>
        <p:spPr>
          <a:xfrm>
            <a:off x="3575720" y="1391913"/>
            <a:ext cx="4968552" cy="2343297"/>
          </a:xfrm>
          <a:prstGeom prst="roundRect">
            <a:avLst/>
          </a:prstGeom>
          <a:noFill/>
          <a:ln w="203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225215-51FC-4D10-B07E-5328BE164AF9}"/>
              </a:ext>
            </a:extLst>
          </p:cNvPr>
          <p:cNvSpPr txBox="1"/>
          <p:nvPr/>
        </p:nvSpPr>
        <p:spPr>
          <a:xfrm>
            <a:off x="8969422" y="629152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167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76DF-8764-4850-AD6A-B10003F9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88" y="0"/>
            <a:ext cx="5630416" cy="1138138"/>
          </a:xfrm>
        </p:spPr>
        <p:txBody>
          <a:bodyPr>
            <a:normAutofit/>
          </a:bodyPr>
          <a:lstStyle/>
          <a:p>
            <a:pPr fontAlgn="t">
              <a:spcBef>
                <a:spcPts val="0"/>
              </a:spcBef>
            </a:pPr>
            <a:r>
              <a:rPr lang="en-US" b="1" dirty="0"/>
              <a:t>Teaching (Article 16.08)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E959B-BE03-47B9-B9BA-BE57D1D57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138138"/>
            <a:ext cx="11679088" cy="5819254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fontAlgn="t">
              <a:spcBef>
                <a:spcPts val="0"/>
              </a:spcBef>
              <a:buNone/>
            </a:pPr>
            <a:r>
              <a:rPr lang="en-US" sz="1800" dirty="0" err="1"/>
              <a:t>i</a:t>
            </a:r>
            <a:r>
              <a:rPr lang="en-US" sz="1800" dirty="0"/>
              <a:t>. delivering and coordinating courses; conducting seminars; guiding tutorials; coordinating and supervising laboratories; supervising fieldwork and individual study projects;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ii. developing and revising courses, laboratories, and programs;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iii. preparing and revising teaching and learning materials;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iv. assessing and evaluating assignments, tests, examinations, and other course work;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v. training and supervising the work of teaching assistants, and laboratory technicians;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vi. supervising, advising, assessing, and evaluating students' individual work, such as theses, projects, </a:t>
            </a:r>
            <a:r>
              <a:rPr lang="en-US" sz="1800" dirty="0" err="1"/>
              <a:t>practica</a:t>
            </a:r>
            <a:r>
              <a:rPr lang="en-US" sz="1800" dirty="0"/>
              <a:t>, placements, capstones, and papers;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vii. supporting and consulting with students outside of class or laboratory time;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viii. participating in the development of teaching methods, programs, or course content;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ix. coordinating with colleagues on synchronizing laboratory and lecture components;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x. mentoring students;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xi. preparing and/or designing laboratory experiments and laboratory manuals;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xii. ensuring safe practices in laboratories;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xiii. setup of laboratory equipment for teaching purposes;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xiv. counseling students on their academic progress;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xv. administering student activities including co-op and community placements; coordinating </a:t>
            </a:r>
            <a:r>
              <a:rPr lang="en-US" sz="1800" dirty="0" err="1"/>
              <a:t>practica</a:t>
            </a:r>
            <a:r>
              <a:rPr lang="en-US" sz="1800" dirty="0"/>
              <a:t>;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xvi. applying existing knowledge; and 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en-US" sz="1800" dirty="0"/>
              <a:t>xvii. all other activity in which the Faculty Member engages for the purpose of student learning. 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92B15F-BD36-4DA1-A714-58EDFDD4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CDA71-E02D-4A46-AAD2-DE535873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2449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Your Teaching Dossier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CA" sz="2600" dirty="0"/>
              <a:t>Executive Summary on your Teaching (1 page!)</a:t>
            </a:r>
          </a:p>
          <a:p>
            <a:pPr marL="0" indent="0">
              <a:spcBef>
                <a:spcPts val="0"/>
              </a:spcBef>
              <a:buNone/>
            </a:pPr>
            <a:endParaRPr lang="en-CA" sz="2600" dirty="0"/>
          </a:p>
          <a:p>
            <a:pPr marL="0" indent="0">
              <a:spcBef>
                <a:spcPts val="0"/>
              </a:spcBef>
              <a:buNone/>
            </a:pPr>
            <a:r>
              <a:rPr lang="en-CA" sz="2600" dirty="0"/>
              <a:t>Include and elaborate on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Your beliefs about teaching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Teaching accomplishments (nominated for awards, letters from students, student course feedback surveys, etc.)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Contributions to teaching (new courses, techniques, assessment, etc.)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Background information about program (compulsory, complexity, class size, grad vs undergrad, etc.)</a:t>
            </a:r>
          </a:p>
          <a:p>
            <a:pPr>
              <a:spcBef>
                <a:spcPts val="0"/>
              </a:spcBef>
            </a:pPr>
            <a:r>
              <a:rPr lang="en-CA" sz="2600" dirty="0"/>
              <a:t>Activities undertaken to improve teaching (workshops, peer observation and feedback, course evaluations, focus groups, etc.)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>
                <a:solidFill>
                  <a:prstClr val="black">
                    <a:tint val="75000"/>
                  </a:prstClr>
                </a:solidFill>
              </a:rPr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41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76DF-8764-4850-AD6A-B10003F9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88" y="0"/>
            <a:ext cx="11176396" cy="1138138"/>
          </a:xfrm>
        </p:spPr>
        <p:txBody>
          <a:bodyPr>
            <a:normAutofit/>
          </a:bodyPr>
          <a:lstStyle/>
          <a:p>
            <a:r>
              <a:rPr lang="en-US" dirty="0"/>
              <a:t>Criteria for Service (Article 16.09)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E959B-BE03-47B9-B9BA-BE57D1D57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188" y="1138138"/>
            <a:ext cx="11838260" cy="5819254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fontAlgn="ctr">
              <a:buNone/>
            </a:pPr>
            <a:r>
              <a:rPr lang="en-US" sz="1800" dirty="0" err="1"/>
              <a:t>i</a:t>
            </a:r>
            <a:r>
              <a:rPr lang="en-US" sz="1800" dirty="0"/>
              <a:t>. chairing and participating on Faculty standing and ad hoc committees; </a:t>
            </a:r>
          </a:p>
          <a:p>
            <a:pPr marL="0" indent="0" fontAlgn="t">
              <a:buNone/>
            </a:pPr>
            <a:r>
              <a:rPr lang="en-US" sz="1800" dirty="0"/>
              <a:t>ii. chairing and participating on University standing and ad hoc committees; </a:t>
            </a:r>
          </a:p>
          <a:p>
            <a:pPr marL="0" indent="0" fontAlgn="t">
              <a:buNone/>
            </a:pPr>
            <a:r>
              <a:rPr lang="en-US" sz="1800" dirty="0"/>
              <a:t>iii. developing academic programs; </a:t>
            </a:r>
          </a:p>
          <a:p>
            <a:pPr marL="0" indent="0" fontAlgn="t">
              <a:buNone/>
            </a:pPr>
            <a:r>
              <a:rPr lang="en-US" sz="1800" dirty="0"/>
              <a:t>iv. directing academic programs; </a:t>
            </a:r>
          </a:p>
          <a:p>
            <a:pPr marL="0" indent="0" fontAlgn="t">
              <a:buNone/>
            </a:pPr>
            <a:r>
              <a:rPr lang="en-US" sz="1800" dirty="0"/>
              <a:t>v. taking an active role in professional associations, including the Faculty Association, and learned societies; </a:t>
            </a:r>
          </a:p>
          <a:p>
            <a:pPr marL="0" indent="0" fontAlgn="t">
              <a:buNone/>
            </a:pPr>
            <a:r>
              <a:rPr lang="en-US" sz="1800" dirty="0"/>
              <a:t>vi. organizing and/or leading conferences, symposia, workshops, short courses, speaking events, public seminars, and other types of professional activities; </a:t>
            </a:r>
          </a:p>
          <a:p>
            <a:pPr marL="0" indent="0" fontAlgn="t">
              <a:buNone/>
            </a:pPr>
            <a:r>
              <a:rPr lang="en-US" sz="1800" dirty="0"/>
              <a:t>vii. taking an active role in community groups that are connected to the Faculty Member’s area of expertise; </a:t>
            </a:r>
          </a:p>
          <a:p>
            <a:pPr marL="0" indent="0" fontAlgn="t">
              <a:buNone/>
            </a:pPr>
            <a:r>
              <a:rPr lang="en-US" sz="1800" dirty="0"/>
              <a:t>viii. taking an active role as a reviewer for journals, granting bodies, refereed conferences, and publishers; </a:t>
            </a:r>
          </a:p>
          <a:p>
            <a:pPr marL="0" indent="0" fontAlgn="t">
              <a:buNone/>
            </a:pPr>
            <a:r>
              <a:rPr lang="en-US" sz="1800" dirty="0"/>
              <a:t>ix. serving on editorial boards for journals, conferences, conference proceedings, etc.; </a:t>
            </a:r>
          </a:p>
          <a:p>
            <a:pPr marL="0" indent="0" fontAlgn="t">
              <a:buNone/>
            </a:pPr>
            <a:r>
              <a:rPr lang="en-US" sz="1800" dirty="0"/>
              <a:t>x. representing the University at internal and/or external events and on external organizations; </a:t>
            </a:r>
          </a:p>
          <a:p>
            <a:pPr marL="0" indent="0" fontAlgn="t">
              <a:buNone/>
            </a:pPr>
            <a:r>
              <a:rPr lang="en-US" sz="1800" dirty="0"/>
              <a:t>xi. mentoring colleagues; </a:t>
            </a:r>
          </a:p>
          <a:p>
            <a:pPr marL="0" indent="0" fontAlgn="t">
              <a:buNone/>
            </a:pPr>
            <a:r>
              <a:rPr lang="en-US" sz="1800" dirty="0"/>
              <a:t>xii. professional practice; </a:t>
            </a:r>
          </a:p>
          <a:p>
            <a:pPr marL="0" indent="0" fontAlgn="t">
              <a:buNone/>
            </a:pPr>
            <a:r>
              <a:rPr lang="en-US" sz="1800" dirty="0"/>
              <a:t>xiii. advising students; </a:t>
            </a:r>
          </a:p>
          <a:p>
            <a:pPr marL="0" indent="0" fontAlgn="t">
              <a:buNone/>
            </a:pPr>
            <a:r>
              <a:rPr lang="en-US" sz="1800" dirty="0"/>
              <a:t>xiv. administrative work; and</a:t>
            </a:r>
          </a:p>
          <a:p>
            <a:pPr marL="0" indent="0" fontAlgn="t">
              <a:buNone/>
            </a:pPr>
            <a:r>
              <a:rPr lang="en-US" sz="1800" dirty="0"/>
              <a:t>xv. </a:t>
            </a:r>
            <a:r>
              <a:rPr lang="en-CA" sz="1800" dirty="0"/>
              <a:t>developing/coordinating materials in support of accreditation activities outside those related to Teaching; creating and/or compiling documentation for accreditation and/or program review </a:t>
            </a: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92B15F-BD36-4DA1-A714-58EDFDD4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CDA71-E02D-4A46-AAD2-DE535873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6694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76DF-8764-4850-AD6A-B10003F9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88" y="0"/>
            <a:ext cx="11536436" cy="1138138"/>
          </a:xfrm>
        </p:spPr>
        <p:txBody>
          <a:bodyPr>
            <a:normAutofit/>
          </a:bodyPr>
          <a:lstStyle/>
          <a:p>
            <a:r>
              <a:rPr lang="en-US" dirty="0"/>
              <a:t>Criteria for Other (Article 16.10)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E959B-BE03-47B9-B9BA-BE57D1D57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56" y="842566"/>
            <a:ext cx="11679088" cy="587891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fontAlgn="ctr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 err="1"/>
              <a:t>i</a:t>
            </a:r>
            <a:r>
              <a:rPr lang="en-US" sz="1800" dirty="0"/>
              <a:t>. professional development on teaching or teaching methods and pedagogical pursuits in areas of field expertise;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ii. maintenance of laboratory equipment for teaching purposes;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iii. writing, editing and/or publishing peer reviewed or non-peer reviewed: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a. books,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b. chapters in books,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c. textbooks,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d. papers in journals,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e. papers in conference proceedings;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iv. conducting scholarly work, investigations, and analysis;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v. developing teaching materials and/or learning tools which have a wider application than the Faculty Member’s own teaching activities;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vi. compiling and publishing of scholarly bibliographies and literary work;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vii. creating literary or artistic works appropriate to one’s discipline;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viii. engaging in the scholarship of teaching;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ix. co-supervising graduate students academic work;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x. engaging in creative and professional practice (e.g. original design, clinical therapeutic techniques, etc.);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xi. creative application of existing knowledge;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xii. research, which is taken to include the scholarship of teaching;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xiii. preparing and submitting research proposals for grant applications;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xiv. receiving research grants and contracts;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xv. writing case studies;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xvi. defining, designing and/or developing scientific/engineering systems;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xvii. serving on editorial boards for journals, conferences, conference proceedings;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xiii. taking an active role as a reviewer for journals, granting bodies, and refereed conferences and publishers;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xix. writing textbooks; and </a:t>
            </a:r>
          </a:p>
          <a:p>
            <a:pPr marL="0" indent="0" fontAlgn="t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1800" dirty="0"/>
              <a:t>xx. consulting. </a:t>
            </a:r>
          </a:p>
          <a:p>
            <a:pPr marL="0" indent="0">
              <a:lnSpc>
                <a:spcPct val="75000"/>
              </a:lnSpc>
              <a:spcBef>
                <a:spcPts val="0"/>
              </a:spcBef>
              <a:buNone/>
            </a:pP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92B15F-BD36-4DA1-A714-58EDFDD4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CDA71-E02D-4A46-AAD2-DE535873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0288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Service and Other Statement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394" y="1417638"/>
            <a:ext cx="10972800" cy="4525963"/>
          </a:xfrm>
        </p:spPr>
        <p:txBody>
          <a:bodyPr>
            <a:noAutofit/>
          </a:bodyPr>
          <a:lstStyle/>
          <a:p>
            <a:r>
              <a:rPr lang="en-CA" sz="2800" dirty="0"/>
              <a:t>Executive Summary for Service and Other (1 page!)</a:t>
            </a:r>
          </a:p>
          <a:p>
            <a:endParaRPr lang="en-CA" sz="2800" dirty="0"/>
          </a:p>
          <a:p>
            <a:pPr marL="0" indent="0">
              <a:buNone/>
            </a:pPr>
            <a:r>
              <a:rPr lang="en-CA" sz="2800" dirty="0"/>
              <a:t>Include and elaborate on</a:t>
            </a:r>
          </a:p>
          <a:p>
            <a:r>
              <a:rPr lang="en-CA" sz="2800" dirty="0"/>
              <a:t>Leadership positions on committees (Executive Committee, Faculty rep on …, FA, etc.)</a:t>
            </a:r>
          </a:p>
          <a:p>
            <a:r>
              <a:rPr lang="en-CA" sz="2800" dirty="0"/>
              <a:t>Contributions made to faculty committees</a:t>
            </a:r>
          </a:p>
          <a:p>
            <a:r>
              <a:rPr lang="en-CA" sz="2800" dirty="0"/>
              <a:t>Correlate outside community service to service inside the university</a:t>
            </a:r>
          </a:p>
          <a:p>
            <a:r>
              <a:rPr lang="en-CA" sz="2800" dirty="0"/>
              <a:t>Professional development, academic responsibilities, pedagogical pursuits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>
                <a:solidFill>
                  <a:prstClr val="black">
                    <a:tint val="75000"/>
                  </a:prstClr>
                </a:solidFill>
              </a:rPr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9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/>
              <a:t>UOITFA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CA" sz="2400" dirty="0"/>
              <a:t>Advice</a:t>
            </a:r>
          </a:p>
          <a:p>
            <a:pPr lvl="1"/>
            <a:r>
              <a:rPr lang="en-CA" sz="2400" dirty="0"/>
              <a:t>Info about process</a:t>
            </a:r>
          </a:p>
          <a:p>
            <a:pPr lvl="1"/>
            <a:r>
              <a:rPr lang="en-CA" sz="2400" dirty="0"/>
              <a:t>Listening ear</a:t>
            </a:r>
          </a:p>
          <a:p>
            <a:pPr lvl="1"/>
            <a:r>
              <a:rPr lang="en-CA" sz="2400" dirty="0"/>
              <a:t>Your suggestions? </a:t>
            </a:r>
            <a:r>
              <a:rPr lang="en-CA" sz="2400" dirty="0" err="1"/>
              <a:t>office@uoitfa.ca</a:t>
            </a:r>
            <a:endParaRPr lang="en-CA" sz="2400" dirty="0"/>
          </a:p>
          <a:p>
            <a:pPr lvl="1"/>
            <a:endParaRPr lang="en-CA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D7E6E9D-A1A6-42CB-86C8-C856B42310BB}"/>
              </a:ext>
            </a:extLst>
          </p:cNvPr>
          <p:cNvSpPr/>
          <p:nvPr/>
        </p:nvSpPr>
        <p:spPr>
          <a:xfrm>
            <a:off x="1163452" y="2420888"/>
            <a:ext cx="9865096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What can we do to help?</a:t>
            </a:r>
          </a:p>
          <a:p>
            <a:pPr lvl="1"/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Advice</a:t>
            </a:r>
          </a:p>
          <a:p>
            <a:pPr lvl="1"/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Info about process</a:t>
            </a:r>
          </a:p>
          <a:p>
            <a:pPr lvl="1"/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Listening ear</a:t>
            </a:r>
          </a:p>
          <a:p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Contact us at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office@uoitfa.ca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  <a:p>
            <a:pPr lvl="1"/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57150" indent="0" algn="ctr">
              <a:buNone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Chelsea Bauer, 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</a:rPr>
              <a:t>Member Services Coordinator </a:t>
            </a:r>
          </a:p>
          <a:p>
            <a:pPr marL="57150" indent="0" algn="ctr">
              <a:buNone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Christine McLaughlin, 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</a:rPr>
              <a:t>Executive Director</a:t>
            </a:r>
            <a:endParaRPr lang="en-CA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2115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AE9D3-B394-482D-9D62-E7990958DC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Denial and what to do with it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488FD-0FB1-4B62-A3E5-96F75865C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>
                <a:solidFill>
                  <a:prstClr val="black">
                    <a:tint val="75000"/>
                  </a:prstClr>
                </a:solidFill>
              </a:rPr>
              <a:t>UOIT FA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807271-3739-409D-8F9C-C0AA2CCA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5AAA1E6-42C5-46FB-A4C2-1BDD1AAB8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600" dirty="0"/>
              <a:t>IMPORTANT: contact FA if you have difficulties at any point through the process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21416317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692" y="-13444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/>
              <a:t>Negative Recommendation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0692" y="1556792"/>
            <a:ext cx="10972800" cy="384710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200" dirty="0"/>
              <a:t>Negative Recommendation by Review Committee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candidate is provided with a written statement of detailed reasons AND invitation to respond within 10 Days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Response in writing and at candidate’s option also orally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Right to FA representative for oral response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Right to access full contents of file, including confidential letters with identities redacted, in preparing response</a:t>
            </a:r>
          </a:p>
          <a:p>
            <a:pPr lvl="1"/>
            <a:r>
              <a:rPr lang="en-US" sz="2200" dirty="0"/>
              <a:t>Review Committee then has final meeting to record its recommendation </a:t>
            </a:r>
          </a:p>
          <a:p>
            <a:pPr lvl="1">
              <a:spcBef>
                <a:spcPts val="0"/>
              </a:spcBef>
            </a:pPr>
            <a:endParaRPr lang="en-US" sz="2200" dirty="0"/>
          </a:p>
          <a:p>
            <a:pPr>
              <a:spcBef>
                <a:spcPts val="0"/>
              </a:spcBef>
            </a:pPr>
            <a:r>
              <a:rPr lang="en-US" sz="2200" dirty="0"/>
              <a:t>Negative Recommendation by President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Candidate can appeal within 10 Days to the TFAC (article 21.07)</a:t>
            </a:r>
          </a:p>
          <a:p>
            <a:pPr lvl="1">
              <a:spcBef>
                <a:spcPts val="0"/>
              </a:spcBef>
            </a:pPr>
            <a:r>
              <a:rPr lang="en-US" sz="2200" dirty="0"/>
              <a:t>President delays negative recommendation to </a:t>
            </a:r>
            <a:r>
              <a:rPr lang="en-US" sz="2200" dirty="0" err="1"/>
              <a:t>BoG</a:t>
            </a:r>
            <a:r>
              <a:rPr lang="en-US" sz="2200" dirty="0"/>
              <a:t> until completion of appeal and grievance processes are completed</a:t>
            </a:r>
          </a:p>
          <a:p>
            <a:pPr lvl="1">
              <a:spcBef>
                <a:spcPts val="0"/>
              </a:spcBef>
            </a:pP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11624" y="6173788"/>
            <a:ext cx="3860800" cy="365125"/>
          </a:xfrm>
        </p:spPr>
        <p:txBody>
          <a:bodyPr/>
          <a:lstStyle/>
          <a:p>
            <a:pPr algn="l"/>
            <a:r>
              <a:rPr lang="en-CA" sz="1600" dirty="0">
                <a:solidFill>
                  <a:prstClr val="black">
                    <a:tint val="75000"/>
                  </a:prstClr>
                </a:solidFill>
              </a:rPr>
              <a:t>Article 21.07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994AC402-B117-4FAE-AB2E-A0AAD2F77454}"/>
              </a:ext>
            </a:extLst>
          </p:cNvPr>
          <p:cNvSpPr txBox="1">
            <a:spLocks/>
          </p:cNvSpPr>
          <p:nvPr/>
        </p:nvSpPr>
        <p:spPr>
          <a:xfrm>
            <a:off x="1487488" y="971793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23536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Appeal Process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8840"/>
            <a:ext cx="10972800" cy="4137324"/>
          </a:xfrm>
        </p:spPr>
        <p:txBody>
          <a:bodyPr>
            <a:normAutofit/>
          </a:bodyPr>
          <a:lstStyle/>
          <a:p>
            <a:r>
              <a:rPr lang="en-US" dirty="0"/>
              <a:t>Within 10 Days of President’s recommendation, candidate writes to Chair of TFAC</a:t>
            </a:r>
          </a:p>
          <a:p>
            <a:r>
              <a:rPr lang="en-US" dirty="0"/>
              <a:t>Grounds for appeal:</a:t>
            </a:r>
          </a:p>
          <a:p>
            <a:pPr marL="971550" lvl="1" indent="-514350">
              <a:buAutoNum type="arabicPeriod"/>
            </a:pPr>
            <a:r>
              <a:rPr lang="en-US" dirty="0"/>
              <a:t>Alleged violation of Article 21 procedures</a:t>
            </a:r>
          </a:p>
          <a:p>
            <a:pPr marL="971550" lvl="1" indent="-514350">
              <a:buAutoNum type="arabicPeriod"/>
            </a:pPr>
            <a:r>
              <a:rPr lang="en-US" dirty="0"/>
              <a:t>Allegation that at least one of Teaching,  Service, or Other were not evaluated full and/or fairly</a:t>
            </a:r>
          </a:p>
          <a:p>
            <a:pPr marL="514350" indent="-457200"/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83632" y="6132515"/>
            <a:ext cx="3860800" cy="365125"/>
          </a:xfrm>
        </p:spPr>
        <p:txBody>
          <a:bodyPr/>
          <a:lstStyle/>
          <a:p>
            <a:pPr algn="l"/>
            <a:r>
              <a:rPr lang="en-CA" sz="1600" dirty="0"/>
              <a:t>Article </a:t>
            </a:r>
            <a:r>
              <a:rPr lang="en-US" sz="1600" dirty="0"/>
              <a:t>21.07</a:t>
            </a:r>
            <a:endParaRPr lang="en-CA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28</a:t>
            </a:fld>
            <a:endParaRPr lang="en-CA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3274B42-D31A-42A5-8C88-E4412A63CB7D}"/>
              </a:ext>
            </a:extLst>
          </p:cNvPr>
          <p:cNvSpPr txBox="1">
            <a:spLocks/>
          </p:cNvSpPr>
          <p:nvPr/>
        </p:nvSpPr>
        <p:spPr>
          <a:xfrm>
            <a:off x="1487488" y="1311151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0372330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7990-06A1-4E93-9C05-47C914F5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Teaching Faculty Appeal Committee (TFAC) - who they 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6BE94-E887-4E4F-B549-D5137FC92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88840"/>
            <a:ext cx="10972800" cy="4137324"/>
          </a:xfrm>
        </p:spPr>
        <p:txBody>
          <a:bodyPr>
            <a:normAutofit/>
          </a:bodyPr>
          <a:lstStyle/>
          <a:p>
            <a:pPr marL="571500" indent="-514350"/>
            <a:r>
              <a:rPr lang="en-US" sz="2600" dirty="0"/>
              <a:t>Standing committee with 5 faculty members</a:t>
            </a:r>
          </a:p>
          <a:p>
            <a:pPr marL="971550" lvl="1" indent="-514350"/>
            <a:r>
              <a:rPr lang="en-US" sz="2600" dirty="0"/>
              <a:t>Rank of at least Associate Teaching Professor or Professor elected</a:t>
            </a:r>
          </a:p>
          <a:p>
            <a:pPr marL="971550" lvl="1" indent="-514350"/>
            <a:r>
              <a:rPr lang="en-US" sz="2600" dirty="0"/>
              <a:t>3 elected by secret ballot of all TFs, with 1 serving as alternate  </a:t>
            </a:r>
          </a:p>
          <a:p>
            <a:pPr marL="1371600" lvl="2" indent="-514350"/>
            <a:r>
              <a:rPr lang="en-US" sz="2600" dirty="0"/>
              <a:t>Faculty representation maximized</a:t>
            </a:r>
          </a:p>
          <a:p>
            <a:pPr marL="971550" lvl="1" indent="-514350"/>
            <a:r>
              <a:rPr lang="en-US" sz="2600" dirty="0"/>
              <a:t>2 appointed by Provost, with 1 serving as alternate</a:t>
            </a:r>
          </a:p>
          <a:p>
            <a:pPr marL="571500" indent="-514350"/>
            <a:r>
              <a:rPr lang="en-US" sz="2600" dirty="0"/>
              <a:t>Chair elected by and from Committee membership</a:t>
            </a:r>
          </a:p>
          <a:p>
            <a:pPr marL="971550" lvl="1" indent="-514350"/>
            <a:r>
              <a:rPr lang="en-US" sz="2600" dirty="0"/>
              <a:t>Not on original committee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7E2FAA-D1B2-4BC7-8711-974F02625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1624" y="6090446"/>
            <a:ext cx="3860800" cy="365125"/>
          </a:xfrm>
        </p:spPr>
        <p:txBody>
          <a:bodyPr/>
          <a:lstStyle/>
          <a:p>
            <a:pPr algn="l"/>
            <a:r>
              <a:rPr lang="en-CA" sz="1800" dirty="0">
                <a:solidFill>
                  <a:prstClr val="black">
                    <a:tint val="75000"/>
                  </a:prstClr>
                </a:solidFill>
              </a:rPr>
              <a:t>Article 21.07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0BDB83-5E67-430E-A75F-60A6A775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29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03A47CC-8621-4ED4-9D0B-145DEB733AD0}"/>
              </a:ext>
            </a:extLst>
          </p:cNvPr>
          <p:cNvSpPr txBox="1">
            <a:spLocks/>
          </p:cNvSpPr>
          <p:nvPr/>
        </p:nvSpPr>
        <p:spPr>
          <a:xfrm>
            <a:off x="1487488" y="1239143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985792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01C6FD4-C79C-462A-863B-2D50C0CE1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76" y="1268760"/>
            <a:ext cx="10972800" cy="4525963"/>
          </a:xfrm>
        </p:spPr>
        <p:txBody>
          <a:bodyPr/>
          <a:lstStyle/>
          <a:p>
            <a:r>
              <a:rPr lang="en-US" b="1" u="sng" dirty="0"/>
              <a:t>D</a:t>
            </a:r>
            <a:r>
              <a:rPr lang="en-US" dirty="0"/>
              <a:t>ay versus </a:t>
            </a:r>
            <a:r>
              <a:rPr lang="en-US" b="1" u="sng" dirty="0"/>
              <a:t>d</a:t>
            </a:r>
            <a:r>
              <a:rPr lang="en-US" dirty="0"/>
              <a:t>ay</a:t>
            </a:r>
          </a:p>
          <a:p>
            <a:pPr lvl="1"/>
            <a:r>
              <a:rPr lang="en-US" dirty="0"/>
              <a:t>Day: business days. Excludes weekends and statutory holidays</a:t>
            </a:r>
          </a:p>
          <a:p>
            <a:pPr lvl="1"/>
            <a:r>
              <a:rPr lang="en-US" dirty="0"/>
              <a:t>day: Monday-Sunday</a:t>
            </a:r>
          </a:p>
          <a:p>
            <a:r>
              <a:rPr lang="en-US" dirty="0"/>
              <a:t>Academic Year : the twelve months period starting on the first day of the fall term</a:t>
            </a:r>
          </a:p>
          <a:p>
            <a:r>
              <a:rPr lang="en-US" dirty="0"/>
              <a:t>Appointment Year : from July of one year to June of the next</a:t>
            </a:r>
          </a:p>
          <a:p>
            <a:r>
              <a:rPr lang="en-US" dirty="0"/>
              <a:t>All correspondence done in writing</a:t>
            </a:r>
          </a:p>
          <a:p>
            <a:r>
              <a:rPr lang="en-US" b="1" u="sng" dirty="0"/>
              <a:t>In-camera </a:t>
            </a:r>
            <a:r>
              <a:rPr lang="en-US" dirty="0"/>
              <a:t>Meetings = </a:t>
            </a:r>
            <a:r>
              <a:rPr lang="en-US" b="1" u="sng" dirty="0"/>
              <a:t>private</a:t>
            </a:r>
            <a:r>
              <a:rPr lang="en-US" dirty="0"/>
              <a:t> meetings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3</a:t>
            </a:fld>
            <a:endParaRPr lang="en-CA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6360" y="4509120"/>
            <a:ext cx="2518488" cy="2231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5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Autofit/>
          </a:bodyPr>
          <a:lstStyle/>
          <a:p>
            <a:r>
              <a:rPr lang="en-US" sz="4000" dirty="0"/>
              <a:t>TFAC- what they do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76" y="1700808"/>
            <a:ext cx="10972800" cy="3991173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Receives all documentation</a:t>
            </a:r>
          </a:p>
          <a:p>
            <a:r>
              <a:rPr lang="en-US" sz="2600" dirty="0"/>
              <a:t>Arranges meeting normally within 20 Days and invites</a:t>
            </a:r>
          </a:p>
          <a:p>
            <a:pPr lvl="1"/>
            <a:r>
              <a:rPr lang="en-US" sz="2600" dirty="0"/>
              <a:t>Chair of Review Committee </a:t>
            </a:r>
          </a:p>
          <a:p>
            <a:pPr lvl="1"/>
            <a:r>
              <a:rPr lang="en-US" sz="2600" dirty="0"/>
              <a:t>Candidate (right to FA representative)</a:t>
            </a:r>
          </a:p>
          <a:p>
            <a:r>
              <a:rPr lang="en-US" sz="2600" dirty="0"/>
              <a:t>Write recommendation with detailed reasons clearly related to criteria within 20 Days to candidate, Provost and President</a:t>
            </a:r>
          </a:p>
          <a:p>
            <a:r>
              <a:rPr lang="en-US" sz="2600" dirty="0"/>
              <a:t>President considers appeal decision &amp; informs candidate within 10 Days</a:t>
            </a:r>
          </a:p>
          <a:p>
            <a:pPr lvl="1"/>
            <a:r>
              <a:rPr lang="en-US" sz="2600" dirty="0"/>
              <a:t>Positive recommendation: continuing appointment effective July 1</a:t>
            </a:r>
          </a:p>
          <a:p>
            <a:pPr lvl="1"/>
            <a:r>
              <a:rPr lang="en-US" sz="2600" dirty="0"/>
              <a:t>Negative decision: terminated June 30 with 3 months salary</a:t>
            </a:r>
            <a:endParaRPr lang="en-CA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55640" y="6154739"/>
            <a:ext cx="3860800" cy="365125"/>
          </a:xfrm>
        </p:spPr>
        <p:txBody>
          <a:bodyPr/>
          <a:lstStyle/>
          <a:p>
            <a:pPr algn="l"/>
            <a:r>
              <a:rPr lang="en-CA" sz="1400" dirty="0">
                <a:solidFill>
                  <a:prstClr val="black">
                    <a:tint val="75000"/>
                  </a:prstClr>
                </a:solidFill>
              </a:rPr>
              <a:t>Article 21.07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30</a:t>
            </a:fld>
            <a:endParaRPr lang="en-CA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46867B5-6B8C-409D-ACB1-4A3D91B58425}"/>
              </a:ext>
            </a:extLst>
          </p:cNvPr>
          <p:cNvSpPr txBox="1">
            <a:spLocks/>
          </p:cNvSpPr>
          <p:nvPr/>
        </p:nvSpPr>
        <p:spPr>
          <a:xfrm>
            <a:off x="1487488" y="1239143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69090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Grievance of Appeal Decision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6831"/>
            <a:ext cx="10972800" cy="4209333"/>
          </a:xfrm>
        </p:spPr>
        <p:txBody>
          <a:bodyPr>
            <a:normAutofit lnSpcReduction="10000"/>
          </a:bodyPr>
          <a:lstStyle/>
          <a:p>
            <a:r>
              <a:rPr lang="en-US" sz="2300" dirty="0"/>
              <a:t>FA files on behalf of candidate within 10 Days of President’s negative recommendation </a:t>
            </a:r>
          </a:p>
          <a:p>
            <a:pPr lvl="1"/>
            <a:r>
              <a:rPr lang="en-US" sz="2300" dirty="0"/>
              <a:t>Commences at Step 2 (Article 11.06 b)</a:t>
            </a:r>
          </a:p>
          <a:p>
            <a:pPr lvl="1"/>
            <a:r>
              <a:rPr lang="en-US" sz="2300" dirty="0"/>
              <a:t>Does not extend termination date</a:t>
            </a:r>
          </a:p>
          <a:p>
            <a:r>
              <a:rPr lang="en-US" sz="2300" dirty="0"/>
              <a:t>Grounds for grievance</a:t>
            </a:r>
          </a:p>
          <a:p>
            <a:pPr lvl="1"/>
            <a:r>
              <a:rPr lang="en-US" sz="2300" dirty="0"/>
              <a:t>Allegation of a defect in the administration or processes of the appeal process</a:t>
            </a:r>
            <a:endParaRPr lang="en-US" sz="2300" u="sng" dirty="0"/>
          </a:p>
          <a:p>
            <a:r>
              <a:rPr lang="en-US" sz="2300" dirty="0"/>
              <a:t>Arbitration can deny or uphold grievance</a:t>
            </a:r>
          </a:p>
          <a:p>
            <a:pPr lvl="1"/>
            <a:r>
              <a:rPr lang="en-US" sz="2300" dirty="0"/>
              <a:t>If grievance upheld, direction formation of newly constituted Review Committee</a:t>
            </a:r>
          </a:p>
          <a:p>
            <a:r>
              <a:rPr lang="en-US" sz="2300" dirty="0"/>
              <a:t>Newly constituted Review Committee reconsiders the President’s recommendation </a:t>
            </a:r>
          </a:p>
          <a:p>
            <a:pPr lvl="1"/>
            <a:r>
              <a:rPr lang="en-US" sz="2300" dirty="0"/>
              <a:t>Receives all documentation,  including arbitrator’s award</a:t>
            </a:r>
          </a:p>
          <a:p>
            <a:pPr lvl="1"/>
            <a:r>
              <a:rPr lang="en-US" sz="2300" dirty="0"/>
              <a:t>Makes a final and binding written decision to candidate, FA, Provost and President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83632" y="6173788"/>
            <a:ext cx="3860800" cy="365125"/>
          </a:xfrm>
        </p:spPr>
        <p:txBody>
          <a:bodyPr/>
          <a:lstStyle/>
          <a:p>
            <a:pPr algn="l"/>
            <a:r>
              <a:rPr lang="en-CA" sz="1600" dirty="0"/>
              <a:t>Article </a:t>
            </a:r>
            <a:r>
              <a:rPr lang="en-US" sz="1600" dirty="0"/>
              <a:t>21.09 </a:t>
            </a:r>
            <a:endParaRPr lang="en-CA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31</a:t>
            </a:fld>
            <a:endParaRPr lang="en-CA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4CD3F9C-16EC-4549-A2C0-0325B9581351}"/>
              </a:ext>
            </a:extLst>
          </p:cNvPr>
          <p:cNvSpPr txBox="1">
            <a:spLocks/>
          </p:cNvSpPr>
          <p:nvPr/>
        </p:nvSpPr>
        <p:spPr>
          <a:xfrm>
            <a:off x="1487488" y="1239143"/>
            <a:ext cx="10297144" cy="46166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IMPORTANT: contact FA if you have difficulties at any point through the process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97907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161" y="136705"/>
            <a:ext cx="3942647" cy="772015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The Process</a:t>
            </a:r>
            <a:endParaRPr lang="en-CA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D6F394D-F0ED-4371-B126-CC5E5391E2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170936"/>
              </p:ext>
            </p:extLst>
          </p:nvPr>
        </p:nvGraphicFramePr>
        <p:xfrm>
          <a:off x="4367808" y="0"/>
          <a:ext cx="7488832" cy="67214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14356" y="6356351"/>
            <a:ext cx="3860800" cy="365125"/>
          </a:xfrm>
        </p:spPr>
        <p:txBody>
          <a:bodyPr/>
          <a:lstStyle/>
          <a:p>
            <a:r>
              <a:rPr lang="en-CA" dirty="0"/>
              <a:t>UOITFA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4</a:t>
            </a:fld>
            <a:endParaRPr lang="en-CA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56A74C-D1F6-4D33-82AC-C19FE7B46E88}"/>
              </a:ext>
            </a:extLst>
          </p:cNvPr>
          <p:cNvSpPr/>
          <p:nvPr/>
        </p:nvSpPr>
        <p:spPr>
          <a:xfrm>
            <a:off x="345220" y="1224582"/>
            <a:ext cx="394264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</a:rPr>
              <a:t>A Faculty Member normally shall have an initial three (3) year probationary appointment. </a:t>
            </a:r>
          </a:p>
          <a:p>
            <a:r>
              <a:rPr lang="en-US" sz="2200" dirty="0">
                <a:solidFill>
                  <a:srgbClr val="000000"/>
                </a:solidFill>
              </a:rPr>
              <a:t>The appointment may be renewed as a continuing appointment after a review of the performance of the Faculty Member. </a:t>
            </a:r>
          </a:p>
          <a:p>
            <a:r>
              <a:rPr lang="en-US" sz="2200" dirty="0">
                <a:solidFill>
                  <a:srgbClr val="000000"/>
                </a:solidFill>
              </a:rPr>
              <a:t>Continuing appointment is an indefinite term appointment relinquished only upon retirement or resignation, or upon termination in accordance with Article 24 or 30.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1990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35257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Helvetica Neue Bold Condensed"/>
                <a:cs typeface="Helvetica Neue Bold Condensed"/>
              </a:rPr>
              <a:t>Timing of the Continuing Appointment Process</a:t>
            </a:r>
            <a:endParaRPr lang="en-CA" sz="3200" dirty="0">
              <a:latin typeface="Helvetica Neue Bold Condensed"/>
              <a:cs typeface="Helvetica Neue Bold Condense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40768"/>
            <a:ext cx="11319048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By April 1 of penultimate year, Dean notifies candidate of eligibility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By </a:t>
            </a:r>
            <a:r>
              <a:rPr lang="en-CA" sz="2400" dirty="0"/>
              <a:t>May 15 of penultimate year, usually the second year, </a:t>
            </a:r>
            <a:r>
              <a:rPr lang="en-US" sz="2400" dirty="0" err="1"/>
              <a:t>ie</a:t>
            </a:r>
            <a:r>
              <a:rPr lang="en-US" sz="2400" dirty="0"/>
              <a:t> two full years after you start as an Assistant Teaching Professor at </a:t>
            </a:r>
            <a:r>
              <a:rPr lang="en-US" sz="2400" dirty="0" err="1"/>
              <a:t>OntarioTechU</a:t>
            </a:r>
            <a:r>
              <a:rPr lang="en-US" sz="2400" dirty="0"/>
              <a:t>; Dean contacts Faculty Members eligible for early consideration by this date</a:t>
            </a:r>
            <a:endParaRPr lang="en-CA" sz="2400" dirty="0"/>
          </a:p>
          <a:p>
            <a:pPr>
              <a:spcBef>
                <a:spcPts val="0"/>
              </a:spcBef>
            </a:pPr>
            <a:r>
              <a:rPr lang="en-US" sz="2400" dirty="0"/>
              <a:t>Exceptions for postponement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maternity, adoption, or parental leave – postpone for 1 year/leave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short term or long term disability of 1+ month, postponed at Dean’s discretion 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exceptional personal or professional circumstances, postponed at Provost’s discretion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Early consideration is possible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After one year at the University 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If not granted, cannot appeal and can be considered at normal time line</a:t>
            </a:r>
            <a:endParaRPr lang="en-CA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BCCCFC4-B6F1-4E58-A3BC-ED32013C9FF7}"/>
              </a:ext>
            </a:extLst>
          </p:cNvPr>
          <p:cNvSpPr/>
          <p:nvPr/>
        </p:nvSpPr>
        <p:spPr>
          <a:xfrm flipH="1">
            <a:off x="2927648" y="6097604"/>
            <a:ext cx="19233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Helvetica Neue Bold Condensed"/>
                <a:cs typeface="Helvetica Neue Bold Condensed"/>
              </a:rPr>
              <a:t>Article 21.03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51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 dirty="0"/>
              <a:t>Criteria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164" y="1143000"/>
            <a:ext cx="10972800" cy="487828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Must show a clear promise of continued contribution through a record of satisfactory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Teaching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Service and 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Other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Assessment based on work at the University and elsewhere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Candidate’s workload as per Article 16 taken into account in assessment of Teaching, Service, Other.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As the University is an equal opportunity employer, careful consideration shall be given to candidates from equity seeking groups in accordance with the principles articulated in Letter of Understanding #1 (Employment Equity and Equity, Diversity, Inclusion, Decolonization, and Indigenization)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0" indent="0">
              <a:spcBef>
                <a:spcPts val="0"/>
              </a:spcBef>
              <a:buNone/>
            </a:pPr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11624" y="6173788"/>
            <a:ext cx="3860800" cy="365125"/>
          </a:xfrm>
        </p:spPr>
        <p:txBody>
          <a:bodyPr/>
          <a:lstStyle/>
          <a:p>
            <a:pPr algn="l"/>
            <a:r>
              <a:rPr lang="en-US" sz="1600" dirty="0"/>
              <a:t>Article 21.02</a:t>
            </a:r>
            <a:endParaRPr lang="en-CA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117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Review Committee- who they 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348" y="1074737"/>
            <a:ext cx="11737304" cy="4708526"/>
          </a:xfrm>
        </p:spPr>
        <p:txBody>
          <a:bodyPr>
            <a:normAutofit/>
          </a:bodyPr>
          <a:lstStyle/>
          <a:p>
            <a:r>
              <a:rPr lang="en-CA" sz="2400" dirty="0"/>
              <a:t>Members </a:t>
            </a:r>
          </a:p>
          <a:p>
            <a:pPr lvl="1"/>
            <a:r>
              <a:rPr lang="en-CA" sz="2400" dirty="0"/>
              <a:t>Dean appointed</a:t>
            </a:r>
          </a:p>
          <a:p>
            <a:pPr lvl="1"/>
            <a:r>
              <a:rPr lang="en-CA" sz="2400" dirty="0"/>
              <a:t>3 faculty members from Faculty: min 1 </a:t>
            </a:r>
            <a:r>
              <a:rPr lang="en-US" sz="2400" dirty="0"/>
              <a:t>Tenured or Associate/Senior Teaching Professor</a:t>
            </a:r>
          </a:p>
          <a:p>
            <a:pPr lvl="1"/>
            <a:r>
              <a:rPr lang="en-US" sz="2400" dirty="0"/>
              <a:t>undergo employment equity training</a:t>
            </a:r>
          </a:p>
          <a:p>
            <a:r>
              <a:rPr lang="en-CA" sz="2400" dirty="0"/>
              <a:t>Chair is selected by and from Committee: only vote to break tie</a:t>
            </a:r>
          </a:p>
          <a:p>
            <a:r>
              <a:rPr lang="en-US" sz="2400" dirty="0"/>
              <a:t>Timeline for committee membership</a:t>
            </a:r>
          </a:p>
          <a:p>
            <a:pPr lvl="1"/>
            <a:r>
              <a:rPr lang="en-US" sz="2400" dirty="0"/>
              <a:t>May 15</a:t>
            </a:r>
            <a:r>
              <a:rPr lang="en-US" sz="2400" baseline="30000" dirty="0"/>
              <a:t>th</a:t>
            </a:r>
            <a:r>
              <a:rPr lang="en-US" sz="2400" dirty="0"/>
              <a:t> – membership list proposed to </a:t>
            </a:r>
            <a:r>
              <a:rPr lang="en-US" sz="2400" b="1" dirty="0">
                <a:solidFill>
                  <a:srgbClr val="C00000"/>
                </a:solidFill>
              </a:rPr>
              <a:t>YOU</a:t>
            </a:r>
          </a:p>
          <a:p>
            <a:pPr lvl="2"/>
            <a:r>
              <a:rPr lang="en-US" b="1" dirty="0">
                <a:solidFill>
                  <a:srgbClr val="C00000"/>
                </a:solidFill>
              </a:rPr>
              <a:t>YOU</a:t>
            </a:r>
            <a:r>
              <a:rPr lang="en-US" dirty="0"/>
              <a:t> have 5 Days to object (in writing) with reasons</a:t>
            </a:r>
            <a:endParaRPr lang="en-CA" dirty="0"/>
          </a:p>
          <a:p>
            <a:pPr lvl="1"/>
            <a:r>
              <a:rPr lang="en-US" sz="2400" dirty="0"/>
              <a:t>May 30</a:t>
            </a:r>
            <a:r>
              <a:rPr lang="en-US" sz="2400" baseline="30000" dirty="0"/>
              <a:t>th</a:t>
            </a:r>
            <a:r>
              <a:rPr lang="en-US" sz="2400" dirty="0"/>
              <a:t> – list finalized &amp; provided to </a:t>
            </a:r>
            <a:r>
              <a:rPr lang="en-US" sz="2400" b="1" dirty="0">
                <a:solidFill>
                  <a:srgbClr val="C00000"/>
                </a:solidFill>
              </a:rPr>
              <a:t>YOU</a:t>
            </a:r>
            <a:endParaRPr lang="en-CA" sz="2400" b="1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83632" y="6173788"/>
            <a:ext cx="3860800" cy="365125"/>
          </a:xfrm>
        </p:spPr>
        <p:txBody>
          <a:bodyPr/>
          <a:lstStyle/>
          <a:p>
            <a:pPr algn="l"/>
            <a:r>
              <a:rPr lang="en-US" sz="1600" dirty="0">
                <a:latin typeface="Helvetica Neue Bold Condensed"/>
                <a:cs typeface="Helvetica Neue Bold Condensed"/>
              </a:rPr>
              <a:t>Article 21.04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955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01228"/>
          </a:xfrm>
        </p:spPr>
        <p:txBody>
          <a:bodyPr>
            <a:normAutofit fontScale="90000"/>
          </a:bodyPr>
          <a:lstStyle/>
          <a:p>
            <a:r>
              <a:rPr lang="en-CA" dirty="0"/>
              <a:t>Review Committee-</a:t>
            </a:r>
            <a:r>
              <a:rPr lang="en-US" dirty="0"/>
              <a:t> what they do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76" y="959643"/>
            <a:ext cx="10972800" cy="493871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All meetings require full membership, are confidential and held in-camera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Recommendation is based only on evidence before it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Documentation provided by candidate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Official file (excluding disciplinary letters)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Teaching evaluation</a:t>
            </a:r>
          </a:p>
          <a:p>
            <a:pPr lvl="2"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In-class observation (face-to-face or online) </a:t>
            </a:r>
          </a:p>
          <a:p>
            <a:pPr lvl="2"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Review of online components for courses </a:t>
            </a:r>
          </a:p>
          <a:p>
            <a:pPr lvl="2"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Review of course materials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Assesses all aspects of candidate’s Teaching, Service, Other based on criteria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May ask for additional information from YOU: 5 Days given to provide this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Vote required of ALL members by signed private ballot with no abstentions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Recommendation is approved by majority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2200" dirty="0"/>
              <a:t>Recommendation completed by October 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11624" y="6249987"/>
            <a:ext cx="3860800" cy="365125"/>
          </a:xfrm>
        </p:spPr>
        <p:txBody>
          <a:bodyPr/>
          <a:lstStyle/>
          <a:p>
            <a:pPr algn="l"/>
            <a:r>
              <a:rPr lang="en-US" dirty="0">
                <a:latin typeface="Helvetica Neue Bold Condensed"/>
                <a:cs typeface="Helvetica Neue Bold Condensed"/>
              </a:rPr>
              <a:t>Article 21.06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66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Official Files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1319048" cy="4708526"/>
          </a:xfrm>
        </p:spPr>
        <p:txBody>
          <a:bodyPr>
            <a:normAutofit/>
          </a:bodyPr>
          <a:lstStyle/>
          <a:p>
            <a:r>
              <a:rPr lang="en-CA" sz="2600" dirty="0"/>
              <a:t>Committee has access to your official file (except disciplinary letters)</a:t>
            </a:r>
          </a:p>
          <a:p>
            <a:r>
              <a:rPr lang="en-CA" sz="2600" dirty="0"/>
              <a:t>All material </a:t>
            </a:r>
            <a:r>
              <a:rPr lang="en-US" sz="2600" dirty="0"/>
              <a:t>is dated, nothing anonymous, hard copy</a:t>
            </a:r>
          </a:p>
          <a:p>
            <a:endParaRPr lang="en-CA" sz="2600" dirty="0"/>
          </a:p>
          <a:p>
            <a:r>
              <a:rPr lang="en-CA" sz="2600" b="1" dirty="0">
                <a:solidFill>
                  <a:srgbClr val="C00000"/>
                </a:solidFill>
              </a:rPr>
              <a:t>Your</a:t>
            </a:r>
            <a:r>
              <a:rPr lang="en-CA" sz="2600" b="1" dirty="0"/>
              <a:t> rights and access to the Official Files</a:t>
            </a:r>
          </a:p>
          <a:p>
            <a:pPr lvl="1"/>
            <a:r>
              <a:rPr lang="en-CA" sz="2600" b="1" dirty="0">
                <a:solidFill>
                  <a:srgbClr val="C00000"/>
                </a:solidFill>
              </a:rPr>
              <a:t>YOU</a:t>
            </a:r>
            <a:r>
              <a:rPr lang="en-CA" sz="2600" b="1" dirty="0"/>
              <a:t> </a:t>
            </a:r>
            <a:r>
              <a:rPr lang="en-CA" sz="2600" dirty="0"/>
              <a:t>can review your official file with 2 days notice (18.03)</a:t>
            </a:r>
          </a:p>
          <a:p>
            <a:pPr lvl="2"/>
            <a:r>
              <a:rPr lang="en-CA" sz="2600" dirty="0"/>
              <a:t>In Provost office:  email Stephanie Callahan </a:t>
            </a:r>
            <a:r>
              <a:rPr lang="en-CA" sz="2600" dirty="0">
                <a:hlinkClick r:id="rId3"/>
              </a:rPr>
              <a:t>Stephanie.Callahan@ontariotechu.ca</a:t>
            </a:r>
            <a:r>
              <a:rPr lang="en-CA" sz="2600" dirty="0"/>
              <a:t> </a:t>
            </a:r>
          </a:p>
          <a:p>
            <a:pPr lvl="2"/>
            <a:r>
              <a:rPr lang="en-CA" sz="2600" dirty="0"/>
              <a:t>Read Article 18 of CA before you go.</a:t>
            </a:r>
          </a:p>
          <a:p>
            <a:pPr lvl="1"/>
            <a:r>
              <a:rPr lang="en-CA" sz="2600" dirty="0"/>
              <a:t>No material removed, except by mutual consent from YOU and your Dean</a:t>
            </a:r>
          </a:p>
          <a:p>
            <a:pPr lvl="1"/>
            <a:r>
              <a:rPr lang="en-US" sz="2600" dirty="0"/>
              <a:t>Not available to a 3</a:t>
            </a:r>
            <a:r>
              <a:rPr lang="en-US" sz="2600" baseline="30000" dirty="0"/>
              <a:t>rd</a:t>
            </a:r>
            <a:r>
              <a:rPr lang="en-US" sz="2600" dirty="0"/>
              <a:t> party without YOUR consent (unless 18.03c)</a:t>
            </a:r>
            <a:endParaRPr lang="en-CA" sz="2600" dirty="0"/>
          </a:p>
          <a:p>
            <a:pPr marL="457200" lvl="1" indent="0">
              <a:buNone/>
            </a:pPr>
            <a:endParaRPr lang="en-CA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83632" y="6192839"/>
            <a:ext cx="3860800" cy="365125"/>
          </a:xfrm>
        </p:spPr>
        <p:txBody>
          <a:bodyPr/>
          <a:lstStyle/>
          <a:p>
            <a:pPr algn="l"/>
            <a:r>
              <a:rPr lang="en-US" sz="1600" dirty="0"/>
              <a:t>Article 18</a:t>
            </a:r>
            <a:endParaRPr lang="en-CA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83FBC-6A0A-4FD1-BC8E-3AC1B13AD69E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894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cda1f04a-a791-4d3c-807e-088389ba4a01"/>
  <p:tag name="TPVERSION" val="8"/>
  <p:tag name="TPFULLVERSION" val="8.7.2.14"/>
  <p:tag name="PPTVERSION" val="16"/>
  <p:tag name="TPOS" val="2"/>
  <p:tag name="TPLASTSAVEVERSION" val="6.4 PC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TF Promotion to Senior Teaching Professor new</Template>
  <TotalTime>15513</TotalTime>
  <Words>3842</Words>
  <Application>Microsoft Macintosh PowerPoint</Application>
  <PresentationFormat>Widescreen</PresentationFormat>
  <Paragraphs>466</Paragraphs>
  <Slides>31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Helvetica Neue Bold Condensed</vt:lpstr>
      <vt:lpstr>1_Office Theme</vt:lpstr>
      <vt:lpstr>Office Theme</vt:lpstr>
      <vt:lpstr>Continuing Appointment   Teaching Faculty</vt:lpstr>
      <vt:lpstr>Teaching Faculty</vt:lpstr>
      <vt:lpstr>Some definitions</vt:lpstr>
      <vt:lpstr>The Process</vt:lpstr>
      <vt:lpstr>Timing of the Continuing Appointment Process</vt:lpstr>
      <vt:lpstr>Criteria </vt:lpstr>
      <vt:lpstr>Review Committee- who they are</vt:lpstr>
      <vt:lpstr>Review Committee- what they do</vt:lpstr>
      <vt:lpstr>Official Files </vt:lpstr>
      <vt:lpstr>Article 18.02 c) Official Files – what is included? </vt:lpstr>
      <vt:lpstr>The recommendation process</vt:lpstr>
      <vt:lpstr>YOUR Documentation </vt:lpstr>
      <vt:lpstr>Organization </vt:lpstr>
      <vt:lpstr>Documentation Provided by YOU</vt:lpstr>
      <vt:lpstr>Other documentation</vt:lpstr>
      <vt:lpstr>Some things to think about</vt:lpstr>
      <vt:lpstr>CV Development</vt:lpstr>
      <vt:lpstr>What is Teaching, Service and Other?</vt:lpstr>
      <vt:lpstr>Components</vt:lpstr>
      <vt:lpstr>Teaching (Article 16.08)</vt:lpstr>
      <vt:lpstr>Your Teaching Dossier</vt:lpstr>
      <vt:lpstr>Criteria for Service (Article 16.09)</vt:lpstr>
      <vt:lpstr>Criteria for Other (Article 16.10)</vt:lpstr>
      <vt:lpstr>Your Service and Other Statement</vt:lpstr>
      <vt:lpstr>UOITFA Support</vt:lpstr>
      <vt:lpstr>Denial and what to do with it</vt:lpstr>
      <vt:lpstr>Negative Recommendation</vt:lpstr>
      <vt:lpstr>Appeal Process</vt:lpstr>
      <vt:lpstr>Teaching Faculty Appeal Committee (TFAC) - who they are </vt:lpstr>
      <vt:lpstr>TFAC- what they do</vt:lpstr>
      <vt:lpstr>Grievance of Appeal Decision</vt:lpstr>
    </vt:vector>
  </TitlesOfParts>
  <Company>UOIT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UOITFA Workshop Third Year Review of Teaching Faculty for Continuing Appointment</dc:title>
  <dc:creator>Shirley Van Nuland</dc:creator>
  <cp:lastModifiedBy>Christine McLaughlin</cp:lastModifiedBy>
  <cp:revision>143</cp:revision>
  <cp:lastPrinted>2013-04-17T11:20:48Z</cp:lastPrinted>
  <dcterms:created xsi:type="dcterms:W3CDTF">2013-04-16T20:14:20Z</dcterms:created>
  <dcterms:modified xsi:type="dcterms:W3CDTF">2026-05-05T19:36:10Z</dcterms:modified>
</cp:coreProperties>
</file>