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8" r:id="rId2"/>
    <p:sldMasterId id="2147483721" r:id="rId3"/>
    <p:sldMasterId id="2147483733" r:id="rId4"/>
    <p:sldMasterId id="2147483746" r:id="rId5"/>
  </p:sldMasterIdLst>
  <p:notesMasterIdLst>
    <p:notesMasterId r:id="rId41"/>
  </p:notesMasterIdLst>
  <p:handoutMasterIdLst>
    <p:handoutMasterId r:id="rId42"/>
  </p:handoutMasterIdLst>
  <p:sldIdLst>
    <p:sldId id="355" r:id="rId6"/>
    <p:sldId id="310" r:id="rId7"/>
    <p:sldId id="358" r:id="rId8"/>
    <p:sldId id="344" r:id="rId9"/>
    <p:sldId id="305" r:id="rId10"/>
    <p:sldId id="340" r:id="rId11"/>
    <p:sldId id="306" r:id="rId12"/>
    <p:sldId id="315" r:id="rId13"/>
    <p:sldId id="317" r:id="rId14"/>
    <p:sldId id="319" r:id="rId15"/>
    <p:sldId id="345" r:id="rId16"/>
    <p:sldId id="311" r:id="rId17"/>
    <p:sldId id="347" r:id="rId18"/>
    <p:sldId id="336" r:id="rId19"/>
    <p:sldId id="346" r:id="rId20"/>
    <p:sldId id="349" r:id="rId21"/>
    <p:sldId id="370" r:id="rId22"/>
    <p:sldId id="343" r:id="rId23"/>
    <p:sldId id="371" r:id="rId24"/>
    <p:sldId id="328" r:id="rId25"/>
    <p:sldId id="280" r:id="rId26"/>
    <p:sldId id="372" r:id="rId27"/>
    <p:sldId id="348" r:id="rId28"/>
    <p:sldId id="373" r:id="rId29"/>
    <p:sldId id="350" r:id="rId30"/>
    <p:sldId id="351" r:id="rId31"/>
    <p:sldId id="327" r:id="rId32"/>
    <p:sldId id="307" r:id="rId33"/>
    <p:sldId id="356" r:id="rId34"/>
    <p:sldId id="359" r:id="rId35"/>
    <p:sldId id="357" r:id="rId36"/>
    <p:sldId id="294" r:id="rId37"/>
    <p:sldId id="354" r:id="rId38"/>
    <p:sldId id="296" r:id="rId39"/>
    <p:sldId id="297" r:id="rId40"/>
  </p:sldIdLst>
  <p:sldSz cx="12192000" cy="6858000"/>
  <p:notesSz cx="6794500" cy="9931400"/>
  <p:custDataLst>
    <p:tags r:id="rId4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41" autoAdjust="0"/>
    <p:restoredTop sz="65823" autoAdjust="0"/>
  </p:normalViewPr>
  <p:slideViewPr>
    <p:cSldViewPr>
      <p:cViewPr>
        <p:scale>
          <a:sx n="73" d="100"/>
          <a:sy n="73" d="100"/>
        </p:scale>
        <p:origin x="1768" y="-14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1315" y="3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ags" Target="tags/tag1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heme" Target="theme/theme1.xml"/><Relationship Id="rId20" Type="http://schemas.openxmlformats.org/officeDocument/2006/relationships/slide" Target="slides/slide15.xml"/><Relationship Id="rId41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570142-3A77-4B95-8CDD-7CC3DDF76802}" type="doc">
      <dgm:prSet loTypeId="urn:microsoft.com/office/officeart/2005/8/layout/process1" loCatId="process" qsTypeId="urn:microsoft.com/office/officeart/2005/8/quickstyle/simple3" qsCatId="simple" csTypeId="urn:microsoft.com/office/officeart/2005/8/colors/colorful1" csCatId="colorful" phldr="1"/>
      <dgm:spPr/>
    </dgm:pt>
    <dgm:pt modelId="{E391E311-125B-4373-9FD6-293D1BFEB060}">
      <dgm:prSet phldrT="[Text]" custT="1"/>
      <dgm:spPr/>
      <dgm:t>
        <a:bodyPr/>
        <a:lstStyle/>
        <a:p>
          <a:r>
            <a:rPr lang="en-CA" sz="3200" dirty="0"/>
            <a:t>Assistant Teaching Professor</a:t>
          </a:r>
        </a:p>
      </dgm:t>
    </dgm:pt>
    <dgm:pt modelId="{16207FD7-B5D7-49C4-9B72-54BB986FA8B8}" type="parTrans" cxnId="{45FA0D34-1847-4027-87A4-D00F6B4CD93E}">
      <dgm:prSet/>
      <dgm:spPr/>
      <dgm:t>
        <a:bodyPr/>
        <a:lstStyle/>
        <a:p>
          <a:endParaRPr lang="en-CA" sz="3200"/>
        </a:p>
      </dgm:t>
    </dgm:pt>
    <dgm:pt modelId="{4CD30120-6406-4BE1-ADC6-3F3742468B1A}" type="sibTrans" cxnId="{45FA0D34-1847-4027-87A4-D00F6B4CD93E}">
      <dgm:prSet custT="1"/>
      <dgm:spPr/>
      <dgm:t>
        <a:bodyPr/>
        <a:lstStyle/>
        <a:p>
          <a:endParaRPr lang="en-CA" sz="3200">
            <a:solidFill>
              <a:schemeClr val="tx1"/>
            </a:solidFill>
          </a:endParaRPr>
        </a:p>
      </dgm:t>
    </dgm:pt>
    <dgm:pt modelId="{CD4301B2-A435-47F9-BAF9-F0D67E701DB7}">
      <dgm:prSet phldrT="[Text]" custT="1"/>
      <dgm:spPr/>
      <dgm:t>
        <a:bodyPr/>
        <a:lstStyle/>
        <a:p>
          <a:r>
            <a:rPr lang="en-CA" sz="3200" dirty="0"/>
            <a:t>Continuing Appointment and Promotion to Associate Teaching Professor</a:t>
          </a:r>
        </a:p>
      </dgm:t>
    </dgm:pt>
    <dgm:pt modelId="{E5C18EF2-0DC0-4A16-B211-8EB47EF0E897}" type="parTrans" cxnId="{46A20405-EFA9-46CD-A055-F6BD8C673F37}">
      <dgm:prSet/>
      <dgm:spPr/>
      <dgm:t>
        <a:bodyPr/>
        <a:lstStyle/>
        <a:p>
          <a:endParaRPr lang="en-CA" sz="3200"/>
        </a:p>
      </dgm:t>
    </dgm:pt>
    <dgm:pt modelId="{D77D2302-EBD7-43C3-A0BA-9C89E3F45D7F}" type="sibTrans" cxnId="{46A20405-EFA9-46CD-A055-F6BD8C673F37}">
      <dgm:prSet custT="1"/>
      <dgm:spPr/>
      <dgm:t>
        <a:bodyPr/>
        <a:lstStyle/>
        <a:p>
          <a:endParaRPr lang="en-CA" sz="3200"/>
        </a:p>
      </dgm:t>
    </dgm:pt>
    <dgm:pt modelId="{5371E1FA-7FCC-4942-8EE5-21CB5A61D3B4}">
      <dgm:prSet custT="1"/>
      <dgm:spPr/>
      <dgm:t>
        <a:bodyPr/>
        <a:lstStyle/>
        <a:p>
          <a:r>
            <a:rPr lang="en-CA" sz="3200" dirty="0"/>
            <a:t>Promotion to </a:t>
          </a:r>
          <a:r>
            <a:rPr lang="en-US" sz="3200" dirty="0"/>
            <a:t>Senior Teaching Professor</a:t>
          </a:r>
        </a:p>
      </dgm:t>
    </dgm:pt>
    <dgm:pt modelId="{93DA69D1-7118-254E-B4D4-BA13179F6BD9}" type="parTrans" cxnId="{7F128EEF-D177-B043-B120-B007B9212E9B}">
      <dgm:prSet/>
      <dgm:spPr/>
      <dgm:t>
        <a:bodyPr/>
        <a:lstStyle/>
        <a:p>
          <a:endParaRPr lang="en-US" sz="3200"/>
        </a:p>
      </dgm:t>
    </dgm:pt>
    <dgm:pt modelId="{81D9E02B-98CB-134E-B8E9-289B3C06B107}" type="sibTrans" cxnId="{7F128EEF-D177-B043-B120-B007B9212E9B}">
      <dgm:prSet/>
      <dgm:spPr/>
      <dgm:t>
        <a:bodyPr/>
        <a:lstStyle/>
        <a:p>
          <a:endParaRPr lang="en-US" sz="3200"/>
        </a:p>
      </dgm:t>
    </dgm:pt>
    <dgm:pt modelId="{2CB8C7B8-41A8-490C-BBCC-F8CD5B35B60B}" type="pres">
      <dgm:prSet presAssocID="{41570142-3A77-4B95-8CDD-7CC3DDF76802}" presName="Name0" presStyleCnt="0">
        <dgm:presLayoutVars>
          <dgm:dir/>
          <dgm:resizeHandles val="exact"/>
        </dgm:presLayoutVars>
      </dgm:prSet>
      <dgm:spPr/>
    </dgm:pt>
    <dgm:pt modelId="{229E56C3-1251-4F50-92AE-DABEEFCF3E57}" type="pres">
      <dgm:prSet presAssocID="{E391E311-125B-4373-9FD6-293D1BFEB060}" presName="node" presStyleLbl="node1" presStyleIdx="0" presStyleCnt="3">
        <dgm:presLayoutVars>
          <dgm:bulletEnabled val="1"/>
        </dgm:presLayoutVars>
      </dgm:prSet>
      <dgm:spPr/>
    </dgm:pt>
    <dgm:pt modelId="{E98E7317-38EA-4362-9C8F-A67DEE7538C6}" type="pres">
      <dgm:prSet presAssocID="{4CD30120-6406-4BE1-ADC6-3F3742468B1A}" presName="sibTrans" presStyleLbl="sibTrans2D1" presStyleIdx="0" presStyleCnt="2"/>
      <dgm:spPr/>
    </dgm:pt>
    <dgm:pt modelId="{823305CE-BBAB-45B9-A4C7-ED2100E4044B}" type="pres">
      <dgm:prSet presAssocID="{4CD30120-6406-4BE1-ADC6-3F3742468B1A}" presName="connectorText" presStyleLbl="sibTrans2D1" presStyleIdx="0" presStyleCnt="2"/>
      <dgm:spPr/>
    </dgm:pt>
    <dgm:pt modelId="{D150C2D3-2F1C-4664-99BC-B229AC7038F6}" type="pres">
      <dgm:prSet presAssocID="{CD4301B2-A435-47F9-BAF9-F0D67E701DB7}" presName="node" presStyleLbl="node1" presStyleIdx="1" presStyleCnt="3" custScaleX="214675">
        <dgm:presLayoutVars>
          <dgm:bulletEnabled val="1"/>
        </dgm:presLayoutVars>
      </dgm:prSet>
      <dgm:spPr/>
    </dgm:pt>
    <dgm:pt modelId="{28C3E766-A252-CE44-AB6F-3656A07EF89B}" type="pres">
      <dgm:prSet presAssocID="{D77D2302-EBD7-43C3-A0BA-9C89E3F45D7F}" presName="sibTrans" presStyleLbl="sibTrans2D1" presStyleIdx="1" presStyleCnt="2"/>
      <dgm:spPr/>
    </dgm:pt>
    <dgm:pt modelId="{1DDF3811-13FA-0B44-BC5B-53BDF3AC168D}" type="pres">
      <dgm:prSet presAssocID="{D77D2302-EBD7-43C3-A0BA-9C89E3F45D7F}" presName="connectorText" presStyleLbl="sibTrans2D1" presStyleIdx="1" presStyleCnt="2"/>
      <dgm:spPr/>
    </dgm:pt>
    <dgm:pt modelId="{62138E5A-1481-4A43-914F-54CB1EE0A027}" type="pres">
      <dgm:prSet presAssocID="{5371E1FA-7FCC-4942-8EE5-21CB5A61D3B4}" presName="node" presStyleLbl="node1" presStyleIdx="2" presStyleCnt="3">
        <dgm:presLayoutVars>
          <dgm:bulletEnabled val="1"/>
        </dgm:presLayoutVars>
      </dgm:prSet>
      <dgm:spPr/>
    </dgm:pt>
  </dgm:ptLst>
  <dgm:cxnLst>
    <dgm:cxn modelId="{46A20405-EFA9-46CD-A055-F6BD8C673F37}" srcId="{41570142-3A77-4B95-8CDD-7CC3DDF76802}" destId="{CD4301B2-A435-47F9-BAF9-F0D67E701DB7}" srcOrd="1" destOrd="0" parTransId="{E5C18EF2-0DC0-4A16-B211-8EB47EF0E897}" sibTransId="{D77D2302-EBD7-43C3-A0BA-9C89E3F45D7F}"/>
    <dgm:cxn modelId="{6C546512-123F-4B22-A3D6-F4B875CF547E}" type="presOf" srcId="{41570142-3A77-4B95-8CDD-7CC3DDF76802}" destId="{2CB8C7B8-41A8-490C-BBCC-F8CD5B35B60B}" srcOrd="0" destOrd="0" presId="urn:microsoft.com/office/officeart/2005/8/layout/process1"/>
    <dgm:cxn modelId="{FBF4E31C-79F4-354B-8572-96A0CC47214A}" type="presOf" srcId="{5371E1FA-7FCC-4942-8EE5-21CB5A61D3B4}" destId="{62138E5A-1481-4A43-914F-54CB1EE0A027}" srcOrd="0" destOrd="0" presId="urn:microsoft.com/office/officeart/2005/8/layout/process1"/>
    <dgm:cxn modelId="{E1784F25-F91F-4937-ABA4-96053B8D77B6}" type="presOf" srcId="{4CD30120-6406-4BE1-ADC6-3F3742468B1A}" destId="{823305CE-BBAB-45B9-A4C7-ED2100E4044B}" srcOrd="1" destOrd="0" presId="urn:microsoft.com/office/officeart/2005/8/layout/process1"/>
    <dgm:cxn modelId="{45FA0D34-1847-4027-87A4-D00F6B4CD93E}" srcId="{41570142-3A77-4B95-8CDD-7CC3DDF76802}" destId="{E391E311-125B-4373-9FD6-293D1BFEB060}" srcOrd="0" destOrd="0" parTransId="{16207FD7-B5D7-49C4-9B72-54BB986FA8B8}" sibTransId="{4CD30120-6406-4BE1-ADC6-3F3742468B1A}"/>
    <dgm:cxn modelId="{E4035959-E757-2B4A-9CB2-3D24B0BE7B40}" type="presOf" srcId="{D77D2302-EBD7-43C3-A0BA-9C89E3F45D7F}" destId="{1DDF3811-13FA-0B44-BC5B-53BDF3AC168D}" srcOrd="1" destOrd="0" presId="urn:microsoft.com/office/officeart/2005/8/layout/process1"/>
    <dgm:cxn modelId="{2C9DDEBB-82D4-44A9-B027-EB2F12D8DF5E}" type="presOf" srcId="{CD4301B2-A435-47F9-BAF9-F0D67E701DB7}" destId="{D150C2D3-2F1C-4664-99BC-B229AC7038F6}" srcOrd="0" destOrd="0" presId="urn:microsoft.com/office/officeart/2005/8/layout/process1"/>
    <dgm:cxn modelId="{1D3CA1EC-0911-4FAE-BC0D-B52FE4AEE437}" type="presOf" srcId="{E391E311-125B-4373-9FD6-293D1BFEB060}" destId="{229E56C3-1251-4F50-92AE-DABEEFCF3E57}" srcOrd="0" destOrd="0" presId="urn:microsoft.com/office/officeart/2005/8/layout/process1"/>
    <dgm:cxn modelId="{7F128EEF-D177-B043-B120-B007B9212E9B}" srcId="{41570142-3A77-4B95-8CDD-7CC3DDF76802}" destId="{5371E1FA-7FCC-4942-8EE5-21CB5A61D3B4}" srcOrd="2" destOrd="0" parTransId="{93DA69D1-7118-254E-B4D4-BA13179F6BD9}" sibTransId="{81D9E02B-98CB-134E-B8E9-289B3C06B107}"/>
    <dgm:cxn modelId="{D8F58CF6-BE30-B343-B94E-5AEEE63C33EE}" type="presOf" srcId="{D77D2302-EBD7-43C3-A0BA-9C89E3F45D7F}" destId="{28C3E766-A252-CE44-AB6F-3656A07EF89B}" srcOrd="0" destOrd="0" presId="urn:microsoft.com/office/officeart/2005/8/layout/process1"/>
    <dgm:cxn modelId="{67D97CF7-EF6E-40C8-BCAB-7960928D1B7A}" type="presOf" srcId="{4CD30120-6406-4BE1-ADC6-3F3742468B1A}" destId="{E98E7317-38EA-4362-9C8F-A67DEE7538C6}" srcOrd="0" destOrd="0" presId="urn:microsoft.com/office/officeart/2005/8/layout/process1"/>
    <dgm:cxn modelId="{90117741-2646-4CC2-A1D8-C1120A5257EE}" type="presParOf" srcId="{2CB8C7B8-41A8-490C-BBCC-F8CD5B35B60B}" destId="{229E56C3-1251-4F50-92AE-DABEEFCF3E57}" srcOrd="0" destOrd="0" presId="urn:microsoft.com/office/officeart/2005/8/layout/process1"/>
    <dgm:cxn modelId="{91B6BF65-E534-46B4-A333-CAB0EEBC198A}" type="presParOf" srcId="{2CB8C7B8-41A8-490C-BBCC-F8CD5B35B60B}" destId="{E98E7317-38EA-4362-9C8F-A67DEE7538C6}" srcOrd="1" destOrd="0" presId="urn:microsoft.com/office/officeart/2005/8/layout/process1"/>
    <dgm:cxn modelId="{C6D70149-BD5A-49B6-8A3F-694A63810D7B}" type="presParOf" srcId="{E98E7317-38EA-4362-9C8F-A67DEE7538C6}" destId="{823305CE-BBAB-45B9-A4C7-ED2100E4044B}" srcOrd="0" destOrd="0" presId="urn:microsoft.com/office/officeart/2005/8/layout/process1"/>
    <dgm:cxn modelId="{888829AE-7B9C-4075-93B2-EBEC937CBBAB}" type="presParOf" srcId="{2CB8C7B8-41A8-490C-BBCC-F8CD5B35B60B}" destId="{D150C2D3-2F1C-4664-99BC-B229AC7038F6}" srcOrd="2" destOrd="0" presId="urn:microsoft.com/office/officeart/2005/8/layout/process1"/>
    <dgm:cxn modelId="{0D65C49A-A941-C947-8BD2-BE080E313DAA}" type="presParOf" srcId="{2CB8C7B8-41A8-490C-BBCC-F8CD5B35B60B}" destId="{28C3E766-A252-CE44-AB6F-3656A07EF89B}" srcOrd="3" destOrd="0" presId="urn:microsoft.com/office/officeart/2005/8/layout/process1"/>
    <dgm:cxn modelId="{91FE3DA7-DDD5-CC49-B99A-E9EC27726CD8}" type="presParOf" srcId="{28C3E766-A252-CE44-AB6F-3656A07EF89B}" destId="{1DDF3811-13FA-0B44-BC5B-53BDF3AC168D}" srcOrd="0" destOrd="0" presId="urn:microsoft.com/office/officeart/2005/8/layout/process1"/>
    <dgm:cxn modelId="{C874152D-39D2-4249-8483-6686C9EEAA6E}" type="presParOf" srcId="{2CB8C7B8-41A8-490C-BBCC-F8CD5B35B60B}" destId="{62138E5A-1481-4A43-914F-54CB1EE0A027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0C2665-6039-460E-8675-EE7119B9AB13}" type="doc">
      <dgm:prSet loTypeId="urn:microsoft.com/office/officeart/2005/8/layout/process2" loCatId="process" qsTypeId="urn:microsoft.com/office/officeart/2005/8/quickstyle/simple3" qsCatId="simple" csTypeId="urn:microsoft.com/office/officeart/2005/8/colors/colorful3" csCatId="colorful" phldr="1"/>
      <dgm:spPr/>
    </dgm:pt>
    <dgm:pt modelId="{8E68050F-4FD6-4F37-8124-DEE9260A266C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May 1: </a:t>
          </a:r>
          <a:r>
            <a:rPr lang="en-CA" sz="2400" dirty="0">
              <a:effectLst/>
              <a:latin typeface="+mn-lt"/>
              <a:ea typeface="+mn-ea"/>
              <a:cs typeface="+mn-cs"/>
            </a:rPr>
            <a:t>YOU notify  Dean with  CV who sends to Provost</a:t>
          </a:r>
          <a:endParaRPr lang="en-US" sz="2400" b="0" dirty="0">
            <a:effectLst/>
            <a:latin typeface="+mn-lt"/>
            <a:ea typeface="+mn-ea"/>
            <a:cs typeface="+mn-cs"/>
          </a:endParaRPr>
        </a:p>
      </dgm:t>
    </dgm:pt>
    <dgm:pt modelId="{AEA87B14-5B68-473E-AE11-41DE08F2450A}" type="parTrans" cxnId="{0CB428F6-4CAD-4424-980D-3969C12BD6D3}">
      <dgm:prSet/>
      <dgm:spPr/>
      <dgm:t>
        <a:bodyPr/>
        <a:lstStyle/>
        <a:p>
          <a:endParaRPr lang="en-US" sz="2400"/>
        </a:p>
      </dgm:t>
    </dgm:pt>
    <dgm:pt modelId="{F92E6348-7C86-408B-BE34-835131DA9ECF}" type="sibTrans" cxnId="{0CB428F6-4CAD-4424-980D-3969C12BD6D3}">
      <dgm:prSet custT="1"/>
      <dgm:spPr/>
      <dgm:t>
        <a:bodyPr/>
        <a:lstStyle/>
        <a:p>
          <a:endParaRPr lang="en-US" sz="2400"/>
        </a:p>
      </dgm:t>
    </dgm:pt>
    <dgm:pt modelId="{C533F77D-BF8D-4670-8861-652E21C8F9E2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Aug 15: 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YOU submit package</a:t>
          </a:r>
        </a:p>
      </dgm:t>
    </dgm:pt>
    <dgm:pt modelId="{FEF42DB3-EA25-4017-AA87-9FDCE2FF088F}" type="parTrans" cxnId="{E3397FF0-B9BF-4F15-9D45-D8EFBF8987D3}">
      <dgm:prSet/>
      <dgm:spPr/>
      <dgm:t>
        <a:bodyPr/>
        <a:lstStyle/>
        <a:p>
          <a:endParaRPr lang="en-US" sz="2400"/>
        </a:p>
      </dgm:t>
    </dgm:pt>
    <dgm:pt modelId="{492EB08E-9E06-4D91-BD88-2B43A5A1732A}" type="sibTrans" cxnId="{E3397FF0-B9BF-4F15-9D45-D8EFBF8987D3}">
      <dgm:prSet custT="1"/>
      <dgm:spPr/>
      <dgm:t>
        <a:bodyPr/>
        <a:lstStyle/>
        <a:p>
          <a:endParaRPr lang="en-US" sz="2400"/>
        </a:p>
      </dgm:t>
    </dgm:pt>
    <dgm:pt modelId="{D51BC272-24F5-4687-868B-1468123773D3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Oct 15: 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Referees submit appraisal</a:t>
          </a:r>
        </a:p>
      </dgm:t>
    </dgm:pt>
    <dgm:pt modelId="{489749BA-6EA4-4AA0-90C6-7BF2DC5B6C44}" type="parTrans" cxnId="{0B17CBDF-622B-428A-8347-DAAE8ED5CEE9}">
      <dgm:prSet/>
      <dgm:spPr/>
      <dgm:t>
        <a:bodyPr/>
        <a:lstStyle/>
        <a:p>
          <a:endParaRPr lang="en-US" sz="2400"/>
        </a:p>
      </dgm:t>
    </dgm:pt>
    <dgm:pt modelId="{A747B6BE-2B14-4C56-8242-AC69CFA7A302}" type="sibTrans" cxnId="{0B17CBDF-622B-428A-8347-DAAE8ED5CEE9}">
      <dgm:prSet custT="1"/>
      <dgm:spPr/>
      <dgm:t>
        <a:bodyPr/>
        <a:lstStyle/>
        <a:p>
          <a:endParaRPr lang="en-US" sz="2400"/>
        </a:p>
      </dgm:t>
    </dgm:pt>
    <dgm:pt modelId="{2E6C847E-588A-4E19-A8AE-C7A36AF6AC75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Dec 1: 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Dean sends package to YOU</a:t>
          </a:r>
        </a:p>
      </dgm:t>
    </dgm:pt>
    <dgm:pt modelId="{4E1EE67D-DBAC-4E0C-8DAD-BBB72C81DE01}" type="parTrans" cxnId="{BA74FAA5-3938-47EC-9961-45DBD91065EB}">
      <dgm:prSet/>
      <dgm:spPr/>
      <dgm:t>
        <a:bodyPr/>
        <a:lstStyle/>
        <a:p>
          <a:endParaRPr lang="en-US" sz="2400"/>
        </a:p>
      </dgm:t>
    </dgm:pt>
    <dgm:pt modelId="{8A3ACE7A-F826-4C6F-89D9-DA84D0D087B7}" type="sibTrans" cxnId="{BA74FAA5-3938-47EC-9961-45DBD91065EB}">
      <dgm:prSet custT="1"/>
      <dgm:spPr/>
      <dgm:t>
        <a:bodyPr/>
        <a:lstStyle/>
        <a:p>
          <a:endParaRPr lang="en-US" sz="2400"/>
        </a:p>
      </dgm:t>
    </dgm:pt>
    <dgm:pt modelId="{AB676AB1-2475-46FF-831C-5475D0713192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Jan 1: 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YOU respond to Dean’s package</a:t>
          </a:r>
        </a:p>
      </dgm:t>
    </dgm:pt>
    <dgm:pt modelId="{6EE6DB04-111C-40B9-8B56-CEC47BD485B8}" type="parTrans" cxnId="{31571E78-D392-4D07-8BB7-B640813C1936}">
      <dgm:prSet/>
      <dgm:spPr/>
      <dgm:t>
        <a:bodyPr/>
        <a:lstStyle/>
        <a:p>
          <a:endParaRPr lang="en-US" sz="2400"/>
        </a:p>
      </dgm:t>
    </dgm:pt>
    <dgm:pt modelId="{DC2C6666-5D3F-4F51-A6F9-FD5E60516598}" type="sibTrans" cxnId="{31571E78-D392-4D07-8BB7-B640813C1936}">
      <dgm:prSet custT="1"/>
      <dgm:spPr/>
      <dgm:t>
        <a:bodyPr/>
        <a:lstStyle/>
        <a:p>
          <a:endParaRPr lang="en-US" sz="2400"/>
        </a:p>
      </dgm:t>
    </dgm:pt>
    <dgm:pt modelId="{C7732303-2A45-42A0-B96F-178BB8C44791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Mar 31: 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PRC recommends to YOU and President</a:t>
          </a:r>
        </a:p>
      </dgm:t>
    </dgm:pt>
    <dgm:pt modelId="{442B4426-0116-473F-A8E6-4AB296541CA9}" type="parTrans" cxnId="{0DC7B848-8954-4EEF-853F-283E89981C9E}">
      <dgm:prSet/>
      <dgm:spPr/>
      <dgm:t>
        <a:bodyPr/>
        <a:lstStyle/>
        <a:p>
          <a:endParaRPr lang="en-US" sz="2400"/>
        </a:p>
      </dgm:t>
    </dgm:pt>
    <dgm:pt modelId="{2A1D9A9D-1453-424C-8E61-371470565112}" type="sibTrans" cxnId="{0DC7B848-8954-4EEF-853F-283E89981C9E}">
      <dgm:prSet custT="1"/>
      <dgm:spPr/>
      <dgm:t>
        <a:bodyPr/>
        <a:lstStyle/>
        <a:p>
          <a:endParaRPr lang="en-US" sz="2400"/>
        </a:p>
      </dgm:t>
    </dgm:pt>
    <dgm:pt modelId="{4472B6B9-5460-423C-9B79-5FC4192C4974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Apr 30: 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President recommends to YOU, FA and PRC</a:t>
          </a:r>
        </a:p>
      </dgm:t>
    </dgm:pt>
    <dgm:pt modelId="{69BC4A51-DC5E-4F33-B976-AE67F4905D81}" type="parTrans" cxnId="{06B33DEC-7D8C-4B91-83A5-8118D996D703}">
      <dgm:prSet/>
      <dgm:spPr/>
      <dgm:t>
        <a:bodyPr/>
        <a:lstStyle/>
        <a:p>
          <a:endParaRPr lang="en-US" sz="2400"/>
        </a:p>
      </dgm:t>
    </dgm:pt>
    <dgm:pt modelId="{54D39EF1-1129-4794-B0F7-58EAEDD662B1}" type="sibTrans" cxnId="{06B33DEC-7D8C-4B91-83A5-8118D996D703}">
      <dgm:prSet custT="1"/>
      <dgm:spPr/>
      <dgm:t>
        <a:bodyPr/>
        <a:lstStyle/>
        <a:p>
          <a:endParaRPr lang="en-US" sz="2400"/>
        </a:p>
      </dgm:t>
    </dgm:pt>
    <dgm:pt modelId="{63BC80B6-38DD-4391-BFB4-8ACF6E890DF5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Jul 1: 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Promotion is effective</a:t>
          </a:r>
        </a:p>
      </dgm:t>
    </dgm:pt>
    <dgm:pt modelId="{F90E6BF8-EDCA-4444-BE46-7DB0FD1566F2}" type="parTrans" cxnId="{28F985AE-167D-4D90-AACF-E3251E8185A3}">
      <dgm:prSet/>
      <dgm:spPr/>
      <dgm:t>
        <a:bodyPr/>
        <a:lstStyle/>
        <a:p>
          <a:endParaRPr lang="en-US" sz="2400"/>
        </a:p>
      </dgm:t>
    </dgm:pt>
    <dgm:pt modelId="{5A64EC02-EEAB-438F-B0CB-C1E74A7E6D5D}" type="sibTrans" cxnId="{28F985AE-167D-4D90-AACF-E3251E8185A3}">
      <dgm:prSet/>
      <dgm:spPr/>
      <dgm:t>
        <a:bodyPr/>
        <a:lstStyle/>
        <a:p>
          <a:endParaRPr lang="en-US" sz="2400"/>
        </a:p>
      </dgm:t>
    </dgm:pt>
    <dgm:pt modelId="{1F9C58F3-1EA7-4125-B9BC-778495D8AB5F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Jan 15: 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Dean sends package to PRC</a:t>
          </a:r>
        </a:p>
      </dgm:t>
    </dgm:pt>
    <dgm:pt modelId="{FD9503D3-0035-486D-9645-36E00642C805}" type="parTrans" cxnId="{14349B7A-DB31-4100-AFBC-A5DEE70A8171}">
      <dgm:prSet/>
      <dgm:spPr/>
      <dgm:t>
        <a:bodyPr/>
        <a:lstStyle/>
        <a:p>
          <a:endParaRPr lang="en-US" sz="2400"/>
        </a:p>
      </dgm:t>
    </dgm:pt>
    <dgm:pt modelId="{123B852C-8D26-489A-9DCD-599004BDE656}" type="sibTrans" cxnId="{14349B7A-DB31-4100-AFBC-A5DEE70A8171}">
      <dgm:prSet custT="1"/>
      <dgm:spPr/>
      <dgm:t>
        <a:bodyPr/>
        <a:lstStyle/>
        <a:p>
          <a:endParaRPr lang="en-US" sz="2400"/>
        </a:p>
      </dgm:t>
    </dgm:pt>
    <dgm:pt modelId="{2AB12506-B621-4F90-97CF-0A83DA15AF45}">
      <dgm:prSet custT="1"/>
      <dgm:spPr/>
      <dgm:t>
        <a:bodyPr/>
        <a:lstStyle/>
        <a:p>
          <a:r>
            <a:rPr lang="en-US" sz="2400" b="0" dirty="0">
              <a:effectLst/>
              <a:latin typeface="+mn-lt"/>
              <a:ea typeface="+mn-ea"/>
              <a:cs typeface="+mn-cs"/>
            </a:rPr>
            <a:t>Next </a:t>
          </a:r>
          <a:r>
            <a:rPr lang="en-US" sz="2400" b="0" dirty="0" err="1">
              <a:effectLst/>
              <a:latin typeface="+mn-lt"/>
              <a:ea typeface="+mn-ea"/>
              <a:cs typeface="+mn-cs"/>
            </a:rPr>
            <a:t>BoG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: President recommends to </a:t>
          </a:r>
          <a:r>
            <a:rPr lang="en-US" sz="2400" b="0" dirty="0" err="1">
              <a:effectLst/>
              <a:latin typeface="+mn-lt"/>
              <a:ea typeface="+mn-ea"/>
              <a:cs typeface="+mn-cs"/>
            </a:rPr>
            <a:t>BoG</a:t>
          </a:r>
          <a:endParaRPr lang="en-US" sz="2400" b="0" dirty="0">
            <a:effectLst/>
            <a:latin typeface="+mn-lt"/>
            <a:ea typeface="+mn-ea"/>
            <a:cs typeface="+mn-cs"/>
          </a:endParaRPr>
        </a:p>
      </dgm:t>
    </dgm:pt>
    <dgm:pt modelId="{D07322C2-F1D8-4056-A3E8-CFDD64B8849D}" type="parTrans" cxnId="{5AF22B04-FA6E-4305-B9C9-2992011E48CB}">
      <dgm:prSet/>
      <dgm:spPr/>
      <dgm:t>
        <a:bodyPr/>
        <a:lstStyle/>
        <a:p>
          <a:endParaRPr lang="en-US" sz="2400"/>
        </a:p>
      </dgm:t>
    </dgm:pt>
    <dgm:pt modelId="{A2175459-331A-4D29-89C4-9181F1729364}" type="sibTrans" cxnId="{5AF22B04-FA6E-4305-B9C9-2992011E48CB}">
      <dgm:prSet custT="1"/>
      <dgm:spPr/>
      <dgm:t>
        <a:bodyPr/>
        <a:lstStyle/>
        <a:p>
          <a:endParaRPr lang="en-US" sz="2400"/>
        </a:p>
      </dgm:t>
    </dgm:pt>
    <dgm:pt modelId="{A3BFE5BC-4AC3-F142-96F5-F8385C20AA37}">
      <dgm:prSet custT="1"/>
      <dgm:spPr/>
      <dgm:t>
        <a:bodyPr/>
        <a:lstStyle/>
        <a:p>
          <a:r>
            <a:rPr lang="en-US" sz="2400" dirty="0"/>
            <a:t>May 15: YOU submit 3 referee names </a:t>
          </a:r>
        </a:p>
      </dgm:t>
    </dgm:pt>
    <dgm:pt modelId="{682D90CE-A24E-5C43-AD1C-F2F8EAF76C78}" type="parTrans" cxnId="{0DFC4CF9-3A35-DC42-858A-602D1204C0FF}">
      <dgm:prSet/>
      <dgm:spPr/>
      <dgm:t>
        <a:bodyPr/>
        <a:lstStyle/>
        <a:p>
          <a:endParaRPr lang="en-US"/>
        </a:p>
      </dgm:t>
    </dgm:pt>
    <dgm:pt modelId="{8720DB86-29B2-F148-9008-97A4AC292983}" type="sibTrans" cxnId="{0DFC4CF9-3A35-DC42-858A-602D1204C0FF}">
      <dgm:prSet/>
      <dgm:spPr/>
      <dgm:t>
        <a:bodyPr/>
        <a:lstStyle/>
        <a:p>
          <a:endParaRPr lang="en-US"/>
        </a:p>
      </dgm:t>
    </dgm:pt>
    <dgm:pt modelId="{893B40D9-6764-C047-BEF5-8F16AE78E395}">
      <dgm:prSet custT="1"/>
      <dgm:spPr/>
      <dgm:t>
        <a:bodyPr/>
        <a:lstStyle/>
        <a:p>
          <a:r>
            <a:rPr lang="en-US" sz="2400" dirty="0"/>
            <a:t>Dec 1: Provost notifies YOU of PRC members</a:t>
          </a:r>
        </a:p>
      </dgm:t>
    </dgm:pt>
    <dgm:pt modelId="{C82B0C81-EBF1-E543-AC02-7BB280118469}" type="parTrans" cxnId="{69263F09-2A7C-B94A-9A5C-379AE9B9C7B9}">
      <dgm:prSet/>
      <dgm:spPr/>
    </dgm:pt>
    <dgm:pt modelId="{3B6795AA-1D10-D44C-8200-D6186129B287}" type="sibTrans" cxnId="{69263F09-2A7C-B94A-9A5C-379AE9B9C7B9}">
      <dgm:prSet/>
      <dgm:spPr/>
      <dgm:t>
        <a:bodyPr/>
        <a:lstStyle/>
        <a:p>
          <a:endParaRPr lang="en-US"/>
        </a:p>
      </dgm:t>
    </dgm:pt>
    <dgm:pt modelId="{824306FB-3B9D-49E0-8E56-CBB46F98D043}" type="pres">
      <dgm:prSet presAssocID="{280C2665-6039-460E-8675-EE7119B9AB13}" presName="linearFlow" presStyleCnt="0">
        <dgm:presLayoutVars>
          <dgm:resizeHandles val="exact"/>
        </dgm:presLayoutVars>
      </dgm:prSet>
      <dgm:spPr/>
    </dgm:pt>
    <dgm:pt modelId="{F5B5D7A6-992C-42F2-9F28-79D5E4E00599}" type="pres">
      <dgm:prSet presAssocID="{8E68050F-4FD6-4F37-8124-DEE9260A266C}" presName="node" presStyleLbl="node1" presStyleIdx="0" presStyleCnt="12" custScaleX="637370" custScaleY="148122" custLinFactNeighborX="-3370">
        <dgm:presLayoutVars>
          <dgm:bulletEnabled val="1"/>
        </dgm:presLayoutVars>
      </dgm:prSet>
      <dgm:spPr/>
    </dgm:pt>
    <dgm:pt modelId="{EE984B45-37AF-4653-B6BD-EBE5043A9429}" type="pres">
      <dgm:prSet presAssocID="{F92E6348-7C86-408B-BE34-835131DA9ECF}" presName="sibTrans" presStyleLbl="sibTrans2D1" presStyleIdx="0" presStyleCnt="11"/>
      <dgm:spPr/>
    </dgm:pt>
    <dgm:pt modelId="{764C2D3B-047C-40A1-881B-C27C9670268D}" type="pres">
      <dgm:prSet presAssocID="{F92E6348-7C86-408B-BE34-835131DA9ECF}" presName="connectorText" presStyleLbl="sibTrans2D1" presStyleIdx="0" presStyleCnt="11"/>
      <dgm:spPr/>
    </dgm:pt>
    <dgm:pt modelId="{A05F36C1-2DF3-9048-A0F3-E6F82C348FA2}" type="pres">
      <dgm:prSet presAssocID="{A3BFE5BC-4AC3-F142-96F5-F8385C20AA37}" presName="node" presStyleLbl="node1" presStyleIdx="1" presStyleCnt="12" custScaleX="630699" custScaleY="128865">
        <dgm:presLayoutVars>
          <dgm:bulletEnabled val="1"/>
        </dgm:presLayoutVars>
      </dgm:prSet>
      <dgm:spPr/>
    </dgm:pt>
    <dgm:pt modelId="{57443ADE-F705-DF45-84EF-934AF5E66E58}" type="pres">
      <dgm:prSet presAssocID="{8720DB86-29B2-F148-9008-97A4AC292983}" presName="sibTrans" presStyleLbl="sibTrans2D1" presStyleIdx="1" presStyleCnt="11"/>
      <dgm:spPr/>
    </dgm:pt>
    <dgm:pt modelId="{6E46B2BB-FB0D-DB46-8E37-665ED8EE8CAA}" type="pres">
      <dgm:prSet presAssocID="{8720DB86-29B2-F148-9008-97A4AC292983}" presName="connectorText" presStyleLbl="sibTrans2D1" presStyleIdx="1" presStyleCnt="11"/>
      <dgm:spPr/>
    </dgm:pt>
    <dgm:pt modelId="{BE57BAE4-B254-4BEB-AAC1-7FD0CE91D83D}" type="pres">
      <dgm:prSet presAssocID="{C533F77D-BF8D-4670-8861-652E21C8F9E2}" presName="node" presStyleLbl="node1" presStyleIdx="2" presStyleCnt="12" custScaleX="637370" custScaleY="148122" custLinFactNeighborX="-3370">
        <dgm:presLayoutVars>
          <dgm:bulletEnabled val="1"/>
        </dgm:presLayoutVars>
      </dgm:prSet>
      <dgm:spPr/>
    </dgm:pt>
    <dgm:pt modelId="{BA1AA518-10DA-4442-A188-51BEC62B69D0}" type="pres">
      <dgm:prSet presAssocID="{492EB08E-9E06-4D91-BD88-2B43A5A1732A}" presName="sibTrans" presStyleLbl="sibTrans2D1" presStyleIdx="2" presStyleCnt="11"/>
      <dgm:spPr/>
    </dgm:pt>
    <dgm:pt modelId="{C985BBA0-A4D9-4A98-A477-B0C74DF37A22}" type="pres">
      <dgm:prSet presAssocID="{492EB08E-9E06-4D91-BD88-2B43A5A1732A}" presName="connectorText" presStyleLbl="sibTrans2D1" presStyleIdx="2" presStyleCnt="11"/>
      <dgm:spPr/>
    </dgm:pt>
    <dgm:pt modelId="{EF73A255-81F3-4219-98DA-8101F229E4F4}" type="pres">
      <dgm:prSet presAssocID="{D51BC272-24F5-4687-868B-1468123773D3}" presName="node" presStyleLbl="node1" presStyleIdx="3" presStyleCnt="12" custScaleX="637370" custScaleY="148122" custLinFactNeighborX="-3370">
        <dgm:presLayoutVars>
          <dgm:bulletEnabled val="1"/>
        </dgm:presLayoutVars>
      </dgm:prSet>
      <dgm:spPr/>
    </dgm:pt>
    <dgm:pt modelId="{D32AB2FC-1B7D-41DB-9AB6-CDD38C936C23}" type="pres">
      <dgm:prSet presAssocID="{A747B6BE-2B14-4C56-8242-AC69CFA7A302}" presName="sibTrans" presStyleLbl="sibTrans2D1" presStyleIdx="3" presStyleCnt="11"/>
      <dgm:spPr/>
    </dgm:pt>
    <dgm:pt modelId="{34FC7DEF-C644-489C-8E2C-C9EA18D9F454}" type="pres">
      <dgm:prSet presAssocID="{A747B6BE-2B14-4C56-8242-AC69CFA7A302}" presName="connectorText" presStyleLbl="sibTrans2D1" presStyleIdx="3" presStyleCnt="11"/>
      <dgm:spPr/>
    </dgm:pt>
    <dgm:pt modelId="{592EF49A-BAB0-2748-AC18-E105CC6FD842}" type="pres">
      <dgm:prSet presAssocID="{893B40D9-6764-C047-BEF5-8F16AE78E395}" presName="node" presStyleLbl="node1" presStyleIdx="4" presStyleCnt="12" custScaleX="644032" custScaleY="119287">
        <dgm:presLayoutVars>
          <dgm:bulletEnabled val="1"/>
        </dgm:presLayoutVars>
      </dgm:prSet>
      <dgm:spPr/>
    </dgm:pt>
    <dgm:pt modelId="{254534AD-726A-994A-B604-30239917A71D}" type="pres">
      <dgm:prSet presAssocID="{3B6795AA-1D10-D44C-8200-D6186129B287}" presName="sibTrans" presStyleLbl="sibTrans2D1" presStyleIdx="4" presStyleCnt="11"/>
      <dgm:spPr/>
    </dgm:pt>
    <dgm:pt modelId="{F26FB841-DF59-064A-A152-B5DB6821B66B}" type="pres">
      <dgm:prSet presAssocID="{3B6795AA-1D10-D44C-8200-D6186129B287}" presName="connectorText" presStyleLbl="sibTrans2D1" presStyleIdx="4" presStyleCnt="11"/>
      <dgm:spPr/>
    </dgm:pt>
    <dgm:pt modelId="{00465F50-B9BF-4961-9A25-F91D10A31B78}" type="pres">
      <dgm:prSet presAssocID="{2E6C847E-588A-4E19-A8AE-C7A36AF6AC75}" presName="node" presStyleLbl="node1" presStyleIdx="5" presStyleCnt="12" custScaleX="637370" custScaleY="148122" custLinFactNeighborX="-3370">
        <dgm:presLayoutVars>
          <dgm:bulletEnabled val="1"/>
        </dgm:presLayoutVars>
      </dgm:prSet>
      <dgm:spPr/>
    </dgm:pt>
    <dgm:pt modelId="{487C716A-6FA1-46F8-BAED-41CE120D9111}" type="pres">
      <dgm:prSet presAssocID="{8A3ACE7A-F826-4C6F-89D9-DA84D0D087B7}" presName="sibTrans" presStyleLbl="sibTrans2D1" presStyleIdx="5" presStyleCnt="11"/>
      <dgm:spPr/>
    </dgm:pt>
    <dgm:pt modelId="{011A6844-160E-42D5-B5C8-0193CB574FE2}" type="pres">
      <dgm:prSet presAssocID="{8A3ACE7A-F826-4C6F-89D9-DA84D0D087B7}" presName="connectorText" presStyleLbl="sibTrans2D1" presStyleIdx="5" presStyleCnt="11"/>
      <dgm:spPr/>
    </dgm:pt>
    <dgm:pt modelId="{1F486F53-C107-4041-84D7-4076D2028CF6}" type="pres">
      <dgm:prSet presAssocID="{AB676AB1-2475-46FF-831C-5475D0713192}" presName="node" presStyleLbl="node1" presStyleIdx="6" presStyleCnt="12" custScaleX="637370" custScaleY="148122" custLinFactNeighborX="-3370">
        <dgm:presLayoutVars>
          <dgm:bulletEnabled val="1"/>
        </dgm:presLayoutVars>
      </dgm:prSet>
      <dgm:spPr/>
    </dgm:pt>
    <dgm:pt modelId="{B469D606-5489-41AC-818E-A0A523600119}" type="pres">
      <dgm:prSet presAssocID="{DC2C6666-5D3F-4F51-A6F9-FD5E60516598}" presName="sibTrans" presStyleLbl="sibTrans2D1" presStyleIdx="6" presStyleCnt="11"/>
      <dgm:spPr/>
    </dgm:pt>
    <dgm:pt modelId="{3FF29AAA-60D8-4529-B996-74ABD948F517}" type="pres">
      <dgm:prSet presAssocID="{DC2C6666-5D3F-4F51-A6F9-FD5E60516598}" presName="connectorText" presStyleLbl="sibTrans2D1" presStyleIdx="6" presStyleCnt="11"/>
      <dgm:spPr/>
    </dgm:pt>
    <dgm:pt modelId="{2B884939-A7E9-49B2-B3CF-46F5637157E9}" type="pres">
      <dgm:prSet presAssocID="{1F9C58F3-1EA7-4125-B9BC-778495D8AB5F}" presName="node" presStyleLbl="node1" presStyleIdx="7" presStyleCnt="12" custScaleX="637370" custScaleY="148122">
        <dgm:presLayoutVars>
          <dgm:bulletEnabled val="1"/>
        </dgm:presLayoutVars>
      </dgm:prSet>
      <dgm:spPr/>
    </dgm:pt>
    <dgm:pt modelId="{FBCE244E-24A7-4267-81B9-3C87EC7CA5BB}" type="pres">
      <dgm:prSet presAssocID="{123B852C-8D26-489A-9DCD-599004BDE656}" presName="sibTrans" presStyleLbl="sibTrans2D1" presStyleIdx="7" presStyleCnt="11"/>
      <dgm:spPr/>
    </dgm:pt>
    <dgm:pt modelId="{A4CF59DC-B690-4E75-80C5-DE2B53399D52}" type="pres">
      <dgm:prSet presAssocID="{123B852C-8D26-489A-9DCD-599004BDE656}" presName="connectorText" presStyleLbl="sibTrans2D1" presStyleIdx="7" presStyleCnt="11"/>
      <dgm:spPr/>
    </dgm:pt>
    <dgm:pt modelId="{19DB32C0-1B7C-4B70-B63D-2E066ED687C0}" type="pres">
      <dgm:prSet presAssocID="{C7732303-2A45-42A0-B96F-178BB8C44791}" presName="node" presStyleLbl="node1" presStyleIdx="8" presStyleCnt="12" custScaleX="637370" custScaleY="148122" custLinFactNeighborX="-3370">
        <dgm:presLayoutVars>
          <dgm:bulletEnabled val="1"/>
        </dgm:presLayoutVars>
      </dgm:prSet>
      <dgm:spPr/>
    </dgm:pt>
    <dgm:pt modelId="{56DDADC3-403B-4DCC-91D7-74BA82A06569}" type="pres">
      <dgm:prSet presAssocID="{2A1D9A9D-1453-424C-8E61-371470565112}" presName="sibTrans" presStyleLbl="sibTrans2D1" presStyleIdx="8" presStyleCnt="11"/>
      <dgm:spPr/>
    </dgm:pt>
    <dgm:pt modelId="{8418F9A5-4743-432B-AED1-1B40D35704DE}" type="pres">
      <dgm:prSet presAssocID="{2A1D9A9D-1453-424C-8E61-371470565112}" presName="connectorText" presStyleLbl="sibTrans2D1" presStyleIdx="8" presStyleCnt="11"/>
      <dgm:spPr/>
    </dgm:pt>
    <dgm:pt modelId="{C06642A7-B032-4836-86B4-4D54B2F08CD3}" type="pres">
      <dgm:prSet presAssocID="{4472B6B9-5460-423C-9B79-5FC4192C4974}" presName="node" presStyleLbl="node1" presStyleIdx="9" presStyleCnt="12" custScaleX="637370" custScaleY="148122">
        <dgm:presLayoutVars>
          <dgm:bulletEnabled val="1"/>
        </dgm:presLayoutVars>
      </dgm:prSet>
      <dgm:spPr/>
    </dgm:pt>
    <dgm:pt modelId="{C4B599AC-992F-49F8-9ABA-E6AC19E791A3}" type="pres">
      <dgm:prSet presAssocID="{54D39EF1-1129-4794-B0F7-58EAEDD662B1}" presName="sibTrans" presStyleLbl="sibTrans2D1" presStyleIdx="9" presStyleCnt="11"/>
      <dgm:spPr/>
    </dgm:pt>
    <dgm:pt modelId="{7DA8D804-B567-41C0-9C4A-CB39907B8D7D}" type="pres">
      <dgm:prSet presAssocID="{54D39EF1-1129-4794-B0F7-58EAEDD662B1}" presName="connectorText" presStyleLbl="sibTrans2D1" presStyleIdx="9" presStyleCnt="11"/>
      <dgm:spPr/>
    </dgm:pt>
    <dgm:pt modelId="{384397EA-3F4A-4CEB-810C-1D06AD4D5191}" type="pres">
      <dgm:prSet presAssocID="{2AB12506-B621-4F90-97CF-0A83DA15AF45}" presName="node" presStyleLbl="node1" presStyleIdx="10" presStyleCnt="12" custScaleX="637370" custScaleY="148122" custLinFactNeighborX="-3370">
        <dgm:presLayoutVars>
          <dgm:bulletEnabled val="1"/>
        </dgm:presLayoutVars>
      </dgm:prSet>
      <dgm:spPr/>
    </dgm:pt>
    <dgm:pt modelId="{638E0B8E-BE52-47BD-8A51-2D7F05259287}" type="pres">
      <dgm:prSet presAssocID="{A2175459-331A-4D29-89C4-9181F1729364}" presName="sibTrans" presStyleLbl="sibTrans2D1" presStyleIdx="10" presStyleCnt="11"/>
      <dgm:spPr/>
    </dgm:pt>
    <dgm:pt modelId="{9583897F-ABF5-460A-BCE0-CEB2D849DA75}" type="pres">
      <dgm:prSet presAssocID="{A2175459-331A-4D29-89C4-9181F1729364}" presName="connectorText" presStyleLbl="sibTrans2D1" presStyleIdx="10" presStyleCnt="11"/>
      <dgm:spPr/>
    </dgm:pt>
    <dgm:pt modelId="{BB5427CE-CECB-4724-B4B2-D2C040A9E79C}" type="pres">
      <dgm:prSet presAssocID="{63BC80B6-38DD-4391-BFB4-8ACF6E890DF5}" presName="node" presStyleLbl="node1" presStyleIdx="11" presStyleCnt="12" custScaleX="637370" custScaleY="148122">
        <dgm:presLayoutVars>
          <dgm:bulletEnabled val="1"/>
        </dgm:presLayoutVars>
      </dgm:prSet>
      <dgm:spPr/>
    </dgm:pt>
  </dgm:ptLst>
  <dgm:cxnLst>
    <dgm:cxn modelId="{5AF22B04-FA6E-4305-B9C9-2992011E48CB}" srcId="{280C2665-6039-460E-8675-EE7119B9AB13}" destId="{2AB12506-B621-4F90-97CF-0A83DA15AF45}" srcOrd="10" destOrd="0" parTransId="{D07322C2-F1D8-4056-A3E8-CFDD64B8849D}" sibTransId="{A2175459-331A-4D29-89C4-9181F1729364}"/>
    <dgm:cxn modelId="{771FAC06-1D36-2D4B-B309-631325A22442}" type="presOf" srcId="{2A1D9A9D-1453-424C-8E61-371470565112}" destId="{8418F9A5-4743-432B-AED1-1B40D35704DE}" srcOrd="1" destOrd="0" presId="urn:microsoft.com/office/officeart/2005/8/layout/process2"/>
    <dgm:cxn modelId="{20B1D806-7A40-6144-B641-CDF858D38097}" type="presOf" srcId="{A747B6BE-2B14-4C56-8242-AC69CFA7A302}" destId="{D32AB2FC-1B7D-41DB-9AB6-CDD38C936C23}" srcOrd="0" destOrd="0" presId="urn:microsoft.com/office/officeart/2005/8/layout/process2"/>
    <dgm:cxn modelId="{29C2ED06-D0A4-554A-97EF-CB36D5734C98}" type="presOf" srcId="{D51BC272-24F5-4687-868B-1468123773D3}" destId="{EF73A255-81F3-4219-98DA-8101F229E4F4}" srcOrd="0" destOrd="0" presId="urn:microsoft.com/office/officeart/2005/8/layout/process2"/>
    <dgm:cxn modelId="{69263F09-2A7C-B94A-9A5C-379AE9B9C7B9}" srcId="{280C2665-6039-460E-8675-EE7119B9AB13}" destId="{893B40D9-6764-C047-BEF5-8F16AE78E395}" srcOrd="4" destOrd="0" parTransId="{C82B0C81-EBF1-E543-AC02-7BB280118469}" sibTransId="{3B6795AA-1D10-D44C-8200-D6186129B287}"/>
    <dgm:cxn modelId="{A9D7B20C-1262-6743-BACE-B39F21B4DAD5}" type="presOf" srcId="{2AB12506-B621-4F90-97CF-0A83DA15AF45}" destId="{384397EA-3F4A-4CEB-810C-1D06AD4D5191}" srcOrd="0" destOrd="0" presId="urn:microsoft.com/office/officeart/2005/8/layout/process2"/>
    <dgm:cxn modelId="{61E78B0E-09F1-6946-963A-38DFA65D1D28}" type="presOf" srcId="{893B40D9-6764-C047-BEF5-8F16AE78E395}" destId="{592EF49A-BAB0-2748-AC18-E105CC6FD842}" srcOrd="0" destOrd="0" presId="urn:microsoft.com/office/officeart/2005/8/layout/process2"/>
    <dgm:cxn modelId="{D924A021-2DEE-DF44-AF21-45D604D8EC73}" type="presOf" srcId="{A747B6BE-2B14-4C56-8242-AC69CFA7A302}" destId="{34FC7DEF-C644-489C-8E2C-C9EA18D9F454}" srcOrd="1" destOrd="0" presId="urn:microsoft.com/office/officeart/2005/8/layout/process2"/>
    <dgm:cxn modelId="{EBDD4726-AA89-E349-8256-79A9DB6F43E2}" type="presOf" srcId="{123B852C-8D26-489A-9DCD-599004BDE656}" destId="{FBCE244E-24A7-4267-81B9-3C87EC7CA5BB}" srcOrd="0" destOrd="0" presId="urn:microsoft.com/office/officeart/2005/8/layout/process2"/>
    <dgm:cxn modelId="{7C11A626-BE88-5E44-AA26-EEBEA990B856}" type="presOf" srcId="{F92E6348-7C86-408B-BE34-835131DA9ECF}" destId="{764C2D3B-047C-40A1-881B-C27C9670268D}" srcOrd="1" destOrd="0" presId="urn:microsoft.com/office/officeart/2005/8/layout/process2"/>
    <dgm:cxn modelId="{912EB82F-CED4-9646-9E4E-37B2B45890CD}" type="presOf" srcId="{8E68050F-4FD6-4F37-8124-DEE9260A266C}" destId="{F5B5D7A6-992C-42F2-9F28-79D5E4E00599}" srcOrd="0" destOrd="0" presId="urn:microsoft.com/office/officeart/2005/8/layout/process2"/>
    <dgm:cxn modelId="{55E69539-92C5-044D-97DE-125A6DDB499B}" type="presOf" srcId="{DC2C6666-5D3F-4F51-A6F9-FD5E60516598}" destId="{B469D606-5489-41AC-818E-A0A523600119}" srcOrd="0" destOrd="0" presId="urn:microsoft.com/office/officeart/2005/8/layout/process2"/>
    <dgm:cxn modelId="{370D6445-DD52-974D-8FA5-B539FE55BAE6}" type="presOf" srcId="{A3BFE5BC-4AC3-F142-96F5-F8385C20AA37}" destId="{A05F36C1-2DF3-9048-A0F3-E6F82C348FA2}" srcOrd="0" destOrd="0" presId="urn:microsoft.com/office/officeart/2005/8/layout/process2"/>
    <dgm:cxn modelId="{0DC7B848-8954-4EEF-853F-283E89981C9E}" srcId="{280C2665-6039-460E-8675-EE7119B9AB13}" destId="{C7732303-2A45-42A0-B96F-178BB8C44791}" srcOrd="8" destOrd="0" parTransId="{442B4426-0116-473F-A8E6-4AB296541CA9}" sibTransId="{2A1D9A9D-1453-424C-8E61-371470565112}"/>
    <dgm:cxn modelId="{E079434A-6E8E-5843-982D-2813ED481D02}" type="presOf" srcId="{A2175459-331A-4D29-89C4-9181F1729364}" destId="{9583897F-ABF5-460A-BCE0-CEB2D849DA75}" srcOrd="1" destOrd="0" presId="urn:microsoft.com/office/officeart/2005/8/layout/process2"/>
    <dgm:cxn modelId="{3A7A4558-3EBF-C44E-9558-2783B3EA8DC0}" type="presOf" srcId="{492EB08E-9E06-4D91-BD88-2B43A5A1732A}" destId="{BA1AA518-10DA-4442-A188-51BEC62B69D0}" srcOrd="0" destOrd="0" presId="urn:microsoft.com/office/officeart/2005/8/layout/process2"/>
    <dgm:cxn modelId="{09E8E762-2070-594D-A7F7-A148882A9B09}" type="presOf" srcId="{AB676AB1-2475-46FF-831C-5475D0713192}" destId="{1F486F53-C107-4041-84D7-4076D2028CF6}" srcOrd="0" destOrd="0" presId="urn:microsoft.com/office/officeart/2005/8/layout/process2"/>
    <dgm:cxn modelId="{846F8863-487A-DD4D-B24F-FF7BEF88BFB7}" type="presOf" srcId="{4472B6B9-5460-423C-9B79-5FC4192C4974}" destId="{C06642A7-B032-4836-86B4-4D54B2F08CD3}" srcOrd="0" destOrd="0" presId="urn:microsoft.com/office/officeart/2005/8/layout/process2"/>
    <dgm:cxn modelId="{1FC2F56C-5DBE-1748-BDC9-CAA58CAE84D6}" type="presOf" srcId="{3B6795AA-1D10-D44C-8200-D6186129B287}" destId="{F26FB841-DF59-064A-A152-B5DB6821B66B}" srcOrd="1" destOrd="0" presId="urn:microsoft.com/office/officeart/2005/8/layout/process2"/>
    <dgm:cxn modelId="{31571E78-D392-4D07-8BB7-B640813C1936}" srcId="{280C2665-6039-460E-8675-EE7119B9AB13}" destId="{AB676AB1-2475-46FF-831C-5475D0713192}" srcOrd="6" destOrd="0" parTransId="{6EE6DB04-111C-40B9-8B56-CEC47BD485B8}" sibTransId="{DC2C6666-5D3F-4F51-A6F9-FD5E60516598}"/>
    <dgm:cxn modelId="{14349B7A-DB31-4100-AFBC-A5DEE70A8171}" srcId="{280C2665-6039-460E-8675-EE7119B9AB13}" destId="{1F9C58F3-1EA7-4125-B9BC-778495D8AB5F}" srcOrd="7" destOrd="0" parTransId="{FD9503D3-0035-486D-9645-36E00642C805}" sibTransId="{123B852C-8D26-489A-9DCD-599004BDE656}"/>
    <dgm:cxn modelId="{08673B83-10BE-2644-BECE-2F42A05442CE}" type="presOf" srcId="{C533F77D-BF8D-4670-8861-652E21C8F9E2}" destId="{BE57BAE4-B254-4BEB-AAC1-7FD0CE91D83D}" srcOrd="0" destOrd="0" presId="urn:microsoft.com/office/officeart/2005/8/layout/process2"/>
    <dgm:cxn modelId="{952B3085-6AE1-D84C-A7BD-4F6443A11FEB}" type="presOf" srcId="{2E6C847E-588A-4E19-A8AE-C7A36AF6AC75}" destId="{00465F50-B9BF-4961-9A25-F91D10A31B78}" srcOrd="0" destOrd="0" presId="urn:microsoft.com/office/officeart/2005/8/layout/process2"/>
    <dgm:cxn modelId="{88521E86-4708-9644-BF87-B615A30F25E3}" type="presOf" srcId="{F92E6348-7C86-408B-BE34-835131DA9ECF}" destId="{EE984B45-37AF-4653-B6BD-EBE5043A9429}" srcOrd="0" destOrd="0" presId="urn:microsoft.com/office/officeart/2005/8/layout/process2"/>
    <dgm:cxn modelId="{117F7F8E-5E89-754C-8BCF-28E0CEFE2D2E}" type="presOf" srcId="{3B6795AA-1D10-D44C-8200-D6186129B287}" destId="{254534AD-726A-994A-B604-30239917A71D}" srcOrd="0" destOrd="0" presId="urn:microsoft.com/office/officeart/2005/8/layout/process2"/>
    <dgm:cxn modelId="{3C56958F-31A0-7E49-99FD-46E92CBD1E13}" type="presOf" srcId="{492EB08E-9E06-4D91-BD88-2B43A5A1732A}" destId="{C985BBA0-A4D9-4A98-A477-B0C74DF37A22}" srcOrd="1" destOrd="0" presId="urn:microsoft.com/office/officeart/2005/8/layout/process2"/>
    <dgm:cxn modelId="{F0BD4D91-885A-C242-9F00-E19EB9202615}" type="presOf" srcId="{8A3ACE7A-F826-4C6F-89D9-DA84D0D087B7}" destId="{487C716A-6FA1-46F8-BAED-41CE120D9111}" srcOrd="0" destOrd="0" presId="urn:microsoft.com/office/officeart/2005/8/layout/process2"/>
    <dgm:cxn modelId="{5006D891-D66D-1C49-A7FE-F210C4692592}" type="presOf" srcId="{8720DB86-29B2-F148-9008-97A4AC292983}" destId="{6E46B2BB-FB0D-DB46-8E37-665ED8EE8CAA}" srcOrd="1" destOrd="0" presId="urn:microsoft.com/office/officeart/2005/8/layout/process2"/>
    <dgm:cxn modelId="{4A9EA292-7419-C240-A8D8-FB88AE68AD17}" type="presOf" srcId="{DC2C6666-5D3F-4F51-A6F9-FD5E60516598}" destId="{3FF29AAA-60D8-4529-B996-74ABD948F517}" srcOrd="1" destOrd="0" presId="urn:microsoft.com/office/officeart/2005/8/layout/process2"/>
    <dgm:cxn modelId="{07862697-FE07-4741-814C-4FAF908CC664}" type="presOf" srcId="{A2175459-331A-4D29-89C4-9181F1729364}" destId="{638E0B8E-BE52-47BD-8A51-2D7F05259287}" srcOrd="0" destOrd="0" presId="urn:microsoft.com/office/officeart/2005/8/layout/process2"/>
    <dgm:cxn modelId="{BA74FAA5-3938-47EC-9961-45DBD91065EB}" srcId="{280C2665-6039-460E-8675-EE7119B9AB13}" destId="{2E6C847E-588A-4E19-A8AE-C7A36AF6AC75}" srcOrd="5" destOrd="0" parTransId="{4E1EE67D-DBAC-4E0C-8DAD-BBB72C81DE01}" sibTransId="{8A3ACE7A-F826-4C6F-89D9-DA84D0D087B7}"/>
    <dgm:cxn modelId="{28F985AE-167D-4D90-AACF-E3251E8185A3}" srcId="{280C2665-6039-460E-8675-EE7119B9AB13}" destId="{63BC80B6-38DD-4391-BFB4-8ACF6E890DF5}" srcOrd="11" destOrd="0" parTransId="{F90E6BF8-EDCA-4444-BE46-7DB0FD1566F2}" sibTransId="{5A64EC02-EEAB-438F-B0CB-C1E74A7E6D5D}"/>
    <dgm:cxn modelId="{FFCC33AF-5248-0F42-A7E4-69E05D909CFC}" type="presOf" srcId="{8720DB86-29B2-F148-9008-97A4AC292983}" destId="{57443ADE-F705-DF45-84EF-934AF5E66E58}" srcOrd="0" destOrd="0" presId="urn:microsoft.com/office/officeart/2005/8/layout/process2"/>
    <dgm:cxn modelId="{2BA477B6-FB5D-2E44-85E0-34212FF54154}" type="presOf" srcId="{8A3ACE7A-F826-4C6F-89D9-DA84D0D087B7}" destId="{011A6844-160E-42D5-B5C8-0193CB574FE2}" srcOrd="1" destOrd="0" presId="urn:microsoft.com/office/officeart/2005/8/layout/process2"/>
    <dgm:cxn modelId="{A5B44BBE-23CC-2143-AE50-307821410914}" type="presOf" srcId="{123B852C-8D26-489A-9DCD-599004BDE656}" destId="{A4CF59DC-B690-4E75-80C5-DE2B53399D52}" srcOrd="1" destOrd="0" presId="urn:microsoft.com/office/officeart/2005/8/layout/process2"/>
    <dgm:cxn modelId="{AF3BF9C5-F893-42AF-87F7-74C75059F1F2}" type="presOf" srcId="{280C2665-6039-460E-8675-EE7119B9AB13}" destId="{824306FB-3B9D-49E0-8E56-CBB46F98D043}" srcOrd="0" destOrd="0" presId="urn:microsoft.com/office/officeart/2005/8/layout/process2"/>
    <dgm:cxn modelId="{E7EE58C6-6235-864E-912D-7AE92D254711}" type="presOf" srcId="{54D39EF1-1129-4794-B0F7-58EAEDD662B1}" destId="{7DA8D804-B567-41C0-9C4A-CB39907B8D7D}" srcOrd="1" destOrd="0" presId="urn:microsoft.com/office/officeart/2005/8/layout/process2"/>
    <dgm:cxn modelId="{CD1C29D4-25EA-AF4D-8BC1-429A4BD37F62}" type="presOf" srcId="{54D39EF1-1129-4794-B0F7-58EAEDD662B1}" destId="{C4B599AC-992F-49F8-9ABA-E6AC19E791A3}" srcOrd="0" destOrd="0" presId="urn:microsoft.com/office/officeart/2005/8/layout/process2"/>
    <dgm:cxn modelId="{60CF78DA-E356-374C-AE38-6D38DDDD1462}" type="presOf" srcId="{1F9C58F3-1EA7-4125-B9BC-778495D8AB5F}" destId="{2B884939-A7E9-49B2-B3CF-46F5637157E9}" srcOrd="0" destOrd="0" presId="urn:microsoft.com/office/officeart/2005/8/layout/process2"/>
    <dgm:cxn modelId="{0B17CBDF-622B-428A-8347-DAAE8ED5CEE9}" srcId="{280C2665-6039-460E-8675-EE7119B9AB13}" destId="{D51BC272-24F5-4687-868B-1468123773D3}" srcOrd="3" destOrd="0" parTransId="{489749BA-6EA4-4AA0-90C6-7BF2DC5B6C44}" sibTransId="{A747B6BE-2B14-4C56-8242-AC69CFA7A302}"/>
    <dgm:cxn modelId="{6E6CEDE3-4A62-F24F-AFE1-52AF227421E7}" type="presOf" srcId="{2A1D9A9D-1453-424C-8E61-371470565112}" destId="{56DDADC3-403B-4DCC-91D7-74BA82A06569}" srcOrd="0" destOrd="0" presId="urn:microsoft.com/office/officeart/2005/8/layout/process2"/>
    <dgm:cxn modelId="{7B6708EA-66ED-DC45-B456-1D616019546E}" type="presOf" srcId="{C7732303-2A45-42A0-B96F-178BB8C44791}" destId="{19DB32C0-1B7C-4B70-B63D-2E066ED687C0}" srcOrd="0" destOrd="0" presId="urn:microsoft.com/office/officeart/2005/8/layout/process2"/>
    <dgm:cxn modelId="{06B33DEC-7D8C-4B91-83A5-8118D996D703}" srcId="{280C2665-6039-460E-8675-EE7119B9AB13}" destId="{4472B6B9-5460-423C-9B79-5FC4192C4974}" srcOrd="9" destOrd="0" parTransId="{69BC4A51-DC5E-4F33-B976-AE67F4905D81}" sibTransId="{54D39EF1-1129-4794-B0F7-58EAEDD662B1}"/>
    <dgm:cxn modelId="{E3397FF0-B9BF-4F15-9D45-D8EFBF8987D3}" srcId="{280C2665-6039-460E-8675-EE7119B9AB13}" destId="{C533F77D-BF8D-4670-8861-652E21C8F9E2}" srcOrd="2" destOrd="0" parTransId="{FEF42DB3-EA25-4017-AA87-9FDCE2FF088F}" sibTransId="{492EB08E-9E06-4D91-BD88-2B43A5A1732A}"/>
    <dgm:cxn modelId="{0CB428F6-4CAD-4424-980D-3969C12BD6D3}" srcId="{280C2665-6039-460E-8675-EE7119B9AB13}" destId="{8E68050F-4FD6-4F37-8124-DEE9260A266C}" srcOrd="0" destOrd="0" parTransId="{AEA87B14-5B68-473E-AE11-41DE08F2450A}" sibTransId="{F92E6348-7C86-408B-BE34-835131DA9ECF}"/>
    <dgm:cxn modelId="{679D28F7-8E53-5749-8B1F-72757745E6CA}" type="presOf" srcId="{63BC80B6-38DD-4391-BFB4-8ACF6E890DF5}" destId="{BB5427CE-CECB-4724-B4B2-D2C040A9E79C}" srcOrd="0" destOrd="0" presId="urn:microsoft.com/office/officeart/2005/8/layout/process2"/>
    <dgm:cxn modelId="{0DFC4CF9-3A35-DC42-858A-602D1204C0FF}" srcId="{280C2665-6039-460E-8675-EE7119B9AB13}" destId="{A3BFE5BC-4AC3-F142-96F5-F8385C20AA37}" srcOrd="1" destOrd="0" parTransId="{682D90CE-A24E-5C43-AD1C-F2F8EAF76C78}" sibTransId="{8720DB86-29B2-F148-9008-97A4AC292983}"/>
    <dgm:cxn modelId="{6AE4CD6F-5437-194E-9FFC-18E3131D5811}" type="presParOf" srcId="{824306FB-3B9D-49E0-8E56-CBB46F98D043}" destId="{F5B5D7A6-992C-42F2-9F28-79D5E4E00599}" srcOrd="0" destOrd="0" presId="urn:microsoft.com/office/officeart/2005/8/layout/process2"/>
    <dgm:cxn modelId="{DB87C89F-0AF6-B84F-8AF0-BF52C9AF6E55}" type="presParOf" srcId="{824306FB-3B9D-49E0-8E56-CBB46F98D043}" destId="{EE984B45-37AF-4653-B6BD-EBE5043A9429}" srcOrd="1" destOrd="0" presId="urn:microsoft.com/office/officeart/2005/8/layout/process2"/>
    <dgm:cxn modelId="{452E4B90-1E65-3F4D-98D7-9496A17E308D}" type="presParOf" srcId="{EE984B45-37AF-4653-B6BD-EBE5043A9429}" destId="{764C2D3B-047C-40A1-881B-C27C9670268D}" srcOrd="0" destOrd="0" presId="urn:microsoft.com/office/officeart/2005/8/layout/process2"/>
    <dgm:cxn modelId="{F4423302-C933-4947-9439-3ECAF79F8967}" type="presParOf" srcId="{824306FB-3B9D-49E0-8E56-CBB46F98D043}" destId="{A05F36C1-2DF3-9048-A0F3-E6F82C348FA2}" srcOrd="2" destOrd="0" presId="urn:microsoft.com/office/officeart/2005/8/layout/process2"/>
    <dgm:cxn modelId="{1D261EFA-6AEB-CE4F-B991-5B7C0BD4D96A}" type="presParOf" srcId="{824306FB-3B9D-49E0-8E56-CBB46F98D043}" destId="{57443ADE-F705-DF45-84EF-934AF5E66E58}" srcOrd="3" destOrd="0" presId="urn:microsoft.com/office/officeart/2005/8/layout/process2"/>
    <dgm:cxn modelId="{A8552BA1-8F4C-B84D-B45D-BFF328096023}" type="presParOf" srcId="{57443ADE-F705-DF45-84EF-934AF5E66E58}" destId="{6E46B2BB-FB0D-DB46-8E37-665ED8EE8CAA}" srcOrd="0" destOrd="0" presId="urn:microsoft.com/office/officeart/2005/8/layout/process2"/>
    <dgm:cxn modelId="{1095E6CD-9F39-F64E-A868-820B63AEB9E4}" type="presParOf" srcId="{824306FB-3B9D-49E0-8E56-CBB46F98D043}" destId="{BE57BAE4-B254-4BEB-AAC1-7FD0CE91D83D}" srcOrd="4" destOrd="0" presId="urn:microsoft.com/office/officeart/2005/8/layout/process2"/>
    <dgm:cxn modelId="{F50D23E6-06DF-074C-99AF-59C0E3E7F79D}" type="presParOf" srcId="{824306FB-3B9D-49E0-8E56-CBB46F98D043}" destId="{BA1AA518-10DA-4442-A188-51BEC62B69D0}" srcOrd="5" destOrd="0" presId="urn:microsoft.com/office/officeart/2005/8/layout/process2"/>
    <dgm:cxn modelId="{7C40FBB6-212E-FD47-B205-60D1B32CA3C6}" type="presParOf" srcId="{BA1AA518-10DA-4442-A188-51BEC62B69D0}" destId="{C985BBA0-A4D9-4A98-A477-B0C74DF37A22}" srcOrd="0" destOrd="0" presId="urn:microsoft.com/office/officeart/2005/8/layout/process2"/>
    <dgm:cxn modelId="{CF6257CB-F9C5-C14E-A1CE-8F4942FBDCF8}" type="presParOf" srcId="{824306FB-3B9D-49E0-8E56-CBB46F98D043}" destId="{EF73A255-81F3-4219-98DA-8101F229E4F4}" srcOrd="6" destOrd="0" presId="urn:microsoft.com/office/officeart/2005/8/layout/process2"/>
    <dgm:cxn modelId="{53906AB0-AFF8-D540-9DB4-E41D4D397278}" type="presParOf" srcId="{824306FB-3B9D-49E0-8E56-CBB46F98D043}" destId="{D32AB2FC-1B7D-41DB-9AB6-CDD38C936C23}" srcOrd="7" destOrd="0" presId="urn:microsoft.com/office/officeart/2005/8/layout/process2"/>
    <dgm:cxn modelId="{25C19D3E-3683-014A-97BB-1DDAD071E7C9}" type="presParOf" srcId="{D32AB2FC-1B7D-41DB-9AB6-CDD38C936C23}" destId="{34FC7DEF-C644-489C-8E2C-C9EA18D9F454}" srcOrd="0" destOrd="0" presId="urn:microsoft.com/office/officeart/2005/8/layout/process2"/>
    <dgm:cxn modelId="{B6ADFBFA-E62A-F54D-A284-BE50F4308579}" type="presParOf" srcId="{824306FB-3B9D-49E0-8E56-CBB46F98D043}" destId="{592EF49A-BAB0-2748-AC18-E105CC6FD842}" srcOrd="8" destOrd="0" presId="urn:microsoft.com/office/officeart/2005/8/layout/process2"/>
    <dgm:cxn modelId="{48EA5484-C0DC-DF42-85A6-47B80E2BC210}" type="presParOf" srcId="{824306FB-3B9D-49E0-8E56-CBB46F98D043}" destId="{254534AD-726A-994A-B604-30239917A71D}" srcOrd="9" destOrd="0" presId="urn:microsoft.com/office/officeart/2005/8/layout/process2"/>
    <dgm:cxn modelId="{997DE304-E0D9-4344-9687-7A1752B24257}" type="presParOf" srcId="{254534AD-726A-994A-B604-30239917A71D}" destId="{F26FB841-DF59-064A-A152-B5DB6821B66B}" srcOrd="0" destOrd="0" presId="urn:microsoft.com/office/officeart/2005/8/layout/process2"/>
    <dgm:cxn modelId="{5B391B6D-271B-1747-BDBE-6759E4B39633}" type="presParOf" srcId="{824306FB-3B9D-49E0-8E56-CBB46F98D043}" destId="{00465F50-B9BF-4961-9A25-F91D10A31B78}" srcOrd="10" destOrd="0" presId="urn:microsoft.com/office/officeart/2005/8/layout/process2"/>
    <dgm:cxn modelId="{DCA2957E-39C0-5242-8CE8-4AA6AFAEC95B}" type="presParOf" srcId="{824306FB-3B9D-49E0-8E56-CBB46F98D043}" destId="{487C716A-6FA1-46F8-BAED-41CE120D9111}" srcOrd="11" destOrd="0" presId="urn:microsoft.com/office/officeart/2005/8/layout/process2"/>
    <dgm:cxn modelId="{D8FDCBD9-4864-174B-A8D5-12C6B3D7C412}" type="presParOf" srcId="{487C716A-6FA1-46F8-BAED-41CE120D9111}" destId="{011A6844-160E-42D5-B5C8-0193CB574FE2}" srcOrd="0" destOrd="0" presId="urn:microsoft.com/office/officeart/2005/8/layout/process2"/>
    <dgm:cxn modelId="{716345BA-FAF8-E94D-862E-29071E6F2C6B}" type="presParOf" srcId="{824306FB-3B9D-49E0-8E56-CBB46F98D043}" destId="{1F486F53-C107-4041-84D7-4076D2028CF6}" srcOrd="12" destOrd="0" presId="urn:microsoft.com/office/officeart/2005/8/layout/process2"/>
    <dgm:cxn modelId="{F6D23C0C-2571-F94E-923C-785BAF12AA41}" type="presParOf" srcId="{824306FB-3B9D-49E0-8E56-CBB46F98D043}" destId="{B469D606-5489-41AC-818E-A0A523600119}" srcOrd="13" destOrd="0" presId="urn:microsoft.com/office/officeart/2005/8/layout/process2"/>
    <dgm:cxn modelId="{2DF4C00D-8223-2D48-9586-BEDB63D4A4DB}" type="presParOf" srcId="{B469D606-5489-41AC-818E-A0A523600119}" destId="{3FF29AAA-60D8-4529-B996-74ABD948F517}" srcOrd="0" destOrd="0" presId="urn:microsoft.com/office/officeart/2005/8/layout/process2"/>
    <dgm:cxn modelId="{2296365F-0C2A-1647-9F04-63DF443E3B01}" type="presParOf" srcId="{824306FB-3B9D-49E0-8E56-CBB46F98D043}" destId="{2B884939-A7E9-49B2-B3CF-46F5637157E9}" srcOrd="14" destOrd="0" presId="urn:microsoft.com/office/officeart/2005/8/layout/process2"/>
    <dgm:cxn modelId="{7F6F5292-B723-4B4A-B20F-5EC33686DE6C}" type="presParOf" srcId="{824306FB-3B9D-49E0-8E56-CBB46F98D043}" destId="{FBCE244E-24A7-4267-81B9-3C87EC7CA5BB}" srcOrd="15" destOrd="0" presId="urn:microsoft.com/office/officeart/2005/8/layout/process2"/>
    <dgm:cxn modelId="{34633B5C-E7CA-6042-A88B-4889C1505916}" type="presParOf" srcId="{FBCE244E-24A7-4267-81B9-3C87EC7CA5BB}" destId="{A4CF59DC-B690-4E75-80C5-DE2B53399D52}" srcOrd="0" destOrd="0" presId="urn:microsoft.com/office/officeart/2005/8/layout/process2"/>
    <dgm:cxn modelId="{A9EF5CCC-84FC-1945-80D2-04CFA6AAEE4D}" type="presParOf" srcId="{824306FB-3B9D-49E0-8E56-CBB46F98D043}" destId="{19DB32C0-1B7C-4B70-B63D-2E066ED687C0}" srcOrd="16" destOrd="0" presId="urn:microsoft.com/office/officeart/2005/8/layout/process2"/>
    <dgm:cxn modelId="{691424F1-DDD5-3E4E-B309-8267BA8D5F2E}" type="presParOf" srcId="{824306FB-3B9D-49E0-8E56-CBB46F98D043}" destId="{56DDADC3-403B-4DCC-91D7-74BA82A06569}" srcOrd="17" destOrd="0" presId="urn:microsoft.com/office/officeart/2005/8/layout/process2"/>
    <dgm:cxn modelId="{7EA2609B-84F5-3248-BE28-70E1F5A9E2DA}" type="presParOf" srcId="{56DDADC3-403B-4DCC-91D7-74BA82A06569}" destId="{8418F9A5-4743-432B-AED1-1B40D35704DE}" srcOrd="0" destOrd="0" presId="urn:microsoft.com/office/officeart/2005/8/layout/process2"/>
    <dgm:cxn modelId="{A50EBDFD-4634-BB48-B600-98F0346E5908}" type="presParOf" srcId="{824306FB-3B9D-49E0-8E56-CBB46F98D043}" destId="{C06642A7-B032-4836-86B4-4D54B2F08CD3}" srcOrd="18" destOrd="0" presId="urn:microsoft.com/office/officeart/2005/8/layout/process2"/>
    <dgm:cxn modelId="{1CCFBA4F-FA41-0244-B04C-D07F196F4FE0}" type="presParOf" srcId="{824306FB-3B9D-49E0-8E56-CBB46F98D043}" destId="{C4B599AC-992F-49F8-9ABA-E6AC19E791A3}" srcOrd="19" destOrd="0" presId="urn:microsoft.com/office/officeart/2005/8/layout/process2"/>
    <dgm:cxn modelId="{A441A335-2B28-EB48-954B-B9FFFB3619B9}" type="presParOf" srcId="{C4B599AC-992F-49F8-9ABA-E6AC19E791A3}" destId="{7DA8D804-B567-41C0-9C4A-CB39907B8D7D}" srcOrd="0" destOrd="0" presId="urn:microsoft.com/office/officeart/2005/8/layout/process2"/>
    <dgm:cxn modelId="{C0C213BF-6680-3D46-8B9B-B2E1717DE6A8}" type="presParOf" srcId="{824306FB-3B9D-49E0-8E56-CBB46F98D043}" destId="{384397EA-3F4A-4CEB-810C-1D06AD4D5191}" srcOrd="20" destOrd="0" presId="urn:microsoft.com/office/officeart/2005/8/layout/process2"/>
    <dgm:cxn modelId="{7274D316-0BA9-0447-ADF4-D506A4903DA8}" type="presParOf" srcId="{824306FB-3B9D-49E0-8E56-CBB46F98D043}" destId="{638E0B8E-BE52-47BD-8A51-2D7F05259287}" srcOrd="21" destOrd="0" presId="urn:microsoft.com/office/officeart/2005/8/layout/process2"/>
    <dgm:cxn modelId="{001274C5-54BB-A144-8A0E-EA37F8D76622}" type="presParOf" srcId="{638E0B8E-BE52-47BD-8A51-2D7F05259287}" destId="{9583897F-ABF5-460A-BCE0-CEB2D849DA75}" srcOrd="0" destOrd="0" presId="urn:microsoft.com/office/officeart/2005/8/layout/process2"/>
    <dgm:cxn modelId="{F27A7BDC-4363-D640-8061-354D31EC9842}" type="presParOf" srcId="{824306FB-3B9D-49E0-8E56-CBB46F98D043}" destId="{BB5427CE-CECB-4724-B4B2-D2C040A9E79C}" srcOrd="2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9E56C3-1251-4F50-92AE-DABEEFCF3E57}">
      <dsp:nvSpPr>
        <dsp:cNvPr id="0" name=""/>
        <dsp:cNvSpPr/>
      </dsp:nvSpPr>
      <dsp:spPr>
        <a:xfrm>
          <a:off x="5717" y="67424"/>
          <a:ext cx="2312192" cy="22084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200" kern="1200" dirty="0"/>
            <a:t>Assistant Teaching Professor</a:t>
          </a:r>
        </a:p>
      </dsp:txBody>
      <dsp:txXfrm>
        <a:off x="70400" y="132107"/>
        <a:ext cx="2182826" cy="2079082"/>
      </dsp:txXfrm>
    </dsp:sp>
    <dsp:sp modelId="{E98E7317-38EA-4362-9C8F-A67DEE7538C6}">
      <dsp:nvSpPr>
        <dsp:cNvPr id="0" name=""/>
        <dsp:cNvSpPr/>
      </dsp:nvSpPr>
      <dsp:spPr>
        <a:xfrm>
          <a:off x="2549128" y="884936"/>
          <a:ext cx="490184" cy="5734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200" kern="1200">
            <a:solidFill>
              <a:schemeClr val="tx1"/>
            </a:solidFill>
          </a:endParaRPr>
        </a:p>
      </dsp:txBody>
      <dsp:txXfrm>
        <a:off x="2549128" y="999621"/>
        <a:ext cx="343129" cy="344053"/>
      </dsp:txXfrm>
    </dsp:sp>
    <dsp:sp modelId="{D150C2D3-2F1C-4664-99BC-B229AC7038F6}">
      <dsp:nvSpPr>
        <dsp:cNvPr id="0" name=""/>
        <dsp:cNvSpPr/>
      </dsp:nvSpPr>
      <dsp:spPr>
        <a:xfrm>
          <a:off x="3242786" y="67424"/>
          <a:ext cx="4963698" cy="22084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200" kern="1200" dirty="0"/>
            <a:t>Continuing Appointment and Promotion to Associate Teaching Professor</a:t>
          </a:r>
        </a:p>
      </dsp:txBody>
      <dsp:txXfrm>
        <a:off x="3307469" y="132107"/>
        <a:ext cx="4834332" cy="2079082"/>
      </dsp:txXfrm>
    </dsp:sp>
    <dsp:sp modelId="{28C3E766-A252-CE44-AB6F-3656A07EF89B}">
      <dsp:nvSpPr>
        <dsp:cNvPr id="0" name=""/>
        <dsp:cNvSpPr/>
      </dsp:nvSpPr>
      <dsp:spPr>
        <a:xfrm>
          <a:off x="8437704" y="884936"/>
          <a:ext cx="490184" cy="5734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200" kern="1200"/>
        </a:p>
      </dsp:txBody>
      <dsp:txXfrm>
        <a:off x="8437704" y="999621"/>
        <a:ext cx="343129" cy="344053"/>
      </dsp:txXfrm>
    </dsp:sp>
    <dsp:sp modelId="{62138E5A-1481-4A43-914F-54CB1EE0A027}">
      <dsp:nvSpPr>
        <dsp:cNvPr id="0" name=""/>
        <dsp:cNvSpPr/>
      </dsp:nvSpPr>
      <dsp:spPr>
        <a:xfrm>
          <a:off x="9131362" y="67424"/>
          <a:ext cx="2312192" cy="22084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200" kern="1200" dirty="0"/>
            <a:t>Promotion to </a:t>
          </a:r>
          <a:r>
            <a:rPr lang="en-US" sz="3200" kern="1200" dirty="0"/>
            <a:t>Senior Teaching Professor</a:t>
          </a:r>
        </a:p>
      </dsp:txBody>
      <dsp:txXfrm>
        <a:off x="9196045" y="132107"/>
        <a:ext cx="2182826" cy="20790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B5D7A6-992C-42F2-9F28-79D5E4E00599}">
      <dsp:nvSpPr>
        <dsp:cNvPr id="0" name=""/>
        <dsp:cNvSpPr/>
      </dsp:nvSpPr>
      <dsp:spPr>
        <a:xfrm>
          <a:off x="30579" y="6850"/>
          <a:ext cx="7349950" cy="4270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May 1: </a:t>
          </a:r>
          <a:r>
            <a:rPr lang="en-CA" sz="2400" kern="1200" dirty="0">
              <a:effectLst/>
              <a:latin typeface="+mn-lt"/>
              <a:ea typeface="+mn-ea"/>
              <a:cs typeface="+mn-cs"/>
            </a:rPr>
            <a:t>YOU notify  Dean with  CV who sends to Provost</a:t>
          </a:r>
          <a:endParaRPr lang="en-US" sz="2400" b="0" kern="1200" dirty="0">
            <a:effectLst/>
            <a:latin typeface="+mn-lt"/>
            <a:ea typeface="+mn-ea"/>
            <a:cs typeface="+mn-cs"/>
          </a:endParaRPr>
        </a:p>
      </dsp:txBody>
      <dsp:txXfrm>
        <a:off x="43086" y="19357"/>
        <a:ext cx="7324936" cy="402010"/>
      </dsp:txXfrm>
    </dsp:sp>
    <dsp:sp modelId="{EE984B45-37AF-4653-B6BD-EBE5043A9429}">
      <dsp:nvSpPr>
        <dsp:cNvPr id="0" name=""/>
        <dsp:cNvSpPr/>
      </dsp:nvSpPr>
      <dsp:spPr>
        <a:xfrm rot="5154569">
          <a:off x="3671784" y="441082"/>
          <a:ext cx="108385" cy="12973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85898" y="451796"/>
        <a:ext cx="77839" cy="75870"/>
      </dsp:txXfrm>
    </dsp:sp>
    <dsp:sp modelId="{A05F36C1-2DF3-9048-A0F3-E6F82C348FA2}">
      <dsp:nvSpPr>
        <dsp:cNvPr id="0" name=""/>
        <dsp:cNvSpPr/>
      </dsp:nvSpPr>
      <dsp:spPr>
        <a:xfrm>
          <a:off x="107904" y="578021"/>
          <a:ext cx="7273022" cy="3715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022751"/>
                <a:satOff val="-1535"/>
                <a:lumOff val="-250"/>
                <a:alphaOff val="0"/>
                <a:tint val="50000"/>
                <a:satMod val="300000"/>
              </a:schemeClr>
            </a:gs>
            <a:gs pos="35000">
              <a:schemeClr val="accent3">
                <a:hueOff val="1022751"/>
                <a:satOff val="-1535"/>
                <a:lumOff val="-250"/>
                <a:alphaOff val="0"/>
                <a:tint val="37000"/>
                <a:satMod val="300000"/>
              </a:schemeClr>
            </a:gs>
            <a:gs pos="100000">
              <a:schemeClr val="accent3">
                <a:hueOff val="1022751"/>
                <a:satOff val="-1535"/>
                <a:lumOff val="-25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May 15: YOU submit 3 referee names </a:t>
          </a:r>
        </a:p>
      </dsp:txBody>
      <dsp:txXfrm>
        <a:off x="118785" y="588902"/>
        <a:ext cx="7251260" cy="349745"/>
      </dsp:txXfrm>
    </dsp:sp>
    <dsp:sp modelId="{57443ADE-F705-DF45-84EF-934AF5E66E58}">
      <dsp:nvSpPr>
        <dsp:cNvPr id="0" name=""/>
        <dsp:cNvSpPr/>
      </dsp:nvSpPr>
      <dsp:spPr>
        <a:xfrm rot="5645431">
          <a:off x="3671784" y="956735"/>
          <a:ext cx="108385" cy="12973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25026"/>
                <a:satOff val="-1688"/>
                <a:lumOff val="-27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"/>
                <a:satOff val="-1688"/>
                <a:lumOff val="-27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"/>
                <a:satOff val="-1688"/>
                <a:lumOff val="-27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-5400000">
        <a:off x="3688217" y="967449"/>
        <a:ext cx="77839" cy="75870"/>
      </dsp:txXfrm>
    </dsp:sp>
    <dsp:sp modelId="{BE57BAE4-B254-4BEB-AAC1-7FD0CE91D83D}">
      <dsp:nvSpPr>
        <dsp:cNvPr id="0" name=""/>
        <dsp:cNvSpPr/>
      </dsp:nvSpPr>
      <dsp:spPr>
        <a:xfrm>
          <a:off x="30579" y="1093674"/>
          <a:ext cx="7349950" cy="4270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045503"/>
                <a:satOff val="-3069"/>
                <a:lumOff val="-499"/>
                <a:alphaOff val="0"/>
                <a:tint val="50000"/>
                <a:satMod val="300000"/>
              </a:schemeClr>
            </a:gs>
            <a:gs pos="35000">
              <a:schemeClr val="accent3">
                <a:hueOff val="2045503"/>
                <a:satOff val="-3069"/>
                <a:lumOff val="-499"/>
                <a:alphaOff val="0"/>
                <a:tint val="37000"/>
                <a:satMod val="300000"/>
              </a:schemeClr>
            </a:gs>
            <a:gs pos="100000">
              <a:schemeClr val="accent3">
                <a:hueOff val="2045503"/>
                <a:satOff val="-3069"/>
                <a:lumOff val="-49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Aug 15: 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YOU submit package</a:t>
          </a:r>
        </a:p>
      </dsp:txBody>
      <dsp:txXfrm>
        <a:off x="43086" y="1106181"/>
        <a:ext cx="7324936" cy="402010"/>
      </dsp:txXfrm>
    </dsp:sp>
    <dsp:sp modelId="{BA1AA518-10DA-4442-A188-51BEC62B69D0}">
      <dsp:nvSpPr>
        <dsp:cNvPr id="0" name=""/>
        <dsp:cNvSpPr/>
      </dsp:nvSpPr>
      <dsp:spPr>
        <a:xfrm rot="5400000">
          <a:off x="3651499" y="1527906"/>
          <a:ext cx="108109" cy="12973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2250053"/>
                <a:satOff val="-3376"/>
                <a:lumOff val="-549"/>
                <a:alphaOff val="0"/>
                <a:tint val="50000"/>
                <a:satMod val="300000"/>
              </a:schemeClr>
            </a:gs>
            <a:gs pos="35000">
              <a:schemeClr val="accent3">
                <a:hueOff val="2250053"/>
                <a:satOff val="-3376"/>
                <a:lumOff val="-549"/>
                <a:alphaOff val="0"/>
                <a:tint val="37000"/>
                <a:satMod val="300000"/>
              </a:schemeClr>
            </a:gs>
            <a:gs pos="100000">
              <a:schemeClr val="accent3">
                <a:hueOff val="2250053"/>
                <a:satOff val="-3376"/>
                <a:lumOff val="-54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66635" y="1538717"/>
        <a:ext cx="77839" cy="75676"/>
      </dsp:txXfrm>
    </dsp:sp>
    <dsp:sp modelId="{EF73A255-81F3-4219-98DA-8101F229E4F4}">
      <dsp:nvSpPr>
        <dsp:cNvPr id="0" name=""/>
        <dsp:cNvSpPr/>
      </dsp:nvSpPr>
      <dsp:spPr>
        <a:xfrm>
          <a:off x="30579" y="1664844"/>
          <a:ext cx="7349950" cy="4270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3068254"/>
                <a:satOff val="-4604"/>
                <a:lumOff val="-749"/>
                <a:alphaOff val="0"/>
                <a:tint val="50000"/>
                <a:satMod val="300000"/>
              </a:schemeClr>
            </a:gs>
            <a:gs pos="35000">
              <a:schemeClr val="accent3">
                <a:hueOff val="3068254"/>
                <a:satOff val="-4604"/>
                <a:lumOff val="-749"/>
                <a:alphaOff val="0"/>
                <a:tint val="37000"/>
                <a:satMod val="300000"/>
              </a:schemeClr>
            </a:gs>
            <a:gs pos="100000">
              <a:schemeClr val="accent3">
                <a:hueOff val="3068254"/>
                <a:satOff val="-4604"/>
                <a:lumOff val="-74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Oct 15: 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Referees submit appraisal</a:t>
          </a:r>
        </a:p>
      </dsp:txBody>
      <dsp:txXfrm>
        <a:off x="43086" y="1677351"/>
        <a:ext cx="7324936" cy="402010"/>
      </dsp:txXfrm>
    </dsp:sp>
    <dsp:sp modelId="{D32AB2FC-1B7D-41DB-9AB6-CDD38C936C23}">
      <dsp:nvSpPr>
        <dsp:cNvPr id="0" name=""/>
        <dsp:cNvSpPr/>
      </dsp:nvSpPr>
      <dsp:spPr>
        <a:xfrm rot="5148194">
          <a:off x="3672309" y="2099076"/>
          <a:ext cx="108400" cy="12973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3375079"/>
                <a:satOff val="-5064"/>
                <a:lumOff val="-824"/>
                <a:alphaOff val="0"/>
                <a:tint val="50000"/>
                <a:satMod val="300000"/>
              </a:schemeClr>
            </a:gs>
            <a:gs pos="35000">
              <a:schemeClr val="accent3">
                <a:hueOff val="3375079"/>
                <a:satOff val="-5064"/>
                <a:lumOff val="-824"/>
                <a:alphaOff val="0"/>
                <a:tint val="37000"/>
                <a:satMod val="300000"/>
              </a:schemeClr>
            </a:gs>
            <a:gs pos="100000">
              <a:schemeClr val="accent3">
                <a:hueOff val="3375079"/>
                <a:satOff val="-5064"/>
                <a:lumOff val="-82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86400" y="2109785"/>
        <a:ext cx="77839" cy="75880"/>
      </dsp:txXfrm>
    </dsp:sp>
    <dsp:sp modelId="{592EF49A-BAB0-2748-AC18-E105CC6FD842}">
      <dsp:nvSpPr>
        <dsp:cNvPr id="0" name=""/>
        <dsp:cNvSpPr/>
      </dsp:nvSpPr>
      <dsp:spPr>
        <a:xfrm>
          <a:off x="31028" y="2236015"/>
          <a:ext cx="7426774" cy="3438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4091005"/>
                <a:satOff val="-6138"/>
                <a:lumOff val="-998"/>
                <a:alphaOff val="0"/>
                <a:tint val="50000"/>
                <a:satMod val="300000"/>
              </a:schemeClr>
            </a:gs>
            <a:gs pos="35000">
              <a:schemeClr val="accent3">
                <a:hueOff val="4091005"/>
                <a:satOff val="-6138"/>
                <a:lumOff val="-998"/>
                <a:alphaOff val="0"/>
                <a:tint val="37000"/>
                <a:satMod val="300000"/>
              </a:schemeClr>
            </a:gs>
            <a:gs pos="100000">
              <a:schemeClr val="accent3">
                <a:hueOff val="4091005"/>
                <a:satOff val="-6138"/>
                <a:lumOff val="-99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Dec 1: Provost notifies YOU of PRC members</a:t>
          </a:r>
        </a:p>
      </dsp:txBody>
      <dsp:txXfrm>
        <a:off x="41100" y="2246087"/>
        <a:ext cx="7406630" cy="323751"/>
      </dsp:txXfrm>
    </dsp:sp>
    <dsp:sp modelId="{254534AD-726A-994A-B604-30239917A71D}">
      <dsp:nvSpPr>
        <dsp:cNvPr id="0" name=""/>
        <dsp:cNvSpPr/>
      </dsp:nvSpPr>
      <dsp:spPr>
        <a:xfrm rot="5651806">
          <a:off x="3672309" y="2587117"/>
          <a:ext cx="108400" cy="12973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4500106"/>
                <a:satOff val="-6752"/>
                <a:lumOff val="-1098"/>
                <a:alphaOff val="0"/>
                <a:tint val="50000"/>
                <a:satMod val="300000"/>
              </a:schemeClr>
            </a:gs>
            <a:gs pos="35000">
              <a:schemeClr val="accent3">
                <a:hueOff val="4500106"/>
                <a:satOff val="-6752"/>
                <a:lumOff val="-1098"/>
                <a:alphaOff val="0"/>
                <a:tint val="37000"/>
                <a:satMod val="300000"/>
              </a:schemeClr>
            </a:gs>
            <a:gs pos="100000">
              <a:schemeClr val="accent3">
                <a:hueOff val="4500106"/>
                <a:satOff val="-6752"/>
                <a:lumOff val="-109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-5400000">
        <a:off x="3688780" y="2597826"/>
        <a:ext cx="77839" cy="75880"/>
      </dsp:txXfrm>
    </dsp:sp>
    <dsp:sp modelId="{00465F50-B9BF-4961-9A25-F91D10A31B78}">
      <dsp:nvSpPr>
        <dsp:cNvPr id="0" name=""/>
        <dsp:cNvSpPr/>
      </dsp:nvSpPr>
      <dsp:spPr>
        <a:xfrm>
          <a:off x="30579" y="2724056"/>
          <a:ext cx="7349950" cy="4270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5113756"/>
                <a:satOff val="-7673"/>
                <a:lumOff val="-1248"/>
                <a:alphaOff val="0"/>
                <a:tint val="50000"/>
                <a:satMod val="300000"/>
              </a:schemeClr>
            </a:gs>
            <a:gs pos="35000">
              <a:schemeClr val="accent3">
                <a:hueOff val="5113756"/>
                <a:satOff val="-7673"/>
                <a:lumOff val="-1248"/>
                <a:alphaOff val="0"/>
                <a:tint val="37000"/>
                <a:satMod val="300000"/>
              </a:schemeClr>
            </a:gs>
            <a:gs pos="100000">
              <a:schemeClr val="accent3">
                <a:hueOff val="5113756"/>
                <a:satOff val="-7673"/>
                <a:lumOff val="-124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Dec 1: 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Dean sends package to YOU</a:t>
          </a:r>
        </a:p>
      </dsp:txBody>
      <dsp:txXfrm>
        <a:off x="43086" y="2736563"/>
        <a:ext cx="7324936" cy="402010"/>
      </dsp:txXfrm>
    </dsp:sp>
    <dsp:sp modelId="{487C716A-6FA1-46F8-BAED-41CE120D9111}">
      <dsp:nvSpPr>
        <dsp:cNvPr id="0" name=""/>
        <dsp:cNvSpPr/>
      </dsp:nvSpPr>
      <dsp:spPr>
        <a:xfrm rot="5400000">
          <a:off x="3651499" y="3158287"/>
          <a:ext cx="108109" cy="12973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66635" y="3169098"/>
        <a:ext cx="77839" cy="75676"/>
      </dsp:txXfrm>
    </dsp:sp>
    <dsp:sp modelId="{1F486F53-C107-4041-84D7-4076D2028CF6}">
      <dsp:nvSpPr>
        <dsp:cNvPr id="0" name=""/>
        <dsp:cNvSpPr/>
      </dsp:nvSpPr>
      <dsp:spPr>
        <a:xfrm>
          <a:off x="30579" y="3295226"/>
          <a:ext cx="7349950" cy="4270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6136507"/>
                <a:satOff val="-9207"/>
                <a:lumOff val="-1497"/>
                <a:alphaOff val="0"/>
                <a:tint val="50000"/>
                <a:satMod val="300000"/>
              </a:schemeClr>
            </a:gs>
            <a:gs pos="35000">
              <a:schemeClr val="accent3">
                <a:hueOff val="6136507"/>
                <a:satOff val="-9207"/>
                <a:lumOff val="-1497"/>
                <a:alphaOff val="0"/>
                <a:tint val="37000"/>
                <a:satMod val="300000"/>
              </a:schemeClr>
            </a:gs>
            <a:gs pos="100000">
              <a:schemeClr val="accent3">
                <a:hueOff val="6136507"/>
                <a:satOff val="-9207"/>
                <a:lumOff val="-149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Jan 1: 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YOU respond to Dean’s package</a:t>
          </a:r>
        </a:p>
      </dsp:txBody>
      <dsp:txXfrm>
        <a:off x="43086" y="3307733"/>
        <a:ext cx="7324936" cy="402010"/>
      </dsp:txXfrm>
    </dsp:sp>
    <dsp:sp modelId="{B469D606-5489-41AC-818E-A0A523600119}">
      <dsp:nvSpPr>
        <dsp:cNvPr id="0" name=""/>
        <dsp:cNvSpPr/>
      </dsp:nvSpPr>
      <dsp:spPr>
        <a:xfrm rot="5166459">
          <a:off x="3670805" y="3729457"/>
          <a:ext cx="108359" cy="12973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6750158"/>
                <a:satOff val="-10128"/>
                <a:lumOff val="-1647"/>
                <a:alphaOff val="0"/>
                <a:tint val="50000"/>
                <a:satMod val="300000"/>
              </a:schemeClr>
            </a:gs>
            <a:gs pos="35000">
              <a:schemeClr val="accent3">
                <a:hueOff val="6750158"/>
                <a:satOff val="-10128"/>
                <a:lumOff val="-1647"/>
                <a:alphaOff val="0"/>
                <a:tint val="37000"/>
                <a:satMod val="300000"/>
              </a:schemeClr>
            </a:gs>
            <a:gs pos="100000">
              <a:schemeClr val="accent3">
                <a:hueOff val="6750158"/>
                <a:satOff val="-10128"/>
                <a:lumOff val="-164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84962" y="3740180"/>
        <a:ext cx="77839" cy="75851"/>
      </dsp:txXfrm>
    </dsp:sp>
    <dsp:sp modelId="{2B884939-A7E9-49B2-B3CF-46F5637157E9}">
      <dsp:nvSpPr>
        <dsp:cNvPr id="0" name=""/>
        <dsp:cNvSpPr/>
      </dsp:nvSpPr>
      <dsp:spPr>
        <a:xfrm>
          <a:off x="69440" y="3866396"/>
          <a:ext cx="7349950" cy="4270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7159259"/>
                <a:satOff val="-10742"/>
                <a:lumOff val="-1747"/>
                <a:alphaOff val="0"/>
                <a:tint val="50000"/>
                <a:satMod val="300000"/>
              </a:schemeClr>
            </a:gs>
            <a:gs pos="35000">
              <a:schemeClr val="accent3">
                <a:hueOff val="7159259"/>
                <a:satOff val="-10742"/>
                <a:lumOff val="-1747"/>
                <a:alphaOff val="0"/>
                <a:tint val="37000"/>
                <a:satMod val="300000"/>
              </a:schemeClr>
            </a:gs>
            <a:gs pos="100000">
              <a:schemeClr val="accent3">
                <a:hueOff val="7159259"/>
                <a:satOff val="-10742"/>
                <a:lumOff val="-174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Jan 15: 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Dean sends package to PRC</a:t>
          </a:r>
        </a:p>
      </dsp:txBody>
      <dsp:txXfrm>
        <a:off x="81947" y="3878903"/>
        <a:ext cx="7324936" cy="402010"/>
      </dsp:txXfrm>
    </dsp:sp>
    <dsp:sp modelId="{FBCE244E-24A7-4267-81B9-3C87EC7CA5BB}">
      <dsp:nvSpPr>
        <dsp:cNvPr id="0" name=""/>
        <dsp:cNvSpPr/>
      </dsp:nvSpPr>
      <dsp:spPr>
        <a:xfrm rot="5633541">
          <a:off x="3670805" y="4300627"/>
          <a:ext cx="108359" cy="12973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7875184"/>
                <a:satOff val="-11816"/>
                <a:lumOff val="-1922"/>
                <a:alphaOff val="0"/>
                <a:tint val="50000"/>
                <a:satMod val="300000"/>
              </a:schemeClr>
            </a:gs>
            <a:gs pos="35000">
              <a:schemeClr val="accent3">
                <a:hueOff val="7875184"/>
                <a:satOff val="-11816"/>
                <a:lumOff val="-1922"/>
                <a:alphaOff val="0"/>
                <a:tint val="37000"/>
                <a:satMod val="300000"/>
              </a:schemeClr>
            </a:gs>
            <a:gs pos="100000">
              <a:schemeClr val="accent3">
                <a:hueOff val="7875184"/>
                <a:satOff val="-11816"/>
                <a:lumOff val="-192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87168" y="4311350"/>
        <a:ext cx="77839" cy="75851"/>
      </dsp:txXfrm>
    </dsp:sp>
    <dsp:sp modelId="{19DB32C0-1B7C-4B70-B63D-2E066ED687C0}">
      <dsp:nvSpPr>
        <dsp:cNvPr id="0" name=""/>
        <dsp:cNvSpPr/>
      </dsp:nvSpPr>
      <dsp:spPr>
        <a:xfrm>
          <a:off x="30579" y="4437566"/>
          <a:ext cx="7349950" cy="4270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8182010"/>
                <a:satOff val="-12276"/>
                <a:lumOff val="-1996"/>
                <a:alphaOff val="0"/>
                <a:tint val="50000"/>
                <a:satMod val="300000"/>
              </a:schemeClr>
            </a:gs>
            <a:gs pos="35000">
              <a:schemeClr val="accent3">
                <a:hueOff val="8182010"/>
                <a:satOff val="-12276"/>
                <a:lumOff val="-1996"/>
                <a:alphaOff val="0"/>
                <a:tint val="37000"/>
                <a:satMod val="300000"/>
              </a:schemeClr>
            </a:gs>
            <a:gs pos="100000">
              <a:schemeClr val="accent3">
                <a:hueOff val="8182010"/>
                <a:satOff val="-12276"/>
                <a:lumOff val="-199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Mar 31: 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PRC recommends to YOU and President</a:t>
          </a:r>
        </a:p>
      </dsp:txBody>
      <dsp:txXfrm>
        <a:off x="43086" y="4450073"/>
        <a:ext cx="7324936" cy="402010"/>
      </dsp:txXfrm>
    </dsp:sp>
    <dsp:sp modelId="{56DDADC3-403B-4DCC-91D7-74BA82A06569}">
      <dsp:nvSpPr>
        <dsp:cNvPr id="0" name=""/>
        <dsp:cNvSpPr/>
      </dsp:nvSpPr>
      <dsp:spPr>
        <a:xfrm rot="5166459">
          <a:off x="3670805" y="4871797"/>
          <a:ext cx="108359" cy="12973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9000211"/>
                <a:satOff val="-13504"/>
                <a:lumOff val="-2196"/>
                <a:alphaOff val="0"/>
                <a:tint val="50000"/>
                <a:satMod val="300000"/>
              </a:schemeClr>
            </a:gs>
            <a:gs pos="35000">
              <a:schemeClr val="accent3">
                <a:hueOff val="9000211"/>
                <a:satOff val="-13504"/>
                <a:lumOff val="-2196"/>
                <a:alphaOff val="0"/>
                <a:tint val="37000"/>
                <a:satMod val="300000"/>
              </a:schemeClr>
            </a:gs>
            <a:gs pos="100000">
              <a:schemeClr val="accent3">
                <a:hueOff val="9000211"/>
                <a:satOff val="-13504"/>
                <a:lumOff val="-219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84962" y="4882520"/>
        <a:ext cx="77839" cy="75851"/>
      </dsp:txXfrm>
    </dsp:sp>
    <dsp:sp modelId="{C06642A7-B032-4836-86B4-4D54B2F08CD3}">
      <dsp:nvSpPr>
        <dsp:cNvPr id="0" name=""/>
        <dsp:cNvSpPr/>
      </dsp:nvSpPr>
      <dsp:spPr>
        <a:xfrm>
          <a:off x="69440" y="5008736"/>
          <a:ext cx="7349950" cy="4270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9204761"/>
                <a:satOff val="-13811"/>
                <a:lumOff val="-2246"/>
                <a:alphaOff val="0"/>
                <a:tint val="50000"/>
                <a:satMod val="300000"/>
              </a:schemeClr>
            </a:gs>
            <a:gs pos="35000">
              <a:schemeClr val="accent3">
                <a:hueOff val="9204761"/>
                <a:satOff val="-13811"/>
                <a:lumOff val="-2246"/>
                <a:alphaOff val="0"/>
                <a:tint val="37000"/>
                <a:satMod val="300000"/>
              </a:schemeClr>
            </a:gs>
            <a:gs pos="100000">
              <a:schemeClr val="accent3">
                <a:hueOff val="9204761"/>
                <a:satOff val="-13811"/>
                <a:lumOff val="-224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Apr 30: 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President recommends to YOU, FA and PRC</a:t>
          </a:r>
        </a:p>
      </dsp:txBody>
      <dsp:txXfrm>
        <a:off x="81947" y="5021243"/>
        <a:ext cx="7324936" cy="402010"/>
      </dsp:txXfrm>
    </dsp:sp>
    <dsp:sp modelId="{C4B599AC-992F-49F8-9ABA-E6AC19E791A3}">
      <dsp:nvSpPr>
        <dsp:cNvPr id="0" name=""/>
        <dsp:cNvSpPr/>
      </dsp:nvSpPr>
      <dsp:spPr>
        <a:xfrm rot="5633541">
          <a:off x="3670805" y="5442968"/>
          <a:ext cx="108359" cy="12973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0125237"/>
                <a:satOff val="-15192"/>
                <a:lumOff val="-2471"/>
                <a:alphaOff val="0"/>
                <a:tint val="50000"/>
                <a:satMod val="300000"/>
              </a:schemeClr>
            </a:gs>
            <a:gs pos="35000">
              <a:schemeClr val="accent3">
                <a:hueOff val="10125237"/>
                <a:satOff val="-15192"/>
                <a:lumOff val="-2471"/>
                <a:alphaOff val="0"/>
                <a:tint val="37000"/>
                <a:satMod val="300000"/>
              </a:schemeClr>
            </a:gs>
            <a:gs pos="100000">
              <a:schemeClr val="accent3">
                <a:hueOff val="10125237"/>
                <a:satOff val="-15192"/>
                <a:lumOff val="-247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87168" y="5453691"/>
        <a:ext cx="77839" cy="75851"/>
      </dsp:txXfrm>
    </dsp:sp>
    <dsp:sp modelId="{384397EA-3F4A-4CEB-810C-1D06AD4D5191}">
      <dsp:nvSpPr>
        <dsp:cNvPr id="0" name=""/>
        <dsp:cNvSpPr/>
      </dsp:nvSpPr>
      <dsp:spPr>
        <a:xfrm>
          <a:off x="30579" y="5579906"/>
          <a:ext cx="7349950" cy="4270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0227513"/>
                <a:satOff val="-15345"/>
                <a:lumOff val="-2495"/>
                <a:alphaOff val="0"/>
                <a:tint val="50000"/>
                <a:satMod val="300000"/>
              </a:schemeClr>
            </a:gs>
            <a:gs pos="35000">
              <a:schemeClr val="accent3">
                <a:hueOff val="10227513"/>
                <a:satOff val="-15345"/>
                <a:lumOff val="-2495"/>
                <a:alphaOff val="0"/>
                <a:tint val="37000"/>
                <a:satMod val="300000"/>
              </a:schemeClr>
            </a:gs>
            <a:gs pos="100000">
              <a:schemeClr val="accent3">
                <a:hueOff val="10227513"/>
                <a:satOff val="-15345"/>
                <a:lumOff val="-249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Next </a:t>
          </a:r>
          <a:r>
            <a:rPr lang="en-US" sz="2400" b="0" kern="1200" dirty="0" err="1">
              <a:effectLst/>
              <a:latin typeface="+mn-lt"/>
              <a:ea typeface="+mn-ea"/>
              <a:cs typeface="+mn-cs"/>
            </a:rPr>
            <a:t>BoG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: President recommends to </a:t>
          </a:r>
          <a:r>
            <a:rPr lang="en-US" sz="2400" b="0" kern="1200" dirty="0" err="1">
              <a:effectLst/>
              <a:latin typeface="+mn-lt"/>
              <a:ea typeface="+mn-ea"/>
              <a:cs typeface="+mn-cs"/>
            </a:rPr>
            <a:t>BoG</a:t>
          </a:r>
          <a:endParaRPr lang="en-US" sz="2400" b="0" kern="1200" dirty="0">
            <a:effectLst/>
            <a:latin typeface="+mn-lt"/>
            <a:ea typeface="+mn-ea"/>
            <a:cs typeface="+mn-cs"/>
          </a:endParaRPr>
        </a:p>
      </dsp:txBody>
      <dsp:txXfrm>
        <a:off x="43086" y="5592413"/>
        <a:ext cx="7324936" cy="402010"/>
      </dsp:txXfrm>
    </dsp:sp>
    <dsp:sp modelId="{638E0B8E-BE52-47BD-8A51-2D7F05259287}">
      <dsp:nvSpPr>
        <dsp:cNvPr id="0" name=""/>
        <dsp:cNvSpPr/>
      </dsp:nvSpPr>
      <dsp:spPr>
        <a:xfrm rot="5166459">
          <a:off x="3670805" y="6014138"/>
          <a:ext cx="108359" cy="12973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84962" y="6024861"/>
        <a:ext cx="77839" cy="75851"/>
      </dsp:txXfrm>
    </dsp:sp>
    <dsp:sp modelId="{BB5427CE-CECB-4724-B4B2-D2C040A9E79C}">
      <dsp:nvSpPr>
        <dsp:cNvPr id="0" name=""/>
        <dsp:cNvSpPr/>
      </dsp:nvSpPr>
      <dsp:spPr>
        <a:xfrm>
          <a:off x="69440" y="6151077"/>
          <a:ext cx="7349950" cy="4270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Jul 1: 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Promotion is effective</a:t>
          </a:r>
        </a:p>
      </dsp:txBody>
      <dsp:txXfrm>
        <a:off x="81947" y="6163584"/>
        <a:ext cx="7324936" cy="4020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6" y="0"/>
            <a:ext cx="2944283" cy="49657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r">
              <a:defRPr sz="1200"/>
            </a:lvl1pPr>
          </a:lstStyle>
          <a:p>
            <a:fld id="{E16AFCB1-F06D-4177-ACA0-BDF73ED49F3B}" type="datetimeFigureOut">
              <a:rPr lang="en-CA" smtClean="0"/>
              <a:t>2026-05-05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44283" cy="49657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6" y="9433107"/>
            <a:ext cx="2944283" cy="49657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>
              <a:defRPr sz="1200"/>
            </a:lvl1pPr>
          </a:lstStyle>
          <a:p>
            <a:fld id="{286467B6-36C5-4C6E-8DC7-E2B3E728EF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68212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5T18:04:52.081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1 469 24575,'0'-38'0,"2"9"0,5 17 0,5 7 0,7 5 0,0 0 0,0 0 0,0 0 0,8 0 0,32 0 0,-6 0 0,8 0 0,23 0 0,7 0 0,-20 0 0,1 0 0,2 0-138,2 0 0,1 0 0,-1 0 138,-5 0 0,0 0 0,-4 0 0,18 0 0,-5 0 0,-18 0 0,-6 0 0,15 0 0,-31 0 0,-12 0 0,-3 0 0,-3 0 414,0-4-414,0-3 0,1 0 0,3-2 0,0 3 0,-1 2 0,-2-2 0,-6 2 0,-4-1 0,-5-3 0,2-2 0,-1-3 0,4-1 0,1-2 0,3 0 0,1-2 0,1-1 0,3 1 0,1 1 0,3 5 0,-1 2 0,-2 3 0,-2 3 0,-5-1 0,-3 0 0,-1-6 0,3-6 0,4-3 0,1-5 0,-3 0 0,-11 5 0,-17 6 0,-16 7 0,-14 5 0,-8 2 0,-18 1 0,-11 3 0,-13 5 0,40-2 0,0 0 0,-40 8 0,6-3 0,18-2 0,18-4 0,8-3 0,7-2 0,4-1 0,1 0 0,4 0 0,-1 0 0,0 0 0,-4 0 0,-5 0 0,1 0 0,1 0 0,7 0 0,4 0 0,0 0 0,-1 0 0,-2 3 0,-1 2 0,0 2 0,2-1 0,1-3 0,1-2 0,3-1 0,-1 0 0,-2 0 0,2 0 0,-1 0 0,4 0 0,4 0 0,1 0 0,3 0 0,-2 0 0,-2 0 0,-6 0 0,-11 0 0,-9 0 0,-9 0 0,2 0 0,9 0 0,5 0 0,7 0 0,4 0 0,5 0 0,2 0 0,3 0 0,5 0 0,29 0 0,-5 0 0,36 0 0,6 5 0,34 14 0,-32-3 0,4 2 0,4 3 0,1 1 0,-1 0 0,-2-2 0,-9-4 0,-3-3 0,36 3 0,-18-10 0,-10-6 0,-4 0 0,-8 0 0,-1 0 0,-5 0 0,-3-2 0,-5-1 0,-5-3 0,-4 0 0,0 1 0,0 3 0,4-2 0,3 0 0,6 0 0,14 1 0,18 0 0,23-5 0,-42 2 0,1-1 0,-2 1 0,-1 0 0,33-5 0,-28 4 0,-24 1 0,-19 2 0,-7 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5T18:04:55.347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0 1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6" y="0"/>
            <a:ext cx="2944283" cy="49657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r">
              <a:defRPr sz="1200"/>
            </a:lvl1pPr>
          </a:lstStyle>
          <a:p>
            <a:fld id="{72F5BE3B-C5C7-469B-AD5E-9DD3828DD707}" type="datetimeFigureOut">
              <a:rPr lang="en-CA" smtClean="0"/>
              <a:t>2026-05-05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7" rIns="93175" bIns="46587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6"/>
            <a:ext cx="5435600" cy="4469130"/>
          </a:xfrm>
          <a:prstGeom prst="rect">
            <a:avLst/>
          </a:prstGeom>
        </p:spPr>
        <p:txBody>
          <a:bodyPr vert="horz" lIns="93175" tIns="46587" rIns="93175" bIns="4658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657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6" y="9433107"/>
            <a:ext cx="2944283" cy="49657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>
              <a:defRPr sz="1200"/>
            </a:lvl1pPr>
          </a:lstStyle>
          <a:p>
            <a:fld id="{9739646B-A3ED-4ABC-837C-3FFDC39CC4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4792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9646B-A3ED-4ABC-837C-3FFDC39CC416}" type="slidenum">
              <a:rPr lang="en-CA" smtClean="0"/>
              <a:t>1</a:t>
            </a:fld>
            <a:endParaRPr lang="en-CA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CA"/>
              <a:t>Tenure and Promotion Workshop</a:t>
            </a:r>
          </a:p>
        </p:txBody>
      </p:sp>
    </p:spTree>
    <p:extLst>
      <p:ext uri="{BB962C8B-B14F-4D97-AF65-F5344CB8AC3E}">
        <p14:creationId xmlns:p14="http://schemas.microsoft.com/office/powerpoint/2010/main" val="11376249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9646B-A3ED-4ABC-837C-3FFDC39CC416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02535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9646B-A3ED-4ABC-837C-3FFDC39CC416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96626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CF4111-C010-4461-8618-11284BA55398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50744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CF4111-C010-4461-8618-11284BA55398}" type="slidenum">
              <a:rPr lang="en-CA" smtClean="0"/>
              <a:t>28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30330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9646B-A3ED-4ABC-837C-3FFDC39CC416}" type="slidenum">
              <a:rPr lang="en-CA" smtClean="0"/>
              <a:t>30</a:t>
            </a:fld>
            <a:endParaRPr lang="en-CA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CA"/>
              <a:t>Tenure and Promotion Workshop</a:t>
            </a:r>
          </a:p>
        </p:txBody>
      </p:sp>
    </p:spTree>
    <p:extLst>
      <p:ext uri="{BB962C8B-B14F-4D97-AF65-F5344CB8AC3E}">
        <p14:creationId xmlns:p14="http://schemas.microsoft.com/office/powerpoint/2010/main" val="41719558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9646B-A3ED-4ABC-837C-3FFDC39CC416}" type="slidenum">
              <a:rPr lang="en-CA" smtClean="0"/>
              <a:t>31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31472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8D794-43C5-4591-8074-3BDB77A8F79C}" type="slidenum">
              <a:rPr lang="en-CA" smtClean="0"/>
              <a:t>34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0730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7313" y="744538"/>
            <a:ext cx="661987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8D794-43C5-4591-8074-3BDB77A8F79C}" type="slidenum">
              <a:rPr lang="en-CA" smtClean="0">
                <a:solidFill>
                  <a:prstClr val="black"/>
                </a:solidFill>
              </a:rPr>
              <a:pPr/>
              <a:t>2</a:t>
            </a:fld>
            <a:endParaRPr lang="en-C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233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Year</a:t>
            </a:r>
            <a:r>
              <a:rPr lang="en-CA" baseline="0" dirty="0"/>
              <a:t> </a:t>
            </a:r>
            <a:r>
              <a:rPr lang="en-CA" baseline="0" dirty="0" err="1"/>
              <a:t>def’ns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CF4111-C010-4461-8618-11284BA55398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3283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9646B-A3ED-4ABC-837C-3FFDC39CC416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9348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7313" y="744538"/>
            <a:ext cx="661987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t" latinLnBrk="0" hangingPunct="1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8D794-43C5-4591-8074-3BDB77A8F79C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02230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7313" y="744538"/>
            <a:ext cx="661987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9646B-A3ED-4ABC-837C-3FFDC39CC416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29351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9646B-A3ED-4ABC-837C-3FFDC39CC416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63453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7313" y="744538"/>
            <a:ext cx="661987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2 days notice</a:t>
            </a:r>
          </a:p>
          <a:p>
            <a:r>
              <a:rPr lang="en-US" baseline="0" dirty="0"/>
              <a:t>Nothing anonymous, all dated</a:t>
            </a:r>
          </a:p>
          <a:p>
            <a:r>
              <a:rPr lang="en-US" baseline="0" dirty="0"/>
              <a:t>Not made available to a 3</a:t>
            </a:r>
            <a:r>
              <a:rPr lang="en-US" baseline="30000" dirty="0"/>
              <a:t>rd</a:t>
            </a:r>
            <a:r>
              <a:rPr lang="en-US" baseline="0" dirty="0"/>
              <a:t> party without the consent of a TF, unless 18.03c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8D794-43C5-4591-8074-3BDB77A8F79C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84957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7313" y="744538"/>
            <a:ext cx="661987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8D794-43C5-4591-8074-3BDB77A8F79C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0177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4342-9367-47F2-BF78-434CF3C33F6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810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203D1-2868-4D5E-B273-1FA0D1247F83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146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DC084-C1FF-4BFE-92CD-40C06525EE85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451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9642-9B6D-482A-8FD8-87DD4B5F863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425450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4342-9367-47F2-BF78-434CF3C33F6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820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85FD-4057-47F1-BC5F-07A747CDBCFD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800"/>
            </a:lvl1pPr>
          </a:lstStyle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729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94F6-CD15-40FD-8BAB-9089DE62DD71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726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64F6-FF1A-4FA1-BF27-EA56CB9607E1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691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DEA6-8CBF-4EEF-A58E-1C636A263106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148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426B4-2C74-4F30-932D-68B9E2333A42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3798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F19B-49F7-4BF8-8373-2D366171D8AC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05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85FD-4057-47F1-BC5F-07A747CDBCFD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5319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90E-CF54-481B-A62B-B85189E7B1A5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1818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20F9F-365B-419E-AF99-10AB9DF2B1B0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1595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203D1-2868-4D5E-B273-1FA0D1247F83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9971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DC084-C1FF-4BFE-92CD-40C06525EE85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6053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4342-9367-47F2-BF78-434CF3C33F6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6369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85FD-4057-47F1-BC5F-07A747CDBCFD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9466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94F6-CD15-40FD-8BAB-9089DE62DD71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9823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64F6-FF1A-4FA1-BF27-EA56CB9607E1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CFE19C5-188E-4FFA-8215-7B78A5C6B3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2324" y="6094149"/>
            <a:ext cx="2614451" cy="48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8289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DEA6-8CBF-4EEF-A58E-1C636A263106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972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426B4-2C74-4F30-932D-68B9E2333A42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992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94F6-CD15-40FD-8BAB-9089DE62DD71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4488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F19B-49F7-4BF8-8373-2D366171D8AC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0207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90E-CF54-481B-A62B-B85189E7B1A5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8671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20F9F-365B-419E-AF99-10AB9DF2B1B0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8285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203D1-2868-4D5E-B273-1FA0D1247F83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2436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DC084-C1FF-4BFE-92CD-40C06525EE85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9138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9642-9B6D-482A-8FD8-87DD4B5F863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874123"/>
      </p:ext>
    </p:extLst>
  </p:cSld>
  <p:clrMapOvr>
    <a:masterClrMapping/>
  </p:clrMapOvr>
  <p:hf hd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4342-9367-47F2-BF78-434CF3C33F6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1235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85FD-4057-47F1-BC5F-07A747CDBCFD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800"/>
            </a:lvl1pPr>
          </a:lstStyle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13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94F6-CD15-40FD-8BAB-9089DE62DD71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8672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64F6-FF1A-4FA1-BF27-EA56CB9607E1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93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64F6-FF1A-4FA1-BF27-EA56CB9607E1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CFE19C5-188E-4FFA-8215-7B78A5C6B3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2324" y="6094149"/>
            <a:ext cx="2614451" cy="48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4965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DEA6-8CBF-4EEF-A58E-1C636A263106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7372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426B4-2C74-4F30-932D-68B9E2333A42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50286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F19B-49F7-4BF8-8373-2D366171D8AC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05818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90E-CF54-481B-A62B-B85189E7B1A5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8021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20F9F-365B-419E-AF99-10AB9DF2B1B0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73866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203D1-2868-4D5E-B273-1FA0D1247F83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81580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DC084-C1FF-4BFE-92CD-40C06525EE85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4745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775520" y="3212976"/>
            <a:ext cx="8928992" cy="648072"/>
          </a:xfrm>
        </p:spPr>
        <p:txBody>
          <a:bodyPr anchor="b"/>
          <a:lstStyle>
            <a:lvl1pPr algn="ctr">
              <a:defRPr b="0" i="0">
                <a:latin typeface="Helvetica Neue Bold Condensed"/>
                <a:cs typeface="Helvetica Neue Bold Condensed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B3D77-B5A9-4F29-890A-8412D674CFF9}" type="datetimeFigureOut">
              <a:rPr lang="en-CA" smtClean="0"/>
              <a:t>2026-05-05</a:t>
            </a:fld>
            <a:endParaRPr lang="en-C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736E-E07E-415D-9E3F-0BB15E0BD348}" type="slidenum">
              <a:rPr lang="en-CA" smtClean="0"/>
              <a:t>‹#›</a:t>
            </a:fld>
            <a:endParaRPr lang="en-CA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4833515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4342-9367-47F2-BF78-434CF3C33F6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12327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85FD-4057-47F1-BC5F-07A747CDBCFD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8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DEA6-8CBF-4EEF-A58E-1C636A263106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58720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94F6-CD15-40FD-8BAB-9089DE62DD71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53151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64F6-FF1A-4FA1-BF27-EA56CB9607E1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CFE19C5-188E-4FFA-8215-7B78A5C6B3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2324" y="6094149"/>
            <a:ext cx="2614451" cy="48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29550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DEA6-8CBF-4EEF-A58E-1C636A263106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06388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426B4-2C74-4F30-932D-68B9E2333A42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6931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F19B-49F7-4BF8-8373-2D366171D8AC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634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90E-CF54-481B-A62B-B85189E7B1A5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52084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20F9F-365B-419E-AF99-10AB9DF2B1B0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24071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203D1-2868-4D5E-B273-1FA0D1247F83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33540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DC084-C1FF-4BFE-92CD-40C06525EE85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522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426B4-2C74-4F30-932D-68B9E2333A42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224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F19B-49F7-4BF8-8373-2D366171D8AC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370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90E-CF54-481B-A62B-B85189E7B1A5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05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20F9F-365B-419E-AF99-10AB9DF2B1B0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587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99642-9B6D-482A-8FD8-87DD4B5F863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CAAAEC-9DDC-46A0-B918-F9379F40E9B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42324" y="6094149"/>
            <a:ext cx="2614451" cy="48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62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99642-9B6D-482A-8FD8-87DD4B5F863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523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99642-9B6D-482A-8FD8-87DD4B5F863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CAAAEC-9DDC-46A0-B918-F9379F40E9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42324" y="6094149"/>
            <a:ext cx="2614451" cy="48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717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99642-9B6D-482A-8FD8-87DD4B5F863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290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58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99642-9B6D-482A-8FD8-87DD4B5F863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CAAAEC-9DDC-46A0-B918-F9379F40E9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42324" y="6094149"/>
            <a:ext cx="2614451" cy="48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142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7.xml"/><Relationship Id="rId6" Type="http://schemas.openxmlformats.org/officeDocument/2006/relationships/image" Target="../media/image4.png"/><Relationship Id="rId5" Type="http://schemas.openxmlformats.org/officeDocument/2006/relationships/customXml" Target="../ink/ink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anie.Callahan@ontariotechu.ca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oitfa.ca/wp-content/uploads/UOIT-Curriculum-Vitae-Format.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hared.ontariotechu.ca/shared/department/tlc/teaching-support/teaching-dossier-revised-may-2019.pdf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shared.ontariotechu.ca/shared/department/provost/integrated-plan-full/integrated-plan-brochure-full.pdf" TargetMode="External"/><Relationship Id="rId2" Type="http://schemas.openxmlformats.org/officeDocument/2006/relationships/hyperlink" Target="https://ontariotechu.ca/about/office-of-the-president/strategicplanning/index.ph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uoitfa.ca/standardcourseequivalencieswg/" TargetMode="External"/><Relationship Id="rId4" Type="http://schemas.openxmlformats.org/officeDocument/2006/relationships/hyperlink" Target="https://www.uoitfa.ca/student-course-evaluation-working-group-final-report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oitfa.ca/wp-content/uploads/UOIT-Curriculum-Vitae-Format.pd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shared.ontariotechu.ca/shared/department/tlc/teaching-support/teaching-dossier-revised-may-2019.pdf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office@uoitfa.ca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3552" y="2780928"/>
            <a:ext cx="8352928" cy="1322171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C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Promotion to Senior Teaching Professor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88E99-C110-4C5D-9300-929A9E0845C6}"/>
              </a:ext>
            </a:extLst>
          </p:cNvPr>
          <p:cNvSpPr txBox="1">
            <a:spLocks/>
          </p:cNvSpPr>
          <p:nvPr/>
        </p:nvSpPr>
        <p:spPr>
          <a:xfrm>
            <a:off x="1828800" y="4437112"/>
            <a:ext cx="8534400" cy="7920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CA" sz="4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B650EAC-3228-877C-B938-AD35FF9A313A}"/>
                  </a:ext>
                </a:extLst>
              </p14:cNvPr>
              <p14:cNvContentPartPr/>
              <p14:nvPr/>
            </p14:nvContentPartPr>
            <p14:xfrm>
              <a:off x="10109948" y="5731411"/>
              <a:ext cx="888480" cy="1688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B650EAC-3228-877C-B938-AD35FF9A313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047308" y="5668411"/>
                <a:ext cx="1014120" cy="29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0CAB9C0-C367-FB4C-FC7D-DF5CCD663066}"/>
                  </a:ext>
                </a:extLst>
              </p14:cNvPr>
              <p14:cNvContentPartPr/>
              <p14:nvPr/>
            </p14:nvContentPartPr>
            <p14:xfrm>
              <a:off x="10060268" y="5821771"/>
              <a:ext cx="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0CAB9C0-C367-FB4C-FC7D-DF5CCD66306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997268" y="5759131"/>
                <a:ext cx="126000" cy="12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75599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368" y="-32789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Documentation Provided by </a:t>
            </a:r>
            <a:r>
              <a:rPr lang="en-US" dirty="0"/>
              <a:t>Dean- where and when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08526"/>
          </a:xfrm>
        </p:spPr>
        <p:txBody>
          <a:bodyPr>
            <a:normAutofit/>
          </a:bodyPr>
          <a:lstStyle/>
          <a:p>
            <a:r>
              <a:rPr lang="en-CA" sz="2600" dirty="0"/>
              <a:t>By December 1, Dean sends </a:t>
            </a:r>
            <a:r>
              <a:rPr lang="en-CA" sz="2600" b="1" dirty="0">
                <a:solidFill>
                  <a:srgbClr val="C00000"/>
                </a:solidFill>
              </a:rPr>
              <a:t>YOU</a:t>
            </a:r>
            <a:endParaRPr lang="en-CA" sz="2600" dirty="0"/>
          </a:p>
          <a:p>
            <a:pPr marL="914400" lvl="1" indent="-514350"/>
            <a:r>
              <a:rPr lang="en-CA" sz="2600" dirty="0"/>
              <a:t>Letters of appraisal from referees (anonymized to </a:t>
            </a:r>
            <a:r>
              <a:rPr lang="en-CA" sz="2600" b="1" dirty="0">
                <a:solidFill>
                  <a:srgbClr val="C00000"/>
                </a:solidFill>
              </a:rPr>
              <a:t>YOU</a:t>
            </a:r>
            <a:r>
              <a:rPr lang="en-CA" sz="2600" dirty="0"/>
              <a:t>)</a:t>
            </a:r>
          </a:p>
          <a:p>
            <a:pPr marL="914400" lvl="1" indent="-514350"/>
            <a:r>
              <a:rPr lang="en-CA" sz="2600" dirty="0"/>
              <a:t>Letter of Dean’s assessment for meeting promotion criteria</a:t>
            </a:r>
          </a:p>
          <a:p>
            <a:pPr marL="914400" lvl="1" indent="-514350"/>
            <a:r>
              <a:rPr lang="en-CA" sz="2600" dirty="0"/>
              <a:t>Collected letters from: </a:t>
            </a:r>
          </a:p>
          <a:p>
            <a:pPr marL="1314450" lvl="2" indent="-514350"/>
            <a:r>
              <a:rPr lang="en-CA" sz="2600" dirty="0"/>
              <a:t>Faculty members</a:t>
            </a:r>
          </a:p>
          <a:p>
            <a:pPr marL="1314450" lvl="2" indent="-514350"/>
            <a:r>
              <a:rPr lang="en-CA" sz="2600" dirty="0"/>
              <a:t>Former students Members of relevant Faculty(</a:t>
            </a:r>
            <a:r>
              <a:rPr lang="en-CA" sz="2600" dirty="0" err="1"/>
              <a:t>ies</a:t>
            </a:r>
            <a:r>
              <a:rPr lang="en-CA" sz="2600" dirty="0"/>
              <a:t>) </a:t>
            </a:r>
          </a:p>
          <a:p>
            <a:r>
              <a:rPr lang="en-CA" sz="2600" dirty="0"/>
              <a:t>By 1</a:t>
            </a:r>
            <a:r>
              <a:rPr lang="en-CA" sz="2600" baseline="30000" dirty="0"/>
              <a:t>st</a:t>
            </a:r>
            <a:r>
              <a:rPr lang="en-CA" sz="2600" dirty="0"/>
              <a:t> Day of January, </a:t>
            </a:r>
            <a:r>
              <a:rPr lang="en-CA" sz="2600" b="1" dirty="0">
                <a:solidFill>
                  <a:srgbClr val="C00000"/>
                </a:solidFill>
              </a:rPr>
              <a:t>YOU</a:t>
            </a:r>
            <a:r>
              <a:rPr lang="en-CA" sz="2600" dirty="0"/>
              <a:t> can respond to documentation above (optional)</a:t>
            </a:r>
          </a:p>
          <a:p>
            <a:r>
              <a:rPr lang="en-CA" sz="2600" dirty="0"/>
              <a:t>By January 15, Dean sends the documentation, together with </a:t>
            </a:r>
            <a:r>
              <a:rPr lang="en-CA" sz="2600" b="1" dirty="0">
                <a:solidFill>
                  <a:srgbClr val="C00000"/>
                </a:solidFill>
              </a:rPr>
              <a:t>YOUR</a:t>
            </a:r>
            <a:r>
              <a:rPr lang="en-CA" sz="2600" dirty="0"/>
              <a:t> initial documentation, to PRC</a:t>
            </a:r>
          </a:p>
          <a:p>
            <a:pPr marL="514350" indent="-514350"/>
            <a:endParaRPr lang="en-CA" sz="2600" dirty="0"/>
          </a:p>
          <a:p>
            <a:endParaRPr lang="en-CA" sz="2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83632" y="6173788"/>
            <a:ext cx="3860800" cy="365125"/>
          </a:xfrm>
        </p:spPr>
        <p:txBody>
          <a:bodyPr/>
          <a:lstStyle/>
          <a:p>
            <a:pPr algn="l"/>
            <a:r>
              <a:rPr lang="en-CA" sz="1600" dirty="0">
                <a:solidFill>
                  <a:prstClr val="black">
                    <a:tint val="75000"/>
                  </a:prstClr>
                </a:solidFill>
              </a:rPr>
              <a:t>Article 23.10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88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Promotion Review Committee (PRC) - who they are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1247040" cy="4525963"/>
          </a:xfrm>
        </p:spPr>
        <p:txBody>
          <a:bodyPr>
            <a:normAutofit/>
          </a:bodyPr>
          <a:lstStyle/>
          <a:p>
            <a:r>
              <a:rPr lang="en-US" dirty="0"/>
              <a:t>Provost (non voting chair)</a:t>
            </a:r>
          </a:p>
          <a:p>
            <a:r>
              <a:rPr lang="en-US" dirty="0"/>
              <a:t>5 faculty members (Professors + minimum 2 STP) </a:t>
            </a:r>
          </a:p>
          <a:p>
            <a:pPr lvl="1"/>
            <a:r>
              <a:rPr lang="en-US" dirty="0"/>
              <a:t>Excludes YOUR referees and Dean, anyone with conflict of interest</a:t>
            </a:r>
          </a:p>
          <a:p>
            <a:pPr lvl="1"/>
            <a:r>
              <a:rPr lang="en-US" dirty="0"/>
              <a:t>Names to be sent to </a:t>
            </a:r>
            <a:r>
              <a:rPr lang="en-US" b="1" dirty="0">
                <a:solidFill>
                  <a:srgbClr val="C00000"/>
                </a:solidFill>
              </a:rPr>
              <a:t>YOU</a:t>
            </a:r>
            <a:r>
              <a:rPr lang="en-US" dirty="0"/>
              <a:t> by December 1</a:t>
            </a:r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YOU</a:t>
            </a:r>
            <a:r>
              <a:rPr lang="en-US" dirty="0"/>
              <a:t> have 10 Days to email the Provost with any objections, including reason for objections</a:t>
            </a:r>
          </a:p>
          <a:p>
            <a:r>
              <a:rPr lang="en-US" dirty="0"/>
              <a:t>members to undergo employment equity training.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55640" y="6126164"/>
            <a:ext cx="3860800" cy="365125"/>
          </a:xfrm>
        </p:spPr>
        <p:txBody>
          <a:bodyPr/>
          <a:lstStyle/>
          <a:p>
            <a:pPr algn="l"/>
            <a:r>
              <a:rPr lang="en-CA" sz="1600" dirty="0">
                <a:solidFill>
                  <a:prstClr val="black">
                    <a:tint val="75000"/>
                  </a:prstClr>
                </a:solidFill>
              </a:rPr>
              <a:t>Article 23.03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465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01228"/>
          </a:xfrm>
        </p:spPr>
        <p:txBody>
          <a:bodyPr>
            <a:normAutofit fontScale="90000"/>
          </a:bodyPr>
          <a:lstStyle/>
          <a:p>
            <a:r>
              <a:rPr lang="en-US" dirty="0"/>
              <a:t>PRC – what they do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96752"/>
            <a:ext cx="10972800" cy="493871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200" dirty="0"/>
              <a:t>All meetings require full membership, are confidential and held in-camera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First meeting is scheduled prior to considerations,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Review provisions re. article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Discuss criteria &amp; evidence upon which recommendations are made and the diverse form of Teaching Service &amp; Other that exist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Considers only evidence before it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Dean’s package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Official File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May ask for additional information from </a:t>
            </a:r>
            <a:r>
              <a:rPr lang="en-US" sz="2200" b="1" dirty="0">
                <a:solidFill>
                  <a:srgbClr val="C00000"/>
                </a:solidFill>
              </a:rPr>
              <a:t>YOU</a:t>
            </a:r>
          </a:p>
          <a:p>
            <a:pPr lvl="1">
              <a:spcBef>
                <a:spcPts val="0"/>
              </a:spcBef>
            </a:pPr>
            <a:r>
              <a:rPr lang="en-US" sz="2200" b="1" dirty="0">
                <a:solidFill>
                  <a:srgbClr val="C00000"/>
                </a:solidFill>
              </a:rPr>
              <a:t>YOU</a:t>
            </a:r>
            <a:r>
              <a:rPr lang="en-US" sz="2200" dirty="0"/>
              <a:t> will be given 5 Days to provide the requested information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Vote required of ALL members by signed private ballot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Chair announces how each member voted, abstentions not permitted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Approved by majority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Recommendation of promotion made to President by March 31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927648" y="6173788"/>
            <a:ext cx="3860800" cy="365125"/>
          </a:xfrm>
        </p:spPr>
        <p:txBody>
          <a:bodyPr/>
          <a:lstStyle/>
          <a:p>
            <a:pPr algn="l"/>
            <a:r>
              <a:rPr lang="en-CA" sz="1800" dirty="0">
                <a:solidFill>
                  <a:prstClr val="black">
                    <a:tint val="75000"/>
                  </a:prstClr>
                </a:solidFill>
              </a:rPr>
              <a:t>Article 23.04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66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Article 18  Official Files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1319048" cy="4708526"/>
          </a:xfrm>
        </p:spPr>
        <p:txBody>
          <a:bodyPr>
            <a:normAutofit/>
          </a:bodyPr>
          <a:lstStyle/>
          <a:p>
            <a:r>
              <a:rPr lang="en-CA" sz="2600" dirty="0"/>
              <a:t>Committee has access to your official file (except disciplinary letters)</a:t>
            </a:r>
          </a:p>
          <a:p>
            <a:r>
              <a:rPr lang="en-CA" sz="2600" dirty="0"/>
              <a:t>All material </a:t>
            </a:r>
            <a:r>
              <a:rPr lang="en-US" sz="2600" dirty="0"/>
              <a:t>is dated, nothing anonymous, hard copy</a:t>
            </a:r>
          </a:p>
          <a:p>
            <a:endParaRPr lang="en-CA" sz="2600" dirty="0"/>
          </a:p>
          <a:p>
            <a:r>
              <a:rPr lang="en-CA" sz="2600" b="1" dirty="0">
                <a:solidFill>
                  <a:srgbClr val="C00000"/>
                </a:solidFill>
              </a:rPr>
              <a:t>Your</a:t>
            </a:r>
            <a:r>
              <a:rPr lang="en-CA" sz="2600" b="1" dirty="0"/>
              <a:t> rights and access to the Official Files</a:t>
            </a:r>
          </a:p>
          <a:p>
            <a:pPr lvl="1"/>
            <a:r>
              <a:rPr lang="en-CA" sz="2600" b="1" dirty="0">
                <a:solidFill>
                  <a:srgbClr val="C00000"/>
                </a:solidFill>
              </a:rPr>
              <a:t>YOU</a:t>
            </a:r>
            <a:r>
              <a:rPr lang="en-CA" sz="2600" b="1" dirty="0"/>
              <a:t> </a:t>
            </a:r>
            <a:r>
              <a:rPr lang="en-CA" sz="2600" dirty="0"/>
              <a:t>can review your official file with 2 days notice (18.03)</a:t>
            </a:r>
          </a:p>
          <a:p>
            <a:pPr lvl="2"/>
            <a:r>
              <a:rPr lang="en-CA" sz="2600" dirty="0"/>
              <a:t>In Provost office:  email Stephanie Callahan </a:t>
            </a:r>
            <a:r>
              <a:rPr lang="en-CA" sz="2600" dirty="0">
                <a:hlinkClick r:id="rId3"/>
              </a:rPr>
              <a:t>Stephanie.Callahan@ontariotechu.ca</a:t>
            </a:r>
            <a:r>
              <a:rPr lang="en-CA" sz="2600" dirty="0"/>
              <a:t> </a:t>
            </a:r>
          </a:p>
          <a:p>
            <a:pPr lvl="2"/>
            <a:r>
              <a:rPr lang="en-CA" sz="2600" dirty="0"/>
              <a:t>Read Article 18 of CA before you go.</a:t>
            </a:r>
          </a:p>
          <a:p>
            <a:pPr lvl="1"/>
            <a:r>
              <a:rPr lang="en-CA" sz="2600" dirty="0"/>
              <a:t>No material removed, except by mutual consent from YOU and your Dean</a:t>
            </a:r>
          </a:p>
          <a:p>
            <a:pPr lvl="1"/>
            <a:r>
              <a:rPr lang="en-US" sz="2600" dirty="0"/>
              <a:t>Not available to a 3</a:t>
            </a:r>
            <a:r>
              <a:rPr lang="en-US" sz="2600" baseline="30000" dirty="0"/>
              <a:t>rd</a:t>
            </a:r>
            <a:r>
              <a:rPr lang="en-US" sz="2600" dirty="0"/>
              <a:t> party without YOUR consent (unless 18.03c)</a:t>
            </a:r>
            <a:endParaRPr lang="en-CA" sz="2600" dirty="0"/>
          </a:p>
          <a:p>
            <a:pPr marL="457200" lvl="1" indent="0">
              <a:buNone/>
            </a:pPr>
            <a:endParaRPr lang="en-CA" sz="2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894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17113"/>
            <a:ext cx="10972800" cy="1143000"/>
          </a:xfrm>
        </p:spPr>
        <p:txBody>
          <a:bodyPr>
            <a:normAutofit/>
          </a:bodyPr>
          <a:lstStyle/>
          <a:p>
            <a:r>
              <a:rPr lang="en-US" dirty="0"/>
              <a:t>Article 18.02 c) Official Files – what is included?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440" y="980728"/>
            <a:ext cx="10526960" cy="5602635"/>
          </a:xfrm>
          <a:solidFill>
            <a:schemeClr val="bg1">
              <a:alpha val="50000"/>
            </a:schemeClr>
          </a:solidFill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initial letter of appointment; </a:t>
            </a:r>
          </a:p>
          <a:p>
            <a:pPr marL="0" indent="0">
              <a:buNone/>
            </a:pPr>
            <a:r>
              <a:rPr lang="en-US" dirty="0"/>
              <a:t>ii. evidence of degrees obtained; </a:t>
            </a:r>
          </a:p>
          <a:p>
            <a:pPr marL="0" indent="0">
              <a:buNone/>
            </a:pPr>
            <a:r>
              <a:rPr lang="en-US" dirty="0"/>
              <a:t>iii. a curriculum vitae to be provided by the Faculty Member; </a:t>
            </a:r>
          </a:p>
          <a:p>
            <a:pPr marL="0" indent="0">
              <a:buNone/>
            </a:pPr>
            <a:r>
              <a:rPr lang="en-US" dirty="0"/>
              <a:t>iv. student course feedback surveys; </a:t>
            </a:r>
          </a:p>
          <a:p>
            <a:pPr marL="0" indent="0">
              <a:buNone/>
            </a:pPr>
            <a:r>
              <a:rPr lang="en-US" dirty="0"/>
              <a:t>v. performance evaluations; </a:t>
            </a:r>
          </a:p>
          <a:p>
            <a:pPr marL="0" indent="0">
              <a:buNone/>
            </a:pPr>
            <a:r>
              <a:rPr lang="en-US" dirty="0"/>
              <a:t>vi. a Teaching Dossier; </a:t>
            </a:r>
          </a:p>
          <a:p>
            <a:pPr marL="0" indent="0">
              <a:buNone/>
            </a:pPr>
            <a:r>
              <a:rPr lang="en-US" dirty="0"/>
              <a:t>vii. the Faculty Member’s annual reports; </a:t>
            </a:r>
          </a:p>
          <a:p>
            <a:pPr marL="0" indent="0">
              <a:buNone/>
            </a:pPr>
            <a:r>
              <a:rPr lang="en-US" dirty="0"/>
              <a:t>viii. copies of certificates or records of professional development or achievement; </a:t>
            </a:r>
          </a:p>
          <a:p>
            <a:pPr marL="0" indent="0">
              <a:buNone/>
            </a:pPr>
            <a:r>
              <a:rPr lang="en-US" dirty="0"/>
              <a:t>ix. copy of the third year review report for tenured and tenure-track Faculty Members; </a:t>
            </a:r>
          </a:p>
          <a:p>
            <a:pPr marL="0" indent="0">
              <a:buNone/>
            </a:pPr>
            <a:r>
              <a:rPr lang="en-US" dirty="0"/>
              <a:t>x. a copy of the tenure or continuing appointment review recommendation(s) and decision(s), as applicable; </a:t>
            </a:r>
          </a:p>
          <a:p>
            <a:pPr marL="0" indent="0">
              <a:buNone/>
            </a:pPr>
            <a:r>
              <a:rPr lang="en-US" dirty="0"/>
              <a:t>xi. material relating to any approved leave of absence; </a:t>
            </a:r>
          </a:p>
          <a:p>
            <a:pPr marL="0" indent="0">
              <a:buNone/>
            </a:pPr>
            <a:r>
              <a:rPr lang="en-US" dirty="0"/>
              <a:t>xii. reports and recommendations from applications for promotion; </a:t>
            </a:r>
          </a:p>
          <a:p>
            <a:pPr marL="0" indent="0">
              <a:buNone/>
            </a:pPr>
            <a:r>
              <a:rPr lang="en-US" dirty="0"/>
              <a:t>xiii. material relating to salary changes; </a:t>
            </a:r>
          </a:p>
          <a:p>
            <a:pPr marL="0" indent="0">
              <a:buNone/>
            </a:pPr>
            <a:r>
              <a:rPr lang="en-US" dirty="0"/>
              <a:t>xiv. research or professional development leave application(s) and report(s), as applicable; </a:t>
            </a:r>
          </a:p>
          <a:p>
            <a:pPr marL="0" indent="0">
              <a:buNone/>
            </a:pPr>
            <a:r>
              <a:rPr lang="en-US" dirty="0"/>
              <a:t>xv. Faculty Member’s comments about documents in the file attached to the relevant document(s); </a:t>
            </a:r>
          </a:p>
          <a:p>
            <a:pPr marL="0" indent="0">
              <a:buNone/>
            </a:pPr>
            <a:r>
              <a:rPr lang="en-US" dirty="0"/>
              <a:t>xvi. letters of discipline; </a:t>
            </a:r>
          </a:p>
          <a:p>
            <a:pPr marL="0" indent="0">
              <a:buNone/>
            </a:pPr>
            <a:r>
              <a:rPr lang="en-US" dirty="0"/>
              <a:t>xvii. signed letter(s) of commendation or complaint; and </a:t>
            </a:r>
          </a:p>
          <a:p>
            <a:pPr marL="0" indent="0">
              <a:buNone/>
            </a:pPr>
            <a:r>
              <a:rPr lang="en-US" dirty="0"/>
              <a:t>xviii. any other materials, pertaining to the Faculty Member’s employment with the University, included by the Employer with a copy to the Faculty Member; and </a:t>
            </a:r>
          </a:p>
          <a:p>
            <a:pPr marL="0" indent="0">
              <a:buNone/>
            </a:pPr>
            <a:r>
              <a:rPr lang="en-US" dirty="0"/>
              <a:t>xix. any other materials provided by the Faculty Member for inclusion in the file. 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0811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C8DF6-404B-47BC-BF17-E528C1CF9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9059"/>
          </a:xfrm>
        </p:spPr>
        <p:txBody>
          <a:bodyPr>
            <a:normAutofit fontScale="90000"/>
          </a:bodyPr>
          <a:lstStyle/>
          <a:p>
            <a:r>
              <a:rPr lang="en-US" dirty="0"/>
              <a:t>PRC recommendation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1658B-E307-4FF7-A4CF-701229FBE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18332"/>
            <a:ext cx="10972800" cy="4774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/>
              <a:t>Recommendation includes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All documentation provided to PRC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Summary of evidence before the PRC, including clear statement of rationale for or against promotion</a:t>
            </a:r>
            <a:endParaRPr lang="en-US" sz="1200" dirty="0"/>
          </a:p>
          <a:p>
            <a:pPr lvl="1">
              <a:spcBef>
                <a:spcPts val="0"/>
              </a:spcBef>
            </a:pPr>
            <a:endParaRPr lang="en-US" sz="1200" dirty="0"/>
          </a:p>
          <a:p>
            <a:pPr>
              <a:spcBef>
                <a:spcPts val="0"/>
              </a:spcBef>
            </a:pPr>
            <a:r>
              <a:rPr lang="en-US" sz="2400" dirty="0"/>
              <a:t>What happens to this recommendation?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March 31 sent to President 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April 30 President informs YOU, FA and PRC of their recommendation</a:t>
            </a:r>
          </a:p>
          <a:p>
            <a:pPr lvl="2">
              <a:spcBef>
                <a:spcPts val="0"/>
              </a:spcBef>
            </a:pPr>
            <a:r>
              <a:rPr lang="en-US" dirty="0"/>
              <a:t>If different from PRC recommendation, should include written reasons 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President presents recommendation to Board of Governors (</a:t>
            </a:r>
            <a:r>
              <a:rPr lang="en-US" sz="2400" dirty="0" err="1"/>
              <a:t>BoG</a:t>
            </a:r>
            <a:r>
              <a:rPr lang="en-US" sz="2400" dirty="0"/>
              <a:t>)</a:t>
            </a:r>
          </a:p>
          <a:p>
            <a:pPr lvl="2">
              <a:spcBef>
                <a:spcPts val="0"/>
              </a:spcBef>
            </a:pPr>
            <a:r>
              <a:rPr lang="en-US" dirty="0"/>
              <a:t>President informs YOU and FA of </a:t>
            </a:r>
            <a:r>
              <a:rPr lang="en-US" dirty="0" err="1"/>
              <a:t>BoG</a:t>
            </a:r>
            <a:r>
              <a:rPr lang="en-US" dirty="0"/>
              <a:t> decision with written rationale and, for negative decision, a summary of evidence 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July 1 promotion to Senior Teaching Professor is effective</a:t>
            </a:r>
          </a:p>
          <a:p>
            <a:pPr lvl="1">
              <a:spcBef>
                <a:spcPts val="0"/>
              </a:spcBef>
            </a:pP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355E2E-AAF0-40B9-A53F-6D920AC89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1624" y="6173788"/>
            <a:ext cx="3860800" cy="365125"/>
          </a:xfrm>
        </p:spPr>
        <p:txBody>
          <a:bodyPr/>
          <a:lstStyle/>
          <a:p>
            <a:pPr algn="l"/>
            <a:r>
              <a:rPr lang="en-US" dirty="0"/>
              <a:t>Article 23.11</a:t>
            </a:r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265DCA-3A16-4FB9-B52C-55706293B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E69E6B9-27EA-4979-AFBF-6FB01FE6EB83}"/>
              </a:ext>
            </a:extLst>
          </p:cNvPr>
          <p:cNvSpPr txBox="1">
            <a:spLocks/>
          </p:cNvSpPr>
          <p:nvPr/>
        </p:nvSpPr>
        <p:spPr>
          <a:xfrm>
            <a:off x="947428" y="856668"/>
            <a:ext cx="10297144" cy="46166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IMPORTANT: contact FA if you have difficulties at any point through the process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795826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AE9D3-B394-482D-9D62-E7990958DC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YOUR Documentation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FE5B60-5FC9-4D2B-BE57-6CF870BCC8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488FD-0FB1-4B62-A3E5-96F75865C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807271-3739-409D-8F9C-C0AA2CCAA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4010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82CCE-B334-4B0C-A345-D1C0171C0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BE081-8082-4592-842E-8200E03EA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1103024" cy="3412975"/>
          </a:xfrm>
        </p:spPr>
        <p:txBody>
          <a:bodyPr>
            <a:normAutofit/>
          </a:bodyPr>
          <a:lstStyle/>
          <a:p>
            <a:r>
              <a:rPr lang="en-US" dirty="0"/>
              <a:t>No fixed format or template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Binder and/or electronic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Use of table of contents, charts to organize content </a:t>
            </a:r>
            <a:endParaRPr lang="en-US" dirty="0"/>
          </a:p>
          <a:p>
            <a:r>
              <a:rPr lang="en-US" dirty="0"/>
              <a:t>Make it easy to read</a:t>
            </a:r>
          </a:p>
          <a:p>
            <a:r>
              <a:rPr lang="en-US" dirty="0"/>
              <a:t>Have executive summaries for overall documentation as well as for each section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DF66C3-00CA-4251-8742-56600DAC1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1ABFDF-9800-44A0-A5FA-46F789F2B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7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BAB2F-2CB2-4698-B260-2C1A26F0E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-27384"/>
            <a:ext cx="11737304" cy="936104"/>
          </a:xfrm>
        </p:spPr>
        <p:txBody>
          <a:bodyPr>
            <a:noAutofit/>
          </a:bodyPr>
          <a:lstStyle/>
          <a:p>
            <a:r>
              <a:rPr lang="en-US" sz="3600" dirty="0"/>
              <a:t>Documentation Provided by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D00C5-1DF2-495E-B4EA-C92C707CF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596" y="877693"/>
            <a:ext cx="10972800" cy="45259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Deadline: August 15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Submitted to the Dean for distribution to the Referees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571500" indent="-571500">
              <a:spcBef>
                <a:spcPts val="0"/>
              </a:spcBef>
              <a:buFont typeface="+mj-lt"/>
              <a:buAutoNum type="romanLcPeriod"/>
            </a:pPr>
            <a:r>
              <a:rPr lang="en-US" sz="2400" dirty="0"/>
              <a:t>an updated and complete </a:t>
            </a:r>
            <a:r>
              <a:rPr lang="en-US" sz="2400" dirty="0">
                <a:hlinkClick r:id="rId3"/>
              </a:rPr>
              <a:t>curriculum vitae</a:t>
            </a:r>
            <a:endParaRPr lang="en-US" sz="2400" dirty="0"/>
          </a:p>
          <a:p>
            <a:pPr marL="571500" indent="-571500">
              <a:spcBef>
                <a:spcPts val="0"/>
              </a:spcBef>
              <a:buFont typeface="+mj-lt"/>
              <a:buAutoNum type="romanLcPeriod"/>
            </a:pPr>
            <a:r>
              <a:rPr lang="en-US" sz="2400" dirty="0"/>
              <a:t>a written statement by YOU that addresses how YOU have satisfied the criteria for promotion in Article 23.01</a:t>
            </a:r>
          </a:p>
          <a:p>
            <a:pPr marL="914400" lvl="1" indent="-514350">
              <a:buFont typeface="+mj-lt"/>
              <a:buAutoNum type="romanLcPeriod"/>
            </a:pPr>
            <a:r>
              <a:rPr lang="en-US" sz="2400" dirty="0"/>
              <a:t>an established record of excellent Teaching </a:t>
            </a:r>
          </a:p>
          <a:p>
            <a:pPr marL="914400" lvl="1" indent="-514350">
              <a:buFont typeface="+mj-lt"/>
              <a:buAutoNum type="romanLcPeriod"/>
            </a:pPr>
            <a:r>
              <a:rPr lang="en-US" sz="2400" dirty="0"/>
              <a:t>with a record of high quality Service and Other.  </a:t>
            </a:r>
          </a:p>
          <a:p>
            <a:pPr marL="571500" indent="-571500">
              <a:spcBef>
                <a:spcPts val="0"/>
              </a:spcBef>
              <a:buFont typeface="+mj-lt"/>
              <a:buAutoNum type="romanLcPeriod"/>
            </a:pPr>
            <a:r>
              <a:rPr lang="en-US" sz="2400" dirty="0"/>
              <a:t>A </a:t>
            </a:r>
            <a:r>
              <a:rPr lang="en-US" sz="2400" dirty="0">
                <a:hlinkClick r:id="rId4"/>
              </a:rPr>
              <a:t>Teaching Dossier</a:t>
            </a:r>
            <a:r>
              <a:rPr lang="en-US" sz="2400" dirty="0"/>
              <a:t> ; and </a:t>
            </a:r>
          </a:p>
          <a:p>
            <a:pPr marL="571500" indent="-571500">
              <a:spcBef>
                <a:spcPts val="0"/>
              </a:spcBef>
              <a:buFont typeface="+mj-lt"/>
              <a:buAutoNum type="romanLcPeriod"/>
            </a:pPr>
            <a:r>
              <a:rPr lang="en-US" sz="2400" dirty="0"/>
              <a:t>any other documentation*, </a:t>
            </a:r>
            <a:r>
              <a:rPr lang="en-US" sz="2400" dirty="0" err="1"/>
              <a:t>eg</a:t>
            </a:r>
            <a:r>
              <a:rPr lang="en-US" sz="2400" dirty="0"/>
              <a:t> signed letters from colleagues, students, </a:t>
            </a:r>
            <a:r>
              <a:rPr lang="en-US" sz="2400" dirty="0" err="1"/>
              <a:t>etc</a:t>
            </a:r>
            <a:r>
              <a:rPr lang="en-US" sz="2400" dirty="0"/>
              <a:t> collected by YOU which will be identified as solicited reviews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4287FE-0D51-4349-BEE6-7273F9A49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59475" y="6260642"/>
            <a:ext cx="3860800" cy="365125"/>
          </a:xfrm>
        </p:spPr>
        <p:txBody>
          <a:bodyPr/>
          <a:lstStyle/>
          <a:p>
            <a:pPr algn="l"/>
            <a:r>
              <a:rPr lang="en-US" sz="2000" dirty="0"/>
              <a:t>Article 23.08a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951F9A-FC4D-4E46-9FE5-E2047CF81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2592AF-A6D6-442F-8F33-D8D8BFC34E5D}"/>
              </a:ext>
            </a:extLst>
          </p:cNvPr>
          <p:cNvSpPr/>
          <p:nvPr/>
        </p:nvSpPr>
        <p:spPr>
          <a:xfrm>
            <a:off x="2567608" y="5595085"/>
            <a:ext cx="86654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/>
              <a:t>* Can also include, awards, honours, selected works, links to learning tools, websites, etc.) </a:t>
            </a:r>
          </a:p>
        </p:txBody>
      </p:sp>
    </p:spTree>
    <p:extLst>
      <p:ext uri="{BB962C8B-B14F-4D97-AF65-F5344CB8AC3E}">
        <p14:creationId xmlns:p14="http://schemas.microsoft.com/office/powerpoint/2010/main" val="353936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documentation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CA" sz="2400" dirty="0"/>
              <a:t>Signed letters from colleagues, former students </a:t>
            </a:r>
            <a:r>
              <a:rPr lang="en-US" sz="2400" dirty="0"/>
              <a:t>collected by YOU: </a:t>
            </a:r>
            <a:r>
              <a:rPr lang="en-CA" sz="2400" dirty="0"/>
              <a:t>identified as solicited reviews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Selected Student Course Feedback Surveys: provide contextualization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Sample(s) of work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Lecture material, link to recorded slides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Lab manual excerpt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Solicited/unsolicited comments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Emails, letters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Students, colleagues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Invisible work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Screen shots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URLs</a:t>
            </a:r>
            <a:endParaRPr lang="en-CA" sz="2400" dirty="0"/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173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Teaching Faculty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293096"/>
            <a:ext cx="10972800" cy="1833068"/>
          </a:xfrm>
        </p:spPr>
        <p:txBody>
          <a:bodyPr>
            <a:normAutofit/>
          </a:bodyPr>
          <a:lstStyle/>
          <a:p>
            <a:r>
              <a:rPr lang="en-US" sz="3600" dirty="0"/>
              <a:t>Part 1: The Process</a:t>
            </a:r>
          </a:p>
          <a:p>
            <a:r>
              <a:rPr lang="en-US" sz="3600" dirty="0"/>
              <a:t>Part 2: Documentation</a:t>
            </a:r>
            <a:endParaRPr lang="en-CA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>
                <a:solidFill>
                  <a:prstClr val="black">
                    <a:tint val="75000"/>
                  </a:prstClr>
                </a:solidFill>
              </a:rPr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335360" y="1363264"/>
          <a:ext cx="11449272" cy="2343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BFA8E88-5741-49D4-80DC-89BA82673A7D}"/>
              </a:ext>
            </a:extLst>
          </p:cNvPr>
          <p:cNvSpPr/>
          <p:nvPr/>
        </p:nvSpPr>
        <p:spPr>
          <a:xfrm>
            <a:off x="9400688" y="1252334"/>
            <a:ext cx="2455952" cy="2343297"/>
          </a:xfrm>
          <a:prstGeom prst="roundRect">
            <a:avLst/>
          </a:prstGeom>
          <a:noFill/>
          <a:ln w="203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3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things to think about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344" y="1334022"/>
            <a:ext cx="11391056" cy="4525963"/>
          </a:xfrm>
        </p:spPr>
        <p:txBody>
          <a:bodyPr>
            <a:normAutofit/>
          </a:bodyPr>
          <a:lstStyle/>
          <a:p>
            <a:r>
              <a:rPr lang="en-CA" sz="2800" dirty="0"/>
              <a:t>How does your Teaching/Service/Other align with plans and goals of your Faculty and of </a:t>
            </a:r>
            <a:r>
              <a:rPr lang="en-CA" sz="2800" dirty="0" err="1"/>
              <a:t>OntarioTechU</a:t>
            </a:r>
            <a:r>
              <a:rPr lang="en-CA" sz="2800" dirty="0"/>
              <a:t>? </a:t>
            </a:r>
          </a:p>
          <a:p>
            <a:pPr lvl="1"/>
            <a:r>
              <a:rPr lang="en-CA" sz="2400" dirty="0">
                <a:hlinkClick r:id="rId2"/>
              </a:rPr>
              <a:t>Strategic Plan</a:t>
            </a:r>
            <a:r>
              <a:rPr lang="en-CA" sz="2400" dirty="0"/>
              <a:t> of </a:t>
            </a:r>
            <a:r>
              <a:rPr lang="en-CA" sz="2400" dirty="0" err="1"/>
              <a:t>OntarioTechU</a:t>
            </a:r>
            <a:endParaRPr lang="en-CA" sz="2400" dirty="0"/>
          </a:p>
          <a:p>
            <a:pPr lvl="1"/>
            <a:r>
              <a:rPr lang="en-CA" sz="2400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Integrated Academic Research Plan</a:t>
            </a:r>
            <a:r>
              <a:rPr lang="en-CA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CA" sz="2400" dirty="0"/>
              <a:t>of </a:t>
            </a:r>
            <a:r>
              <a:rPr lang="en-CA" sz="2400" dirty="0" err="1"/>
              <a:t>OntarioTechU</a:t>
            </a:r>
            <a:endParaRPr lang="en-CA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CA" sz="2800" dirty="0"/>
              <a:t>Explain any gaps or circumstances that may influence your work</a:t>
            </a:r>
          </a:p>
          <a:p>
            <a:r>
              <a:rPr lang="en-CA" sz="2800" dirty="0"/>
              <a:t>Resource availability to conduct research/teaching/service/other</a:t>
            </a:r>
          </a:p>
          <a:p>
            <a:r>
              <a:rPr lang="en-US" sz="2800" dirty="0"/>
              <a:t>Consider the final report and recommendations from</a:t>
            </a:r>
          </a:p>
          <a:p>
            <a:pPr lvl="1"/>
            <a:r>
              <a:rPr lang="en-US" sz="2400" dirty="0">
                <a:hlinkClick r:id="rId4"/>
              </a:rPr>
              <a:t>Student Course </a:t>
            </a:r>
            <a:r>
              <a:rPr lang="en-US" sz="2400">
                <a:hlinkClick r:id="rId4"/>
              </a:rPr>
              <a:t>Feedback Survey </a:t>
            </a:r>
            <a:r>
              <a:rPr lang="en-US" sz="2400" dirty="0">
                <a:hlinkClick r:id="rId4"/>
              </a:rPr>
              <a:t>Working Group</a:t>
            </a:r>
            <a:r>
              <a:rPr lang="en-US" sz="2400" dirty="0"/>
              <a:t>  </a:t>
            </a:r>
          </a:p>
          <a:p>
            <a:pPr lvl="1"/>
            <a:r>
              <a:rPr lang="en-US" sz="2400" dirty="0">
                <a:hlinkClick r:id="rId5"/>
              </a:rPr>
              <a:t>Standard Course Equivalencies Working Group</a:t>
            </a:r>
            <a:endParaRPr lang="en-US" sz="2400" dirty="0"/>
          </a:p>
          <a:p>
            <a:endParaRPr lang="en-CA" sz="2800" dirty="0"/>
          </a:p>
          <a:p>
            <a:endParaRPr lang="en-CA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>
                <a:solidFill>
                  <a:prstClr val="black">
                    <a:tint val="75000"/>
                  </a:prstClr>
                </a:solidFill>
              </a:rPr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51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62074"/>
          </a:xfrm>
        </p:spPr>
        <p:txBody>
          <a:bodyPr>
            <a:normAutofit fontScale="90000"/>
          </a:bodyPr>
          <a:lstStyle/>
          <a:p>
            <a:r>
              <a:rPr lang="en-CA" dirty="0">
                <a:latin typeface="Helvetica Neue Bold Condensed"/>
                <a:cs typeface="Helvetica Neue Bold Condensed"/>
                <a:hlinkClick r:id="rId3"/>
              </a:rPr>
              <a:t>CV Development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33550"/>
            <a:ext cx="5904656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000" dirty="0"/>
              <a:t>Reverse chronological order</a:t>
            </a:r>
            <a:endParaRPr lang="en-CA" sz="2000" dirty="0"/>
          </a:p>
          <a:p>
            <a:pPr>
              <a:spcBef>
                <a:spcPts val="0"/>
              </a:spcBef>
            </a:pPr>
            <a:r>
              <a:rPr lang="en-CA" sz="2000" dirty="0"/>
              <a:t>Biographical Information</a:t>
            </a:r>
          </a:p>
          <a:p>
            <a:pPr lvl="1">
              <a:spcBef>
                <a:spcPts val="0"/>
              </a:spcBef>
            </a:pPr>
            <a:r>
              <a:rPr lang="en-CA" sz="2000" dirty="0"/>
              <a:t>Name</a:t>
            </a:r>
          </a:p>
          <a:p>
            <a:pPr lvl="1">
              <a:spcBef>
                <a:spcPts val="0"/>
              </a:spcBef>
            </a:pPr>
            <a:r>
              <a:rPr lang="en-CA" sz="2000" dirty="0"/>
              <a:t>Degrees </a:t>
            </a:r>
          </a:p>
          <a:p>
            <a:pPr lvl="1">
              <a:spcBef>
                <a:spcPts val="0"/>
              </a:spcBef>
            </a:pPr>
            <a:r>
              <a:rPr lang="en-CA" sz="2000" dirty="0"/>
              <a:t>Employment History</a:t>
            </a:r>
          </a:p>
          <a:p>
            <a:pPr lvl="1">
              <a:spcBef>
                <a:spcPts val="0"/>
              </a:spcBef>
            </a:pPr>
            <a:r>
              <a:rPr lang="en-CA" sz="2000" dirty="0"/>
              <a:t>Honours (include nominations and students who have received awards under your mentorship)</a:t>
            </a:r>
          </a:p>
          <a:p>
            <a:pPr lvl="1">
              <a:spcBef>
                <a:spcPts val="0"/>
              </a:spcBef>
            </a:pPr>
            <a:r>
              <a:rPr lang="en-CA" sz="2000" dirty="0"/>
              <a:t>Professional affiliations and activities</a:t>
            </a:r>
          </a:p>
          <a:p>
            <a:pPr>
              <a:spcBef>
                <a:spcPts val="0"/>
              </a:spcBef>
            </a:pPr>
            <a:r>
              <a:rPr lang="en-CA" sz="2000" dirty="0"/>
              <a:t>Scholarly and Professional Work (consistent format)</a:t>
            </a:r>
          </a:p>
          <a:p>
            <a:pPr>
              <a:spcBef>
                <a:spcPts val="0"/>
              </a:spcBef>
            </a:pPr>
            <a:r>
              <a:rPr lang="en-CA" sz="2000" dirty="0"/>
              <a:t>Include work before coming to UOIT</a:t>
            </a:r>
          </a:p>
          <a:p>
            <a:pPr>
              <a:spcBef>
                <a:spcPts val="0"/>
              </a:spcBef>
            </a:pPr>
            <a:endParaRPr lang="en-CA" sz="2000" dirty="0"/>
          </a:p>
          <a:p>
            <a:pPr marL="457200" lvl="1" indent="0">
              <a:spcBef>
                <a:spcPts val="0"/>
              </a:spcBef>
              <a:buNone/>
            </a:pPr>
            <a:endParaRPr lang="en-CA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21</a:t>
            </a:fld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AFC46D-E66F-4E41-8AF4-A9B199AF6538}"/>
              </a:ext>
            </a:extLst>
          </p:cNvPr>
          <p:cNvSpPr/>
          <p:nvPr/>
        </p:nvSpPr>
        <p:spPr>
          <a:xfrm>
            <a:off x="6080944" y="1044055"/>
            <a:ext cx="593476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/>
              <a:t>Teaching Activities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Undergraduate courses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Graduate courses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Thesis/Projects supervised (primary or secondary)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CA" sz="2000" dirty="0"/>
              <a:t>Masters (name, thesis topic, dates)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CA" sz="2000" dirty="0"/>
              <a:t>Doctoral (name, thesis topic, dates)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CA" sz="2000" dirty="0"/>
              <a:t>Postdoctoral (name, topic, dates)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CA" sz="2000" dirty="0"/>
              <a:t>Undergraduate (name, thesis topic, dates)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Other teaching and lectures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/>
              <a:t>Service and Administrative Positions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University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Professional (consultancies)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Clinical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Community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Other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/>
              <a:t>Other Relevant Information</a:t>
            </a:r>
          </a:p>
        </p:txBody>
      </p:sp>
    </p:spTree>
    <p:extLst>
      <p:ext uri="{BB962C8B-B14F-4D97-AF65-F5344CB8AC3E}">
        <p14:creationId xmlns:p14="http://schemas.microsoft.com/office/powerpoint/2010/main" val="51485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913EC-55B2-4E37-8F57-43D0438F7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045" y="131025"/>
            <a:ext cx="10972800" cy="562074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Teaching, Service and Other?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ED9D6D5-872E-4201-B312-2752FB203D4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0785" y="698906"/>
          <a:ext cx="11881320" cy="5833119"/>
        </p:xfrm>
        <a:graphic>
          <a:graphicData uri="http://schemas.openxmlformats.org/drawingml/2006/table">
            <a:tbl>
              <a:tblPr firstRow="1" firstCol="1" bandRow="1">
                <a:tableStyleId>{7E9639D4-E3E2-4D34-9284-5A2195B3D0D7}</a:tableStyleId>
              </a:tblPr>
              <a:tblGrid>
                <a:gridCol w="3832684">
                  <a:extLst>
                    <a:ext uri="{9D8B030D-6E8A-4147-A177-3AD203B41FA5}">
                      <a16:colId xmlns:a16="http://schemas.microsoft.com/office/drawing/2014/main" val="176187529"/>
                    </a:ext>
                  </a:extLst>
                </a:gridCol>
                <a:gridCol w="2976627">
                  <a:extLst>
                    <a:ext uri="{9D8B030D-6E8A-4147-A177-3AD203B41FA5}">
                      <a16:colId xmlns:a16="http://schemas.microsoft.com/office/drawing/2014/main" val="591815060"/>
                    </a:ext>
                  </a:extLst>
                </a:gridCol>
                <a:gridCol w="5072009">
                  <a:extLst>
                    <a:ext uri="{9D8B030D-6E8A-4147-A177-3AD203B41FA5}">
                      <a16:colId xmlns:a16="http://schemas.microsoft.com/office/drawing/2014/main" val="3224534427"/>
                    </a:ext>
                  </a:extLst>
                </a:gridCol>
              </a:tblGrid>
              <a:tr h="2818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Teaching (Article 16.08)</a:t>
                      </a:r>
                      <a:r>
                        <a:rPr lang="en-US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typically 70%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Service (Article 16.09)</a:t>
                      </a:r>
                      <a:r>
                        <a:rPr lang="en-US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typically 20%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Other (Article 16.10)</a:t>
                      </a:r>
                      <a:r>
                        <a:rPr lang="en-US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typically 10%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 anchor="ctr"/>
                </a:tc>
                <a:extLst>
                  <a:ext uri="{0D108BD9-81ED-4DB2-BD59-A6C34878D82A}">
                    <a16:rowId xmlns:a16="http://schemas.microsoft.com/office/drawing/2014/main" val="3320754902"/>
                  </a:ext>
                </a:extLst>
              </a:tr>
              <a:tr h="5146089">
                <a:tc>
                  <a:txBody>
                    <a:bodyPr/>
                    <a:lstStyle/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err="1">
                          <a:effectLst/>
                        </a:rPr>
                        <a:t>i</a:t>
                      </a:r>
                      <a:r>
                        <a:rPr lang="en-US" sz="1300" b="0" dirty="0">
                          <a:effectLst/>
                        </a:rPr>
                        <a:t>. delivering and coordinating courses; conducting seminars; guiding tutorials; coordinating and supervising laboratories; supervising fieldwork and individual study projects;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ii. developing and revising courses, laboratories, and programs;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iii. preparing and revising teaching and learning materials;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iv. assessing and evaluating assignments, tests, examinations, and other course work;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v. training and supervising the work of teaching assistants, and laboratory technicians;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vi. supervising, advising, assessing, and evaluating students' individual work, such as theses, projects, </a:t>
                      </a:r>
                      <a:r>
                        <a:rPr lang="en-US" sz="1300" b="0" dirty="0" err="1">
                          <a:effectLst/>
                        </a:rPr>
                        <a:t>practica</a:t>
                      </a:r>
                      <a:r>
                        <a:rPr lang="en-US" sz="1300" b="0" dirty="0">
                          <a:effectLst/>
                        </a:rPr>
                        <a:t>, placements, capstones, and papers;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vii. supporting and consulting with students outside of class or laboratory time;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viii. participating in the development of teaching methods, programs, or course content;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ix. coordinating with colleagues on synchronizing laboratory and lecture components;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x. mentoring students;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xi. preparing and/or designing laboratory experiments and laboratory manuals;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xii. ensuring safe practices in laboratories;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xiii. setup of laboratory equipment for teaching purposes;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xiv. counseling students on their academic progress;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xv. administering student activities including co-op and community placements; coordinating </a:t>
                      </a:r>
                      <a:r>
                        <a:rPr lang="en-US" sz="1300" b="0" dirty="0" err="1">
                          <a:effectLst/>
                        </a:rPr>
                        <a:t>practica</a:t>
                      </a:r>
                      <a:r>
                        <a:rPr lang="en-US" sz="1300" b="0" dirty="0">
                          <a:effectLst/>
                        </a:rPr>
                        <a:t>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xvi. applying existing knowledge; and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xvii. all other activity in which the Faculty Member engages for the purpose of student learning. </a:t>
                      </a:r>
                      <a:endParaRPr lang="en-US" sz="13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err="1">
                          <a:effectLst/>
                        </a:rPr>
                        <a:t>i</a:t>
                      </a:r>
                      <a:r>
                        <a:rPr lang="en-US" sz="1300" b="0" dirty="0">
                          <a:effectLst/>
                        </a:rPr>
                        <a:t>. chairing and participating on Faculty standing and ad hoc committees;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ii. chairing and participating on University standing and ad hoc committees;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iii. developing academic programs;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iv. directing academic programs;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v. taking an active role in professional associations, including the Faculty Association, and learned societies;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vi. organizing and/or leading conferences, symposia, workshops, short courses, speaking events, public seminars, and other types of professional activities;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vii. taking an active role in community groups that are connected to the Faculty Member’s area of expertise;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viii. taking an active role as a reviewer for journals, granting bodies, refereed conferences, and publishers;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ix. serving on editorial boards for journals, conferences, conference proceedings, etc.;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x. representing the University at internal and/or external events and on external organizations;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xi. mentoring colleagues;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xii. professional practice;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xiii. advising students; and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xiv. administrative work; and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xv. </a:t>
                      </a:r>
                      <a:r>
                        <a:rPr lang="en-CA" sz="13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developing/coordinating materials in support of accreditation activities outside those related to Teaching; creating and/or compiling documentation for accreditation and/or program review</a:t>
                      </a:r>
                      <a:r>
                        <a:rPr lang="en-CA" sz="1300" dirty="0">
                          <a:effectLst/>
                        </a:rPr>
                        <a:t> </a:t>
                      </a:r>
                      <a:endParaRPr lang="en-US" sz="1300" b="0" dirty="0">
                        <a:effectLst/>
                      </a:endParaRP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 </a:t>
                      </a:r>
                      <a:endParaRPr lang="en-US" sz="13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err="1">
                          <a:effectLst/>
                        </a:rPr>
                        <a:t>i</a:t>
                      </a:r>
                      <a:r>
                        <a:rPr lang="en-US" sz="1300" b="0" dirty="0">
                          <a:effectLst/>
                        </a:rPr>
                        <a:t>. professional development on teaching or teaching methods and pedagogical pursuits in areas of field expertise;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ii. maintenance of laboratory equipment for teaching purposes;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iii. writing, editing and/or publishing peer reviewed or non-peer reviewed: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a. books,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b. chapters in books,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c. textbooks,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d. papers in journals,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e. papers in conference proceedings;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iv. conducting scholarly work, investigations, and analysis;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v. developing teaching materials and/or learning tools which have a wider application than the Faculty Member’s own teaching activities;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vi. compiling and publishing of scholarly bibliographies and literary work;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vii. creating literary or artistic works appropriate to one’s discipline;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viii. engaging in the scholarship of teaching;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ix. co-supervising graduate students academic work;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x. engaging in creative and professional practice (e.g. original design, clinical therapeutic techniques, etc.);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xi. creative application of existing knowledge;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xii. research, which is taken to include the scholarship of teaching;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xiii. preparing and submitting research proposals for grant applications;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xiv. receiving research grants and contracts;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xv. writing case studies;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xvi. defining, designing and/or developing scientific/engineering systems;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xvii. serving on editorial boards for journals, conferences, conference proceedings;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xviii. taking an active role as a reviewer for journals, granting bodies, and refereed conferences and publishers;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xix. writing textbooks; and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xx. consulting. </a:t>
                      </a:r>
                      <a:endParaRPr lang="en-US" sz="13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096716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B937C5-C618-4E7B-B6F4-72F05BDC0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4A29ED-E6E3-4DFD-A81C-4D6950B37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4159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776DF-8764-4850-AD6A-B10003F97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88" y="0"/>
            <a:ext cx="5630416" cy="1138138"/>
          </a:xfrm>
        </p:spPr>
        <p:txBody>
          <a:bodyPr>
            <a:normAutofit/>
          </a:bodyPr>
          <a:lstStyle/>
          <a:p>
            <a:r>
              <a:rPr lang="en-US" dirty="0"/>
              <a:t>Criteria for Teaching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E959B-BE03-47B9-B9BA-BE57D1D57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4072" y="136524"/>
            <a:ext cx="5270376" cy="6820868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 fontAlgn="t">
              <a:spcBef>
                <a:spcPts val="0"/>
              </a:spcBef>
              <a:buNone/>
            </a:pPr>
            <a:r>
              <a:rPr lang="en-US" sz="1800" b="1" dirty="0"/>
              <a:t>Teaching (Article 16.08)</a:t>
            </a:r>
            <a:endParaRPr lang="en-US" sz="1400" dirty="0"/>
          </a:p>
          <a:p>
            <a:pPr marL="0" indent="0" fontAlgn="t">
              <a:spcBef>
                <a:spcPts val="0"/>
              </a:spcBef>
              <a:buNone/>
            </a:pPr>
            <a:r>
              <a:rPr lang="en-US" sz="1400" dirty="0" err="1"/>
              <a:t>i</a:t>
            </a:r>
            <a:r>
              <a:rPr lang="en-US" sz="1400" dirty="0"/>
              <a:t>. delivering and coordinating courses; conducting seminars; guiding tutorials; coordinating and supervising laboratories; supervising fieldwork and individual study projects;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400" dirty="0"/>
              <a:t>ii. developing and revising courses, laboratories, and programs;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400" dirty="0"/>
              <a:t>iii. preparing and revising teaching and learning materials;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400" dirty="0"/>
              <a:t>iv. assessing and evaluating assignments, tests, examinations, and other course work;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400" dirty="0"/>
              <a:t>v. training and supervising the work of teaching assistants, and laboratory technicians;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400" dirty="0"/>
              <a:t>vi. supervising, advising, assessing, and evaluating students' individual work, such as theses, projects, </a:t>
            </a:r>
            <a:r>
              <a:rPr lang="en-US" sz="1400" dirty="0" err="1"/>
              <a:t>practica</a:t>
            </a:r>
            <a:r>
              <a:rPr lang="en-US" sz="1400" dirty="0"/>
              <a:t>, placements, capstones, and papers;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400" dirty="0"/>
              <a:t>vii. supporting and consulting with students outside of class or laboratory time;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400" dirty="0"/>
              <a:t>viii. participating in the development of teaching methods, programs, or course content;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400" dirty="0"/>
              <a:t>ix. coordinating with colleagues on synchronizing laboratory and lecture components;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400" dirty="0"/>
              <a:t>x. mentoring students;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400" dirty="0"/>
              <a:t>xi. preparing and/or designing laboratory experiments and laboratory manuals;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400" dirty="0"/>
              <a:t>xii. ensuring safe practices in laboratories;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400" dirty="0"/>
              <a:t>xiii. setup of laboratory equipment for teaching purposes;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400" dirty="0"/>
              <a:t>xiv. counseling students on their academic progress;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400" dirty="0"/>
              <a:t>xv. administering student activities including co-op and community placements; coordinating </a:t>
            </a:r>
            <a:r>
              <a:rPr lang="en-US" sz="1400" dirty="0" err="1"/>
              <a:t>practica</a:t>
            </a:r>
            <a:r>
              <a:rPr lang="en-US" sz="1400" dirty="0"/>
              <a:t>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400" dirty="0"/>
              <a:t>xvi. applying existing knowledge; and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400" dirty="0"/>
              <a:t>xvii. all other activity in which the Faculty Member engages for the purpose of student learning. 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92B15F-BD36-4DA1-A714-58EDFDD4A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7CDA71-E02D-4A46-AAD2-DE535873D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2A3C0C9-C8F4-40C1-9F29-C857F217BCCA}"/>
              </a:ext>
            </a:extLst>
          </p:cNvPr>
          <p:cNvSpPr txBox="1">
            <a:spLocks/>
          </p:cNvSpPr>
          <p:nvPr/>
        </p:nvSpPr>
        <p:spPr>
          <a:xfrm>
            <a:off x="176188" y="1138138"/>
            <a:ext cx="6256907" cy="5380707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23.01 a) The focus of a promotion decision to Senior Teaching Professor is on career accomplishments. To become a Senior Teaching Professor at the University, the candidate must combine </a:t>
            </a:r>
          </a:p>
          <a:p>
            <a:pPr marL="292100" lvl="1" indent="-292100">
              <a:buFont typeface="+mj-lt"/>
              <a:buAutoNum type="romanLcPeriod"/>
            </a:pPr>
            <a:r>
              <a:rPr lang="en-US" sz="2400" dirty="0"/>
              <a:t>an established record of </a:t>
            </a:r>
            <a:r>
              <a:rPr lang="en-US" sz="2400" b="1" u="sng" dirty="0">
                <a:highlight>
                  <a:srgbClr val="FFFF00"/>
                </a:highlight>
              </a:rPr>
              <a:t>excellent</a:t>
            </a:r>
            <a:r>
              <a:rPr lang="en-US" sz="2400" dirty="0">
                <a:highlight>
                  <a:srgbClr val="FFFF00"/>
                </a:highlight>
              </a:rPr>
              <a:t> </a:t>
            </a:r>
            <a:r>
              <a:rPr lang="en-US" sz="2400" b="1" u="sng" dirty="0">
                <a:highlight>
                  <a:srgbClr val="FFFF00"/>
                </a:highlight>
              </a:rPr>
              <a:t>Teaching</a:t>
            </a:r>
            <a:r>
              <a:rPr lang="en-US" sz="2400" dirty="0">
                <a:highlight>
                  <a:srgbClr val="FFFF00"/>
                </a:highlight>
              </a:rPr>
              <a:t> </a:t>
            </a:r>
          </a:p>
          <a:p>
            <a:pPr marL="0" indent="0">
              <a:buNone/>
            </a:pPr>
            <a:r>
              <a:rPr lang="en-US" sz="2000" dirty="0"/>
              <a:t>ii. with a record of high quality Service and Other. </a:t>
            </a:r>
          </a:p>
          <a:p>
            <a:pPr marL="0" indent="0">
              <a:buNone/>
            </a:pPr>
            <a:r>
              <a:rPr lang="en-US" sz="2000" dirty="0"/>
              <a:t>b) In assessing </a:t>
            </a:r>
            <a:r>
              <a:rPr lang="en-US" sz="2000" b="1" u="sng" dirty="0">
                <a:highlight>
                  <a:srgbClr val="FFFF00"/>
                </a:highlight>
              </a:rPr>
              <a:t>Teaching</a:t>
            </a:r>
            <a:r>
              <a:rPr lang="en-US" sz="2000" dirty="0"/>
              <a:t>, the Promotion Review Committee (PRC) shall take into account the amount of Service and Other undertaken. </a:t>
            </a:r>
          </a:p>
          <a:p>
            <a:pPr marL="0" indent="0">
              <a:buNone/>
            </a:pPr>
            <a:r>
              <a:rPr lang="en-US" sz="2000" dirty="0"/>
              <a:t>c) The candidate’s workload as per Article 16 shall be taken into account when assessing </a:t>
            </a:r>
            <a:r>
              <a:rPr lang="en-US" sz="2000" b="1" u="sng" dirty="0">
                <a:highlight>
                  <a:srgbClr val="FFFF00"/>
                </a:highlight>
              </a:rPr>
              <a:t>Teaching</a:t>
            </a:r>
            <a:r>
              <a:rPr lang="en-US" sz="2000" dirty="0"/>
              <a:t>, Service, and Other. </a:t>
            </a:r>
          </a:p>
          <a:p>
            <a:pPr marL="292100" lvl="1" indent="-292100">
              <a:buFont typeface="+mj-lt"/>
              <a:buAutoNum type="romanLcPeriod"/>
            </a:pPr>
            <a:endParaRPr lang="en-US" sz="2400" dirty="0"/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824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Your Teaching Dossier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CA" sz="2600" dirty="0"/>
              <a:t>Executive Summary on your Teaching (1 page!)</a:t>
            </a:r>
          </a:p>
          <a:p>
            <a:pPr marL="0" indent="0">
              <a:spcBef>
                <a:spcPts val="0"/>
              </a:spcBef>
              <a:buNone/>
            </a:pPr>
            <a:endParaRPr lang="en-CA" sz="2600" dirty="0"/>
          </a:p>
          <a:p>
            <a:pPr marL="0" indent="0">
              <a:spcBef>
                <a:spcPts val="0"/>
              </a:spcBef>
              <a:buNone/>
            </a:pPr>
            <a:r>
              <a:rPr lang="en-CA" sz="2600" dirty="0"/>
              <a:t>Include and elaborate on</a:t>
            </a:r>
          </a:p>
          <a:p>
            <a:pPr>
              <a:spcBef>
                <a:spcPts val="0"/>
              </a:spcBef>
            </a:pPr>
            <a:r>
              <a:rPr lang="en-CA" sz="2600" dirty="0"/>
              <a:t>Your beliefs about teaching</a:t>
            </a:r>
          </a:p>
          <a:p>
            <a:pPr>
              <a:spcBef>
                <a:spcPts val="0"/>
              </a:spcBef>
            </a:pPr>
            <a:r>
              <a:rPr lang="en-CA" sz="2600" dirty="0"/>
              <a:t>Teaching accomplishments (nominated for awards, letters from students, student course feedback surveys, etc.)</a:t>
            </a:r>
          </a:p>
          <a:p>
            <a:pPr>
              <a:spcBef>
                <a:spcPts val="0"/>
              </a:spcBef>
            </a:pPr>
            <a:r>
              <a:rPr lang="en-CA" sz="2600" dirty="0"/>
              <a:t>Contributions to teaching (new courses, techniques, assessment, etc.)</a:t>
            </a:r>
          </a:p>
          <a:p>
            <a:pPr>
              <a:spcBef>
                <a:spcPts val="0"/>
              </a:spcBef>
            </a:pPr>
            <a:r>
              <a:rPr lang="en-CA" sz="2600" dirty="0"/>
              <a:t>Background information about program (compulsory, complexity, class size, grad vs undergrad, etc.)</a:t>
            </a:r>
          </a:p>
          <a:p>
            <a:pPr>
              <a:spcBef>
                <a:spcPts val="0"/>
              </a:spcBef>
            </a:pPr>
            <a:r>
              <a:rPr lang="en-CA" sz="2600" dirty="0"/>
              <a:t>Activities undertaken to improve teaching (workshops, peer observation and feedback, course evaluations, focus groups, etc.)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>
                <a:solidFill>
                  <a:prstClr val="black">
                    <a:tint val="75000"/>
                  </a:prstClr>
                </a:solidFill>
              </a:rPr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077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776DF-8764-4850-AD6A-B10003F97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88" y="0"/>
            <a:ext cx="5630416" cy="1138138"/>
          </a:xfrm>
        </p:spPr>
        <p:txBody>
          <a:bodyPr>
            <a:normAutofit/>
          </a:bodyPr>
          <a:lstStyle/>
          <a:p>
            <a:r>
              <a:rPr lang="en-US" dirty="0"/>
              <a:t>Criteria for 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E959B-BE03-47B9-B9BA-BE57D1D57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4072" y="136524"/>
            <a:ext cx="5270376" cy="6820868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 fontAlgn="ctr">
              <a:buNone/>
            </a:pPr>
            <a:r>
              <a:rPr lang="en-US" sz="1400" b="1" dirty="0"/>
              <a:t>Service (Article 16.09)</a:t>
            </a:r>
            <a:endParaRPr lang="en-US" sz="1400" dirty="0"/>
          </a:p>
          <a:p>
            <a:pPr marL="0" indent="0" fontAlgn="t">
              <a:buNone/>
            </a:pPr>
            <a:r>
              <a:rPr lang="en-US" sz="1400" dirty="0" err="1"/>
              <a:t>i</a:t>
            </a:r>
            <a:r>
              <a:rPr lang="en-US" sz="1400" dirty="0"/>
              <a:t>. chairing and participating on Faculty standing and ad hoc committees; </a:t>
            </a:r>
          </a:p>
          <a:p>
            <a:pPr marL="0" indent="0" fontAlgn="t">
              <a:buNone/>
            </a:pPr>
            <a:r>
              <a:rPr lang="en-US" sz="1400" dirty="0"/>
              <a:t>ii. chairing and participating on University standing and ad hoc committees; </a:t>
            </a:r>
          </a:p>
          <a:p>
            <a:pPr marL="0" indent="0" fontAlgn="t">
              <a:buNone/>
            </a:pPr>
            <a:r>
              <a:rPr lang="en-US" sz="1400" dirty="0"/>
              <a:t>iii. developing academic programs; </a:t>
            </a:r>
          </a:p>
          <a:p>
            <a:pPr marL="0" indent="0" fontAlgn="t">
              <a:buNone/>
            </a:pPr>
            <a:r>
              <a:rPr lang="en-US" sz="1400" dirty="0"/>
              <a:t>iv. directing academic programs; </a:t>
            </a:r>
          </a:p>
          <a:p>
            <a:pPr marL="0" indent="0" fontAlgn="t">
              <a:buNone/>
            </a:pPr>
            <a:r>
              <a:rPr lang="en-US" sz="1400" dirty="0"/>
              <a:t>v. taking an active role in professional associations, including the Faculty Association, and learned societies; </a:t>
            </a:r>
          </a:p>
          <a:p>
            <a:pPr marL="0" indent="0" fontAlgn="t">
              <a:buNone/>
            </a:pPr>
            <a:r>
              <a:rPr lang="en-US" sz="1400" dirty="0"/>
              <a:t>vi. organizing and/or leading conferences, symposia, workshops, short courses, speaking events, public seminars, and other types of professional activities; </a:t>
            </a:r>
          </a:p>
          <a:p>
            <a:pPr marL="0" indent="0" fontAlgn="t">
              <a:buNone/>
            </a:pPr>
            <a:r>
              <a:rPr lang="en-US" sz="1400" dirty="0"/>
              <a:t>vii. taking an active role in community groups that are connected to the Faculty Member’s area of expertise; </a:t>
            </a:r>
          </a:p>
          <a:p>
            <a:pPr marL="0" indent="0" fontAlgn="t">
              <a:buNone/>
            </a:pPr>
            <a:r>
              <a:rPr lang="en-US" sz="1400" dirty="0"/>
              <a:t>viii. taking an active role as a reviewer for journals, granting bodies, refereed conferences, and publishers; </a:t>
            </a:r>
          </a:p>
          <a:p>
            <a:pPr marL="0" indent="0" fontAlgn="t">
              <a:buNone/>
            </a:pPr>
            <a:r>
              <a:rPr lang="en-US" sz="1400" dirty="0"/>
              <a:t>ix. serving on editorial boards for journals, conferences, conference proceedings, etc.; </a:t>
            </a:r>
          </a:p>
          <a:p>
            <a:pPr marL="0" indent="0" fontAlgn="t">
              <a:buNone/>
            </a:pPr>
            <a:r>
              <a:rPr lang="en-US" sz="1400" dirty="0"/>
              <a:t>x. representing the University at internal and/or external events and on external organizations; </a:t>
            </a:r>
          </a:p>
          <a:p>
            <a:pPr marL="0" indent="0" fontAlgn="t">
              <a:buNone/>
            </a:pPr>
            <a:r>
              <a:rPr lang="en-US" sz="1400" dirty="0"/>
              <a:t>xi. mentoring colleagues; </a:t>
            </a:r>
          </a:p>
          <a:p>
            <a:pPr marL="0" indent="0" fontAlgn="t">
              <a:buNone/>
            </a:pPr>
            <a:r>
              <a:rPr lang="en-US" sz="1400" dirty="0"/>
              <a:t>xii. professional practice; </a:t>
            </a:r>
          </a:p>
          <a:p>
            <a:pPr marL="0" indent="0" fontAlgn="t">
              <a:buNone/>
            </a:pPr>
            <a:r>
              <a:rPr lang="en-US" sz="1400" dirty="0"/>
              <a:t>xiii. advising students;</a:t>
            </a:r>
          </a:p>
          <a:p>
            <a:pPr marL="0" indent="0" fontAlgn="t">
              <a:buNone/>
            </a:pPr>
            <a:r>
              <a:rPr lang="en-US" sz="1400" dirty="0"/>
              <a:t>xiv. administrative work; and</a:t>
            </a:r>
          </a:p>
          <a:p>
            <a:pPr marL="0" indent="0" fontAlgn="t">
              <a:buNone/>
            </a:pPr>
            <a:r>
              <a:rPr lang="en-US" sz="1400" dirty="0"/>
              <a:t>xv. </a:t>
            </a:r>
            <a:r>
              <a:rPr lang="en-CA" sz="1400" dirty="0"/>
              <a:t>developing/coordinating materials in support of accreditation activities outside those related to Teaching; creating and/or compiling documentation for accreditation and/or program review </a:t>
            </a:r>
            <a:endParaRPr lang="en-US" sz="1400" dirty="0"/>
          </a:p>
          <a:p>
            <a:pPr marL="0" indent="0" fontAlgn="t">
              <a:buNone/>
            </a:pPr>
            <a:r>
              <a:rPr lang="en-US" sz="1400" dirty="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92B15F-BD36-4DA1-A714-58EDFDD4A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7CDA71-E02D-4A46-AAD2-DE535873D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2A3C0C9-C8F4-40C1-9F29-C857F217BCCA}"/>
              </a:ext>
            </a:extLst>
          </p:cNvPr>
          <p:cNvSpPr txBox="1">
            <a:spLocks/>
          </p:cNvSpPr>
          <p:nvPr/>
        </p:nvSpPr>
        <p:spPr>
          <a:xfrm>
            <a:off x="176188" y="975644"/>
            <a:ext cx="6256907" cy="5380707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23.01 a) The focus of a promotion decision to Senior Teaching Professor is on career accomplishments. To become a Senior Teaching Professor at the University, the candidate must combine </a:t>
            </a:r>
          </a:p>
          <a:p>
            <a:pPr marL="292100" lvl="1" indent="-292100">
              <a:buFont typeface="+mj-lt"/>
              <a:buAutoNum type="romanLcPeriod"/>
            </a:pPr>
            <a:r>
              <a:rPr lang="en-US" sz="2400" dirty="0"/>
              <a:t>an established record of excellent Teaching </a:t>
            </a:r>
          </a:p>
          <a:p>
            <a:pPr marL="0" indent="0">
              <a:buNone/>
            </a:pPr>
            <a:r>
              <a:rPr lang="en-US" sz="2400" dirty="0"/>
              <a:t>ii. with a record of </a:t>
            </a:r>
            <a:r>
              <a:rPr lang="en-US" sz="2400" b="1" u="sng" dirty="0">
                <a:highlight>
                  <a:srgbClr val="FFFF00"/>
                </a:highlight>
              </a:rPr>
              <a:t>high quality Service </a:t>
            </a:r>
            <a:r>
              <a:rPr lang="en-US" sz="2400" dirty="0"/>
              <a:t>and Other. </a:t>
            </a:r>
          </a:p>
          <a:p>
            <a:pPr marL="0" indent="0">
              <a:buNone/>
            </a:pPr>
            <a:r>
              <a:rPr lang="en-US" sz="2000" dirty="0"/>
              <a:t>b) In assessing Teaching, the Promotion Review Committee (PRC) shall take into account the amount of </a:t>
            </a:r>
            <a:r>
              <a:rPr lang="en-US" sz="2000" b="1" u="sng" dirty="0">
                <a:highlight>
                  <a:srgbClr val="FFFF00"/>
                </a:highlight>
              </a:rPr>
              <a:t>Service</a:t>
            </a:r>
            <a:r>
              <a:rPr lang="en-US" sz="2000" dirty="0"/>
              <a:t> and Other undertaken. </a:t>
            </a:r>
          </a:p>
          <a:p>
            <a:pPr marL="0" indent="0">
              <a:buNone/>
            </a:pPr>
            <a:r>
              <a:rPr lang="en-US" sz="2000" dirty="0"/>
              <a:t>c) The candidate’s workload as per Article 16 shall be taken into account when assessing Teaching, </a:t>
            </a:r>
            <a:r>
              <a:rPr lang="en-US" sz="2000" b="1" u="sng" dirty="0">
                <a:highlight>
                  <a:srgbClr val="FFFF00"/>
                </a:highlight>
              </a:rPr>
              <a:t>Service</a:t>
            </a:r>
            <a:r>
              <a:rPr lang="en-US" sz="2000" dirty="0"/>
              <a:t>, and Other. </a:t>
            </a:r>
          </a:p>
          <a:p>
            <a:pPr marL="292100" lvl="1" indent="-292100">
              <a:buFont typeface="+mj-lt"/>
              <a:buAutoNum type="romanLcPeriod"/>
            </a:pPr>
            <a:endParaRPr lang="en-US" sz="2400" dirty="0"/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1669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776DF-8764-4850-AD6A-B10003F97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88" y="0"/>
            <a:ext cx="5630416" cy="1138138"/>
          </a:xfrm>
        </p:spPr>
        <p:txBody>
          <a:bodyPr>
            <a:normAutofit/>
          </a:bodyPr>
          <a:lstStyle/>
          <a:p>
            <a:r>
              <a:rPr lang="en-US" dirty="0"/>
              <a:t>Criteria for 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E959B-BE03-47B9-B9BA-BE57D1D57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0056" y="136524"/>
            <a:ext cx="5414392" cy="6820868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 fontAlgn="ctr">
              <a:spcBef>
                <a:spcPts val="0"/>
              </a:spcBef>
              <a:buNone/>
            </a:pPr>
            <a:r>
              <a:rPr lang="en-US" sz="1200" b="1" dirty="0"/>
              <a:t>Other (Article 16.10)</a:t>
            </a:r>
            <a:endParaRPr lang="en-US" sz="1200" dirty="0"/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 err="1"/>
              <a:t>i</a:t>
            </a:r>
            <a:r>
              <a:rPr lang="en-US" sz="1200" dirty="0"/>
              <a:t>. professional development on teaching or teaching methods and pedagogical pursuits in areas of field expertise; 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ii. maintenance of laboratory equipment for teaching purposes;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iii. writing, editing and/or publishing peer reviewed or non-peer reviewed: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a. books,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b. chapters in books,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c. textbooks,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d. papers in journals,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e. papers in conference proceedings;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iv. conducting scholarly work, investigations, and analysis;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v. developing teaching materials and/or learning tools which have a wider application than the Faculty Member’s own teaching activities;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vi. compiling and publishing of scholarly bibliographies and literary work;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vii. creating literary or artistic works appropriate to one’s discipline;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viii. engaging in the scholarship of teaching;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ix. co-supervising graduate students academic work;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x. engaging in creative and professional practice (e.g. original design, clinical therapeutic techniques, etc.);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xi. creative application of existing knowledge;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xii. research, which is taken to include the scholarship of teaching;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xiii. preparing and submitting research proposals for grant applications;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xiv. receiving research grants and contracts;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xv. writing case studies;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xvi. defining, designing and/or developing scientific/engineering systems;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xvii. serving on editorial boards for journals, conferences, conference proceedings;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xviii. taking an active role as a reviewer for journals, granting bodies, and refereed conferences and publishers;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xix. writing textbooks; and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200" dirty="0"/>
              <a:t>xx. consulting. </a:t>
            </a:r>
          </a:p>
          <a:p>
            <a:pPr marL="0" indent="0">
              <a:spcBef>
                <a:spcPts val="0"/>
              </a:spcBef>
              <a:buNone/>
            </a:pPr>
            <a:endParaRPr lang="en-US" sz="1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92B15F-BD36-4DA1-A714-58EDFDD4A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7CDA71-E02D-4A46-AAD2-DE535873D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2A3C0C9-C8F4-40C1-9F29-C857F217BCCA}"/>
              </a:ext>
            </a:extLst>
          </p:cNvPr>
          <p:cNvSpPr txBox="1">
            <a:spLocks/>
          </p:cNvSpPr>
          <p:nvPr/>
        </p:nvSpPr>
        <p:spPr>
          <a:xfrm>
            <a:off x="176188" y="1138138"/>
            <a:ext cx="6256907" cy="5380707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23.01 a) The focus of a promotion decision to Senior Teaching Professor is on career accomplishments. To become a Senior Teaching Professor at the University, the candidate must combine </a:t>
            </a:r>
          </a:p>
          <a:p>
            <a:pPr marL="292100" lvl="1" indent="-292100">
              <a:buFont typeface="+mj-lt"/>
              <a:buAutoNum type="romanLcPeriod"/>
            </a:pPr>
            <a:r>
              <a:rPr lang="en-US" sz="2400" dirty="0"/>
              <a:t>an established record of excellent Teaching </a:t>
            </a:r>
          </a:p>
          <a:p>
            <a:pPr marL="0" indent="0">
              <a:buNone/>
            </a:pPr>
            <a:r>
              <a:rPr lang="en-US" sz="2400" dirty="0"/>
              <a:t>ii. with a record of </a:t>
            </a:r>
            <a:r>
              <a:rPr lang="en-US" sz="2400" b="1" u="sng" dirty="0">
                <a:highlight>
                  <a:srgbClr val="FFFF00"/>
                </a:highlight>
              </a:rPr>
              <a:t>high quality </a:t>
            </a:r>
            <a:r>
              <a:rPr lang="en-US" sz="2400" dirty="0"/>
              <a:t>Service and </a:t>
            </a:r>
            <a:r>
              <a:rPr lang="en-US" sz="2400" b="1" u="sng" dirty="0">
                <a:highlight>
                  <a:srgbClr val="FFFF00"/>
                </a:highlight>
              </a:rPr>
              <a:t>Other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r>
              <a:rPr lang="en-US" sz="2000" dirty="0"/>
              <a:t>b) In assessing Teaching, the Promotion Review Committee (PRC) shall take into account the amount of Service and </a:t>
            </a:r>
            <a:r>
              <a:rPr lang="en-US" sz="2000" b="1" u="sng" dirty="0">
                <a:highlight>
                  <a:srgbClr val="FFFF00"/>
                </a:highlight>
              </a:rPr>
              <a:t>Other</a:t>
            </a:r>
            <a:r>
              <a:rPr lang="en-US" sz="2000" dirty="0"/>
              <a:t> undertaken. </a:t>
            </a:r>
          </a:p>
          <a:p>
            <a:pPr marL="0" indent="0">
              <a:buNone/>
            </a:pPr>
            <a:r>
              <a:rPr lang="en-US" sz="2000" dirty="0"/>
              <a:t>c) The candidate’s workload as per Article 16 shall be taken into account when assessing Teaching, Service, and </a:t>
            </a:r>
            <a:r>
              <a:rPr lang="en-US" sz="2000" b="1" u="sng" dirty="0">
                <a:highlight>
                  <a:srgbClr val="FFFF00"/>
                </a:highlight>
              </a:rPr>
              <a:t>Other</a:t>
            </a:r>
            <a:r>
              <a:rPr lang="en-US" sz="2000" dirty="0"/>
              <a:t>. </a:t>
            </a:r>
          </a:p>
          <a:p>
            <a:pPr marL="292100" lvl="1" indent="-292100">
              <a:buFont typeface="+mj-lt"/>
              <a:buAutoNum type="romanLcPeriod"/>
            </a:pPr>
            <a:endParaRPr lang="en-US" sz="2000" dirty="0"/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09028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Your Service and Other Statement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394" y="1417638"/>
            <a:ext cx="10972800" cy="4525963"/>
          </a:xfrm>
        </p:spPr>
        <p:txBody>
          <a:bodyPr>
            <a:noAutofit/>
          </a:bodyPr>
          <a:lstStyle/>
          <a:p>
            <a:r>
              <a:rPr lang="en-CA" sz="2800" dirty="0"/>
              <a:t>Executive Summary for Service and Other (1 page!)</a:t>
            </a:r>
          </a:p>
          <a:p>
            <a:endParaRPr lang="en-CA" sz="2800" dirty="0"/>
          </a:p>
          <a:p>
            <a:pPr marL="0" indent="0">
              <a:buNone/>
            </a:pPr>
            <a:r>
              <a:rPr lang="en-CA" sz="2800" dirty="0"/>
              <a:t>Include and elaborate on</a:t>
            </a:r>
          </a:p>
          <a:p>
            <a:r>
              <a:rPr lang="en-CA" sz="2800" dirty="0"/>
              <a:t>Leadership positions on committees (Executive Committee, Faculty rep on …, FA, etc.)</a:t>
            </a:r>
          </a:p>
          <a:p>
            <a:r>
              <a:rPr lang="en-CA" sz="2800" dirty="0"/>
              <a:t>Contributions made to faculty committees</a:t>
            </a:r>
          </a:p>
          <a:p>
            <a:r>
              <a:rPr lang="en-CA" sz="2800" dirty="0"/>
              <a:t>Correlate outside community service to service inside the university</a:t>
            </a:r>
          </a:p>
          <a:p>
            <a:r>
              <a:rPr lang="en-CA" sz="2800" dirty="0"/>
              <a:t>Professional development, academic responsibilities, pedagogical pursuits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>
                <a:solidFill>
                  <a:prstClr val="black">
                    <a:tint val="75000"/>
                  </a:prstClr>
                </a:solidFill>
              </a:rPr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27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792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/>
              <a:t>UOITFA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CA" sz="2400" dirty="0"/>
              <a:t>Advice</a:t>
            </a:r>
          </a:p>
          <a:p>
            <a:pPr lvl="1"/>
            <a:r>
              <a:rPr lang="en-CA" sz="2400" dirty="0"/>
              <a:t>Info about process</a:t>
            </a:r>
          </a:p>
          <a:p>
            <a:pPr lvl="1"/>
            <a:r>
              <a:rPr lang="en-CA" sz="2400" dirty="0"/>
              <a:t>Listening ear</a:t>
            </a:r>
          </a:p>
          <a:p>
            <a:pPr lvl="1"/>
            <a:r>
              <a:rPr lang="en-CA" sz="2400" dirty="0"/>
              <a:t>Your suggestions? </a:t>
            </a:r>
            <a:r>
              <a:rPr lang="en-CA" sz="2400" dirty="0" err="1"/>
              <a:t>office@uoitfa.ca</a:t>
            </a:r>
            <a:endParaRPr lang="en-CA" sz="2400" dirty="0"/>
          </a:p>
          <a:p>
            <a:pPr lvl="1"/>
            <a:endParaRPr lang="en-CA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D7E6E9D-A1A6-42CB-86C8-C856B42310BB}"/>
              </a:ext>
            </a:extLst>
          </p:cNvPr>
          <p:cNvSpPr/>
          <p:nvPr/>
        </p:nvSpPr>
        <p:spPr>
          <a:xfrm>
            <a:off x="1163452" y="2420888"/>
            <a:ext cx="9865096" cy="35394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2800" dirty="0">
                <a:solidFill>
                  <a:schemeClr val="accent1">
                    <a:lumMod val="75000"/>
                  </a:schemeClr>
                </a:solidFill>
              </a:rPr>
              <a:t>What can we do to help?</a:t>
            </a:r>
          </a:p>
          <a:p>
            <a:pPr lvl="1"/>
            <a:r>
              <a:rPr lang="en-CA" sz="2800" dirty="0">
                <a:solidFill>
                  <a:schemeClr val="accent1">
                    <a:lumMod val="75000"/>
                  </a:schemeClr>
                </a:solidFill>
              </a:rPr>
              <a:t>Advice</a:t>
            </a:r>
          </a:p>
          <a:p>
            <a:pPr lvl="1"/>
            <a:r>
              <a:rPr lang="en-CA" sz="2800" dirty="0">
                <a:solidFill>
                  <a:schemeClr val="accent1">
                    <a:lumMod val="75000"/>
                  </a:schemeClr>
                </a:solidFill>
              </a:rPr>
              <a:t>Info about process</a:t>
            </a:r>
          </a:p>
          <a:p>
            <a:pPr lvl="1"/>
            <a:r>
              <a:rPr lang="en-CA" sz="2800" dirty="0">
                <a:solidFill>
                  <a:schemeClr val="accent1">
                    <a:lumMod val="75000"/>
                  </a:schemeClr>
                </a:solidFill>
              </a:rPr>
              <a:t>Listening ear</a:t>
            </a:r>
          </a:p>
          <a:p>
            <a:r>
              <a:rPr lang="en-CA" sz="2800" dirty="0">
                <a:solidFill>
                  <a:schemeClr val="accent1">
                    <a:lumMod val="75000"/>
                  </a:schemeClr>
                </a:solidFill>
              </a:rPr>
              <a:t>Contact us at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office@uoitfa.ca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  <a:p>
            <a:pPr lvl="1"/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57150" indent="0" algn="ctr">
              <a:buNone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Chelsea Bauer, </a:t>
            </a:r>
            <a:r>
              <a:rPr lang="en-US" sz="2800" i="1" dirty="0">
                <a:solidFill>
                  <a:schemeClr val="accent1">
                    <a:lumMod val="75000"/>
                  </a:schemeClr>
                </a:solidFill>
              </a:rPr>
              <a:t>Member Services Coordinator</a:t>
            </a:r>
          </a:p>
          <a:p>
            <a:pPr marL="57150" indent="0" algn="ctr">
              <a:buNone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Christine McLaughlin, </a:t>
            </a:r>
            <a:r>
              <a:rPr lang="en-US" sz="2800" i="1" dirty="0">
                <a:solidFill>
                  <a:schemeClr val="accent1">
                    <a:lumMod val="75000"/>
                  </a:schemeClr>
                </a:solidFill>
              </a:rPr>
              <a:t>Executive Director</a:t>
            </a:r>
            <a:endParaRPr lang="en-CA" sz="28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2115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AE9D3-B394-482D-9D62-E7990958DC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Denial and what to do with it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488FD-0FB1-4B62-A3E5-96F75865C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807271-3739-409D-8F9C-C0AA2CCAA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29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ubtitle 5">
            <a:extLst>
              <a:ext uri="{FF2B5EF4-FFF2-40B4-BE49-F238E27FC236}">
                <a16:creationId xmlns:a16="http://schemas.microsoft.com/office/drawing/2014/main" id="{7A2F0643-C716-4A01-BAFE-F2A2B5F6938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9753600" cy="1323439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dirty="0"/>
              <a:t>IMPORTANT: contact FA if you have difficulties at any point through the process</a:t>
            </a:r>
            <a:endParaRPr lang="en-CA" sz="4000" dirty="0"/>
          </a:p>
        </p:txBody>
      </p:sp>
    </p:spTree>
    <p:extLst>
      <p:ext uri="{BB962C8B-B14F-4D97-AF65-F5344CB8AC3E}">
        <p14:creationId xmlns:p14="http://schemas.microsoft.com/office/powerpoint/2010/main" val="2141631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01C6FD4-C79C-462A-863B-2D50C0CE1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76" y="1268760"/>
            <a:ext cx="10972800" cy="4525963"/>
          </a:xfrm>
        </p:spPr>
        <p:txBody>
          <a:bodyPr/>
          <a:lstStyle/>
          <a:p>
            <a:r>
              <a:rPr lang="en-US" b="1" u="sng" dirty="0"/>
              <a:t>D</a:t>
            </a:r>
            <a:r>
              <a:rPr lang="en-US" dirty="0"/>
              <a:t>ay versus </a:t>
            </a:r>
            <a:r>
              <a:rPr lang="en-US" b="1" u="sng" dirty="0"/>
              <a:t>d</a:t>
            </a:r>
            <a:r>
              <a:rPr lang="en-US" dirty="0"/>
              <a:t>ay</a:t>
            </a:r>
          </a:p>
          <a:p>
            <a:pPr lvl="1"/>
            <a:r>
              <a:rPr lang="en-US" dirty="0"/>
              <a:t>Day: business days. Excludes weekends and statutory holidays</a:t>
            </a:r>
          </a:p>
          <a:p>
            <a:pPr lvl="1"/>
            <a:r>
              <a:rPr lang="en-US" dirty="0"/>
              <a:t>day: Monday-Sunday</a:t>
            </a:r>
          </a:p>
          <a:p>
            <a:r>
              <a:rPr lang="en-US" dirty="0"/>
              <a:t>Academic Year : the twelve months period starting on the first day of the fall term</a:t>
            </a:r>
          </a:p>
          <a:p>
            <a:r>
              <a:rPr lang="en-US" dirty="0"/>
              <a:t>Appointment Year : from July of one year to June of the next</a:t>
            </a:r>
          </a:p>
          <a:p>
            <a:r>
              <a:rPr lang="en-US" dirty="0"/>
              <a:t>All correspondence done in writing</a:t>
            </a:r>
          </a:p>
          <a:p>
            <a:r>
              <a:rPr lang="en-US" b="1" u="sng" dirty="0"/>
              <a:t>In-camera </a:t>
            </a:r>
            <a:r>
              <a:rPr lang="en-US" dirty="0"/>
              <a:t>Meetings = </a:t>
            </a:r>
            <a:r>
              <a:rPr lang="en-US" b="1" u="sng" dirty="0"/>
              <a:t>private</a:t>
            </a:r>
            <a:r>
              <a:rPr lang="en-US" dirty="0"/>
              <a:t> meetings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3</a:t>
            </a:fld>
            <a:endParaRPr lang="en-CA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6360" y="4509120"/>
            <a:ext cx="2518488" cy="2231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2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590856" cy="823353"/>
          </a:xfrm>
        </p:spPr>
        <p:txBody>
          <a:bodyPr>
            <a:normAutofit fontScale="90000"/>
          </a:bodyPr>
          <a:lstStyle/>
          <a:p>
            <a:r>
              <a:rPr lang="en-CA" sz="4000" dirty="0">
                <a:latin typeface="+mn-lt"/>
              </a:rPr>
              <a:t>Proposed negative decision to deny </a:t>
            </a:r>
            <a:r>
              <a:rPr lang="en-US" sz="4000" dirty="0"/>
              <a:t>promotion, (Proposed Negative Recommendation)</a:t>
            </a:r>
            <a:endParaRPr lang="en-CA" sz="4000" dirty="0">
              <a:latin typeface="+mn-lt"/>
              <a:cs typeface="Helvetica Neue Bold Condense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245" y="1782764"/>
            <a:ext cx="109728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2400" dirty="0"/>
              <a:t>A negative decision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sz="2400" dirty="0"/>
              <a:t>can be proposed by PRC, Dean and/or President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sz="2400" dirty="0"/>
              <a:t>Provides candidate with a written statement of detailed reasons 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sz="2400" dirty="0"/>
              <a:t>Provides candidate with invitation to respond within 10 Days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endParaRPr lang="en-US" sz="2400" dirty="0"/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2400" dirty="0"/>
              <a:t>Candidate responds within 10 Days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sz="2400" dirty="0"/>
              <a:t>Response is in writing, and at the candidate’s option, also oral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sz="2400" dirty="0"/>
              <a:t>has right to FA representative for oral response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sz="2400" dirty="0"/>
              <a:t>has right to access full contents of file, including confidential letters with identities redacted, in preparing response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sz="2400" dirty="0"/>
              <a:t>Can go through Appeal (Article 23.12) and Grievance (Article 23.13) processes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052165-103E-472D-B8A6-6D051794B30F}"/>
              </a:ext>
            </a:extLst>
          </p:cNvPr>
          <p:cNvSpPr/>
          <p:nvPr/>
        </p:nvSpPr>
        <p:spPr>
          <a:xfrm>
            <a:off x="2783632" y="6124061"/>
            <a:ext cx="21210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>
                <a:latin typeface="Helvetica Neue Bold Condensed"/>
                <a:cs typeface="Helvetica Neue Bold Condensed"/>
              </a:rPr>
              <a:t>Article 23.12-23.13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88A6C3-4777-4FD3-9AAB-60E2CBA07618}"/>
              </a:ext>
            </a:extLst>
          </p:cNvPr>
          <p:cNvSpPr/>
          <p:nvPr/>
        </p:nvSpPr>
        <p:spPr>
          <a:xfrm>
            <a:off x="1415480" y="1290321"/>
            <a:ext cx="9505056" cy="49244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600" dirty="0"/>
              <a:t>IMPORTANT: contact FA if difficulties at any point through the process</a:t>
            </a:r>
            <a:endParaRPr lang="en-CA" sz="2600" dirty="0"/>
          </a:p>
        </p:txBody>
      </p:sp>
    </p:spTree>
    <p:extLst>
      <p:ext uri="{BB962C8B-B14F-4D97-AF65-F5344CB8AC3E}">
        <p14:creationId xmlns:p14="http://schemas.microsoft.com/office/powerpoint/2010/main" val="2927237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If PRC recommendation is to deny promotion, (Proposed Negative Recommendation)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76873"/>
            <a:ext cx="10972800" cy="3849292"/>
          </a:xfrm>
        </p:spPr>
        <p:txBody>
          <a:bodyPr>
            <a:normAutofit/>
          </a:bodyPr>
          <a:lstStyle/>
          <a:p>
            <a:r>
              <a:rPr lang="en-US" sz="2400" dirty="0"/>
              <a:t>PRC provides candidate with a written statement of detailed reasons clearly related to the criteria for the award of promotion AND invitation to respond</a:t>
            </a:r>
          </a:p>
          <a:p>
            <a:r>
              <a:rPr lang="en-US" sz="2400" dirty="0"/>
              <a:t>Candidate responds within 10 Days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Response in writing and at candidate’s option also orally</a:t>
            </a:r>
          </a:p>
          <a:p>
            <a:pPr lvl="1"/>
            <a:r>
              <a:rPr lang="en-US" sz="2400" dirty="0"/>
              <a:t>Right to FA representative for oral response</a:t>
            </a:r>
          </a:p>
          <a:p>
            <a:pPr lvl="1"/>
            <a:r>
              <a:rPr lang="en-US" sz="2400" dirty="0"/>
              <a:t>Right to access full contents of file, including confidential letters with identities redacted, in preparing response</a:t>
            </a:r>
          </a:p>
          <a:p>
            <a:r>
              <a:rPr lang="en-US" sz="2400" dirty="0"/>
              <a:t>PRC meets to record final recommendation</a:t>
            </a:r>
          </a:p>
          <a:p>
            <a:r>
              <a:rPr lang="en-US" sz="2400" dirty="0"/>
              <a:t>Final recommendation sent to President by March 31</a:t>
            </a:r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55640" y="6243061"/>
            <a:ext cx="3860800" cy="365125"/>
          </a:xfrm>
        </p:spPr>
        <p:txBody>
          <a:bodyPr/>
          <a:lstStyle/>
          <a:p>
            <a:pPr algn="l"/>
            <a:r>
              <a:rPr lang="en-CA" sz="1400" dirty="0">
                <a:solidFill>
                  <a:prstClr val="black">
                    <a:tint val="75000"/>
                  </a:prstClr>
                </a:solidFill>
              </a:rPr>
              <a:t>Article 23.11-12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31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C976CBB-6399-4390-BF0A-32D9568B9016}"/>
              </a:ext>
            </a:extLst>
          </p:cNvPr>
          <p:cNvSpPr txBox="1">
            <a:spLocks/>
          </p:cNvSpPr>
          <p:nvPr/>
        </p:nvSpPr>
        <p:spPr>
          <a:xfrm>
            <a:off x="947428" y="1599852"/>
            <a:ext cx="10297144" cy="46166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IMPORTANT: contact FA if you have difficulties at any point through the process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35033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Appeal Process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8840"/>
            <a:ext cx="10972800" cy="4137324"/>
          </a:xfrm>
        </p:spPr>
        <p:txBody>
          <a:bodyPr>
            <a:normAutofit/>
          </a:bodyPr>
          <a:lstStyle/>
          <a:p>
            <a:r>
              <a:rPr lang="en-US" dirty="0"/>
              <a:t>Within 10 Days of President’s recommendation, candidate writes to Chair of TFAC</a:t>
            </a:r>
          </a:p>
          <a:p>
            <a:r>
              <a:rPr lang="en-US" dirty="0"/>
              <a:t>Grounds for appeal:</a:t>
            </a:r>
          </a:p>
          <a:p>
            <a:pPr marL="971550" lvl="1" indent="-514350">
              <a:buAutoNum type="arabicPeriod"/>
            </a:pPr>
            <a:r>
              <a:rPr lang="en-US" dirty="0"/>
              <a:t>Procedures in Article 23 were not properly followed</a:t>
            </a:r>
          </a:p>
          <a:p>
            <a:pPr marL="971550" lvl="1" indent="-514350">
              <a:buAutoNum type="arabicPeriod"/>
            </a:pPr>
            <a:r>
              <a:rPr lang="en-US" dirty="0"/>
              <a:t>Any or all of Teaching,  Service, or Other were not evaluated fully and/or fairly</a:t>
            </a:r>
          </a:p>
          <a:p>
            <a:pPr marL="514350" indent="-457200"/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83632" y="6164842"/>
            <a:ext cx="3860800" cy="365125"/>
          </a:xfrm>
        </p:spPr>
        <p:txBody>
          <a:bodyPr/>
          <a:lstStyle/>
          <a:p>
            <a:pPr algn="l"/>
            <a:r>
              <a:rPr lang="en-CA" sz="2000" dirty="0"/>
              <a:t>Article </a:t>
            </a:r>
            <a:r>
              <a:rPr lang="en-US" sz="2000" dirty="0"/>
              <a:t>23.12 </a:t>
            </a:r>
            <a:endParaRPr lang="en-CA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32</a:t>
            </a:fld>
            <a:endParaRPr lang="en-CA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001D9CF-C908-46B8-AE09-3CCE8E83B371}"/>
              </a:ext>
            </a:extLst>
          </p:cNvPr>
          <p:cNvSpPr txBox="1">
            <a:spLocks/>
          </p:cNvSpPr>
          <p:nvPr/>
        </p:nvSpPr>
        <p:spPr>
          <a:xfrm>
            <a:off x="1487488" y="1239143"/>
            <a:ext cx="10297144" cy="46166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IMPORTANT: contact FA if you have difficulties at any point through the process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53437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27990-06A1-4E93-9C05-47C914F5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Teaching Faculty Appeal Committee (TFAC) who are they?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6BE94-E887-4E4F-B549-D5137FC92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00808"/>
            <a:ext cx="10972800" cy="4425356"/>
          </a:xfrm>
        </p:spPr>
        <p:txBody>
          <a:bodyPr/>
          <a:lstStyle/>
          <a:p>
            <a:pPr marL="571500" indent="-514350"/>
            <a:r>
              <a:rPr lang="en-US" dirty="0"/>
              <a:t>Standing committee with 5 faculty members</a:t>
            </a:r>
          </a:p>
          <a:p>
            <a:pPr marL="971550" lvl="1" indent="-514350"/>
            <a:r>
              <a:rPr lang="en-US" dirty="0"/>
              <a:t>Rank of at least Associate Teaching Professor or Professor elected</a:t>
            </a:r>
          </a:p>
          <a:p>
            <a:pPr marL="971550" lvl="1" indent="-514350"/>
            <a:r>
              <a:rPr lang="en-US" dirty="0"/>
              <a:t>3 elected by secret ballot of all TFs, with 1 serving as alternate  </a:t>
            </a:r>
          </a:p>
          <a:p>
            <a:pPr marL="1371600" lvl="2" indent="-514350"/>
            <a:r>
              <a:rPr lang="en-US" dirty="0"/>
              <a:t>Faculty representation maximized</a:t>
            </a:r>
          </a:p>
          <a:p>
            <a:pPr marL="971550" lvl="1" indent="-514350"/>
            <a:r>
              <a:rPr lang="en-US" dirty="0"/>
              <a:t>2 appointed by Provost, with 1 serving as alternate</a:t>
            </a:r>
          </a:p>
          <a:p>
            <a:pPr marL="571500" indent="-514350"/>
            <a:r>
              <a:rPr lang="en-US" dirty="0"/>
              <a:t>Chair elected by and from Committee membership</a:t>
            </a:r>
          </a:p>
          <a:p>
            <a:pPr marL="971550" lvl="1" indent="-514350"/>
            <a:r>
              <a:rPr lang="en-US" dirty="0"/>
              <a:t>Not on original committee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7E2FAA-D1B2-4BC7-8711-974F02625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7648" y="6173788"/>
            <a:ext cx="3860800" cy="365125"/>
          </a:xfrm>
        </p:spPr>
        <p:txBody>
          <a:bodyPr/>
          <a:lstStyle/>
          <a:p>
            <a:pPr algn="l"/>
            <a:r>
              <a:rPr lang="en-CA" sz="1400" dirty="0"/>
              <a:t>Article </a:t>
            </a:r>
            <a:r>
              <a:rPr lang="en-US" sz="1400" dirty="0"/>
              <a:t>23.12 </a:t>
            </a:r>
            <a:endParaRPr lang="en-CA" sz="1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0BDB83-5E67-430E-A75F-60A6A7759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33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0B539CC-1A26-4E88-AD94-2F225F61B488}"/>
              </a:ext>
            </a:extLst>
          </p:cNvPr>
          <p:cNvSpPr txBox="1">
            <a:spLocks/>
          </p:cNvSpPr>
          <p:nvPr/>
        </p:nvSpPr>
        <p:spPr>
          <a:xfrm>
            <a:off x="1487488" y="1239143"/>
            <a:ext cx="10297144" cy="46166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IMPORTANT: contact FA if you have difficulties at any point through the process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540167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Autofit/>
          </a:bodyPr>
          <a:lstStyle/>
          <a:p>
            <a:r>
              <a:rPr lang="en-US" sz="4000" dirty="0"/>
              <a:t>TFAC- what do they do?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76" y="1700808"/>
            <a:ext cx="11305256" cy="3991173"/>
          </a:xfrm>
        </p:spPr>
        <p:txBody>
          <a:bodyPr>
            <a:normAutofit lnSpcReduction="10000"/>
          </a:bodyPr>
          <a:lstStyle/>
          <a:p>
            <a:r>
              <a:rPr lang="en-US" sz="2600" dirty="0"/>
              <a:t>Receives all documentation</a:t>
            </a:r>
          </a:p>
          <a:p>
            <a:r>
              <a:rPr lang="en-US" sz="2600" dirty="0"/>
              <a:t>Arranges meeting normally within 20 Days and invites</a:t>
            </a:r>
          </a:p>
          <a:p>
            <a:pPr lvl="1"/>
            <a:r>
              <a:rPr lang="en-US" sz="2600" dirty="0"/>
              <a:t>Chair of Promotion Review Committee </a:t>
            </a:r>
          </a:p>
          <a:p>
            <a:pPr lvl="1"/>
            <a:r>
              <a:rPr lang="en-US" sz="2600" dirty="0"/>
              <a:t>Candidate (right to FA representative)</a:t>
            </a:r>
          </a:p>
          <a:p>
            <a:r>
              <a:rPr lang="en-US" sz="2600" dirty="0"/>
              <a:t>Write recommendation with detailed reasons clearly related to criteria within 15 Days of meeting to candidate and President</a:t>
            </a:r>
          </a:p>
          <a:p>
            <a:r>
              <a:rPr lang="en-US" sz="2600" dirty="0"/>
              <a:t>President considers appeal decision &amp; informs candidate within 10 Days</a:t>
            </a:r>
          </a:p>
          <a:p>
            <a:pPr lvl="1"/>
            <a:r>
              <a:rPr lang="en-US" sz="2600" dirty="0"/>
              <a:t>Positive recommendation: notify </a:t>
            </a:r>
            <a:r>
              <a:rPr lang="en-US" sz="2600" dirty="0" err="1"/>
              <a:t>BoG</a:t>
            </a:r>
            <a:r>
              <a:rPr lang="en-US" sz="2600" dirty="0"/>
              <a:t> and, 10 Days after that, the candidate</a:t>
            </a:r>
          </a:p>
          <a:p>
            <a:pPr lvl="1"/>
            <a:r>
              <a:rPr lang="en-US" sz="2600" dirty="0"/>
              <a:t>Negative decision: provides candidate with written summary of evidence</a:t>
            </a:r>
            <a:endParaRPr lang="en-CA" sz="2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55640" y="6173788"/>
            <a:ext cx="3860800" cy="365125"/>
          </a:xfrm>
        </p:spPr>
        <p:txBody>
          <a:bodyPr/>
          <a:lstStyle/>
          <a:p>
            <a:pPr algn="l"/>
            <a:r>
              <a:rPr lang="en-CA" sz="1600" dirty="0"/>
              <a:t>Article </a:t>
            </a:r>
            <a:r>
              <a:rPr lang="en-US" sz="1600" dirty="0"/>
              <a:t>23.12 </a:t>
            </a:r>
            <a:endParaRPr lang="en-CA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34</a:t>
            </a:fld>
            <a:endParaRPr lang="en-CA"/>
          </a:p>
        </p:txBody>
      </p:sp>
      <p:sp>
        <p:nvSpPr>
          <p:cNvPr id="7" name="Subtitle 5">
            <a:extLst>
              <a:ext uri="{FF2B5EF4-FFF2-40B4-BE49-F238E27FC236}">
                <a16:creationId xmlns:a16="http://schemas.microsoft.com/office/drawing/2014/main" id="{5111D703-D085-4680-883C-E027C25248B1}"/>
              </a:ext>
            </a:extLst>
          </p:cNvPr>
          <p:cNvSpPr txBox="1">
            <a:spLocks/>
          </p:cNvSpPr>
          <p:nvPr/>
        </p:nvSpPr>
        <p:spPr>
          <a:xfrm>
            <a:off x="1487488" y="1239143"/>
            <a:ext cx="10297144" cy="46166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IMPORTANT: contact FA if you have difficulties at any point through the process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57313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Grievance of Appeal Decision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00807"/>
            <a:ext cx="10972800" cy="4425357"/>
          </a:xfrm>
        </p:spPr>
        <p:txBody>
          <a:bodyPr>
            <a:normAutofit/>
          </a:bodyPr>
          <a:lstStyle/>
          <a:p>
            <a:r>
              <a:rPr lang="en-US" sz="2300" dirty="0"/>
              <a:t>FA files on behalf of candidate within 10 Days of President’s negative recommendation </a:t>
            </a:r>
          </a:p>
          <a:p>
            <a:pPr lvl="1"/>
            <a:r>
              <a:rPr lang="en-US" sz="2300" dirty="0"/>
              <a:t>Commences at Step 2 (Article 11.06 b)</a:t>
            </a:r>
          </a:p>
          <a:p>
            <a:pPr lvl="1"/>
            <a:r>
              <a:rPr lang="en-US" sz="2300" dirty="0"/>
              <a:t>Does not extend termination date</a:t>
            </a:r>
          </a:p>
          <a:p>
            <a:r>
              <a:rPr lang="en-US" sz="2300" dirty="0"/>
              <a:t>Grounds for grievance</a:t>
            </a:r>
          </a:p>
          <a:p>
            <a:pPr lvl="1"/>
            <a:r>
              <a:rPr lang="en-US" sz="2300" dirty="0"/>
              <a:t>Allegation of a defect in the administration or processes of the appeal process</a:t>
            </a:r>
            <a:endParaRPr lang="en-US" sz="2300" u="sng" dirty="0"/>
          </a:p>
          <a:p>
            <a:r>
              <a:rPr lang="en-US" sz="2300" dirty="0"/>
              <a:t>Arbitration can deny or uphold grievance</a:t>
            </a:r>
          </a:p>
          <a:p>
            <a:pPr lvl="1"/>
            <a:r>
              <a:rPr lang="en-US" sz="2300" dirty="0"/>
              <a:t>If grievance upheld, direction formation of newly constituted PRC</a:t>
            </a:r>
          </a:p>
          <a:p>
            <a:r>
              <a:rPr lang="en-US" sz="2300" dirty="0"/>
              <a:t>Newly constituted PRC reconsiders the President’s recommendation </a:t>
            </a:r>
          </a:p>
          <a:p>
            <a:pPr lvl="1"/>
            <a:r>
              <a:rPr lang="en-US" sz="2300" dirty="0"/>
              <a:t>Receives all documentation,  including arbitrator’s award</a:t>
            </a:r>
          </a:p>
          <a:p>
            <a:pPr lvl="1"/>
            <a:r>
              <a:rPr lang="en-US" sz="2300" dirty="0"/>
              <a:t>Makes a final and binding written decision to candidate, President and </a:t>
            </a:r>
            <a:r>
              <a:rPr lang="en-US" sz="2300" dirty="0" err="1"/>
              <a:t>BoG</a:t>
            </a:r>
            <a:endParaRPr lang="en-US" sz="2300" dirty="0"/>
          </a:p>
          <a:p>
            <a:endParaRPr lang="en-CA" sz="23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55640" y="6173788"/>
            <a:ext cx="3860800" cy="365125"/>
          </a:xfrm>
        </p:spPr>
        <p:txBody>
          <a:bodyPr/>
          <a:lstStyle/>
          <a:p>
            <a:pPr algn="l"/>
            <a:r>
              <a:rPr lang="en-CA" sz="1600" dirty="0"/>
              <a:t>Article </a:t>
            </a:r>
            <a:r>
              <a:rPr lang="en-US" sz="1600" dirty="0"/>
              <a:t>23.13 </a:t>
            </a:r>
            <a:endParaRPr lang="en-CA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35</a:t>
            </a:fld>
            <a:endParaRPr lang="en-CA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E4482A4-6DDD-4318-84F0-EB12F7ED24CB}"/>
              </a:ext>
            </a:extLst>
          </p:cNvPr>
          <p:cNvSpPr txBox="1">
            <a:spLocks/>
          </p:cNvSpPr>
          <p:nvPr/>
        </p:nvSpPr>
        <p:spPr>
          <a:xfrm>
            <a:off x="1487488" y="1239143"/>
            <a:ext cx="10297144" cy="46166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IMPORTANT: contact FA if you have difficulties at any point through the process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500907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161" y="136705"/>
            <a:ext cx="3942647" cy="772015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The Process</a:t>
            </a:r>
            <a:endParaRPr lang="en-CA" b="1" dirty="0">
              <a:solidFill>
                <a:srgbClr val="002060"/>
              </a:solidFill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D6F394D-F0ED-4371-B126-CC5E5391E2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4350606"/>
              </p:ext>
            </p:extLst>
          </p:nvPr>
        </p:nvGraphicFramePr>
        <p:xfrm>
          <a:off x="4367808" y="136524"/>
          <a:ext cx="7488832" cy="6584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14356" y="6356351"/>
            <a:ext cx="3860800" cy="365125"/>
          </a:xfrm>
        </p:spPr>
        <p:txBody>
          <a:bodyPr/>
          <a:lstStyle/>
          <a:p>
            <a:r>
              <a:rPr lang="en-CA" dirty="0"/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9906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16631"/>
          </a:xfrm>
        </p:spPr>
        <p:txBody>
          <a:bodyPr>
            <a:normAutofit fontScale="90000"/>
          </a:bodyPr>
          <a:lstStyle/>
          <a:p>
            <a:r>
              <a:rPr lang="en-US" dirty="0"/>
              <a:t>Promotion Criteria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336" y="1130014"/>
            <a:ext cx="12072664" cy="5591462"/>
          </a:xfrm>
        </p:spPr>
        <p:txBody>
          <a:bodyPr>
            <a:noAutofit/>
          </a:bodyPr>
          <a:lstStyle/>
          <a:p>
            <a:pPr>
              <a:buAutoNum type="alphaLcParenR"/>
            </a:pPr>
            <a:r>
              <a:rPr lang="en-US" sz="2400" b="1" dirty="0"/>
              <a:t>The focus of a promotion decision to Senior Teaching Professor is on career accomplishments.</a:t>
            </a:r>
            <a:r>
              <a:rPr lang="en-US" sz="2400" dirty="0"/>
              <a:t>       </a:t>
            </a:r>
          </a:p>
          <a:p>
            <a:pPr indent="0">
              <a:buNone/>
            </a:pPr>
            <a:r>
              <a:rPr lang="en-US" sz="2400" dirty="0"/>
              <a:t>To become a Senior Teaching Professor at the University, the candidate must combine </a:t>
            </a:r>
          </a:p>
          <a:p>
            <a:pPr marL="914400" lvl="1" indent="-514350">
              <a:buFont typeface="+mj-lt"/>
              <a:buAutoNum type="romanLcPeriod"/>
            </a:pPr>
            <a:r>
              <a:rPr lang="en-US" sz="2400" dirty="0"/>
              <a:t>an established record of excellent Teaching </a:t>
            </a:r>
          </a:p>
          <a:p>
            <a:pPr marL="914400" lvl="1" indent="-514350">
              <a:buFont typeface="+mj-lt"/>
              <a:buAutoNum type="romanLcPeriod"/>
            </a:pPr>
            <a:r>
              <a:rPr lang="en-US" sz="2400" dirty="0"/>
              <a:t>with a record of high quality Service and Other. </a:t>
            </a:r>
          </a:p>
          <a:p>
            <a:pPr marL="514350" indent="-514350">
              <a:buFont typeface="+mj-lt"/>
              <a:buAutoNum type="alphaLcParenR" startAt="2"/>
            </a:pPr>
            <a:r>
              <a:rPr lang="en-US" sz="2400" dirty="0"/>
              <a:t>In assessing Teaching, the Promotion Review Committee (PRC) shall take into account the amount of Service and Other undertaken.</a:t>
            </a:r>
          </a:p>
          <a:p>
            <a:pPr marL="514350" indent="-514350">
              <a:buFont typeface="+mj-lt"/>
              <a:buAutoNum type="alphaLcParenR" startAt="2"/>
            </a:pPr>
            <a:r>
              <a:rPr lang="en-US" sz="2400" dirty="0"/>
              <a:t>The candidate’s workload as per Article 16 shall be taken into account when assessing Teaching, Service, and Other.</a:t>
            </a:r>
          </a:p>
          <a:p>
            <a:pPr marL="514350" indent="-514350">
              <a:buFont typeface="+mj-lt"/>
              <a:buAutoNum type="alphaLcParenR" startAt="2"/>
            </a:pPr>
            <a:r>
              <a:rPr lang="en-US" sz="2400" dirty="0"/>
              <a:t>As the University is an equal opportunity employer, careful consideration shall be given to candidates from equity seeking groups in accordance with the principles articulated in Letter of Understanding #1 (Employment Equity and Equity, Diversity, Inclusion, Decolonization, and Indigenization)</a:t>
            </a:r>
          </a:p>
          <a:p>
            <a:pPr marL="514350" indent="-514350">
              <a:buFont typeface="+mj-lt"/>
              <a:buAutoNum type="alphaLcParenR" startAt="2"/>
            </a:pPr>
            <a:endParaRPr lang="en-CA" sz="2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83632" y="6173788"/>
            <a:ext cx="3860800" cy="365125"/>
          </a:xfrm>
        </p:spPr>
        <p:txBody>
          <a:bodyPr/>
          <a:lstStyle/>
          <a:p>
            <a:pPr algn="l"/>
            <a:r>
              <a:rPr lang="en-CA" sz="1600" dirty="0">
                <a:solidFill>
                  <a:prstClr val="black">
                    <a:tint val="75000"/>
                  </a:prstClr>
                </a:solidFill>
              </a:rPr>
              <a:t>Article </a:t>
            </a:r>
            <a:r>
              <a:rPr lang="en-US" sz="1600" dirty="0"/>
              <a:t>Article 23.01 </a:t>
            </a:r>
            <a:endParaRPr lang="en-CA" sz="16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144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913EC-55B2-4E37-8F57-43D0438F7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045" y="131025"/>
            <a:ext cx="10972800" cy="562074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Teaching, Service and Other?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ED9D6D5-872E-4201-B312-2752FB203D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025508"/>
              </p:ext>
            </p:extLst>
          </p:nvPr>
        </p:nvGraphicFramePr>
        <p:xfrm>
          <a:off x="351112" y="693099"/>
          <a:ext cx="11881320" cy="5674623"/>
        </p:xfrm>
        <a:graphic>
          <a:graphicData uri="http://schemas.openxmlformats.org/drawingml/2006/table">
            <a:tbl>
              <a:tblPr firstRow="1" firstCol="1" bandRow="1">
                <a:tableStyleId>{7E9639D4-E3E2-4D34-9284-5A2195B3D0D7}</a:tableStyleId>
              </a:tblPr>
              <a:tblGrid>
                <a:gridCol w="3832684">
                  <a:extLst>
                    <a:ext uri="{9D8B030D-6E8A-4147-A177-3AD203B41FA5}">
                      <a16:colId xmlns:a16="http://schemas.microsoft.com/office/drawing/2014/main" val="176187529"/>
                    </a:ext>
                  </a:extLst>
                </a:gridCol>
                <a:gridCol w="2992324">
                  <a:extLst>
                    <a:ext uri="{9D8B030D-6E8A-4147-A177-3AD203B41FA5}">
                      <a16:colId xmlns:a16="http://schemas.microsoft.com/office/drawing/2014/main" val="591815060"/>
                    </a:ext>
                  </a:extLst>
                </a:gridCol>
                <a:gridCol w="5056312">
                  <a:extLst>
                    <a:ext uri="{9D8B030D-6E8A-4147-A177-3AD203B41FA5}">
                      <a16:colId xmlns:a16="http://schemas.microsoft.com/office/drawing/2014/main" val="3224534427"/>
                    </a:ext>
                  </a:extLst>
                </a:gridCol>
              </a:tblGrid>
              <a:tr h="2818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Teaching (Article 16.08)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Service (Article 16.09)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Other (Article 16.10)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 anchor="ctr"/>
                </a:tc>
                <a:extLst>
                  <a:ext uri="{0D108BD9-81ED-4DB2-BD59-A6C34878D82A}">
                    <a16:rowId xmlns:a16="http://schemas.microsoft.com/office/drawing/2014/main" val="3320754902"/>
                  </a:ext>
                </a:extLst>
              </a:tr>
              <a:tr h="5146089">
                <a:tc>
                  <a:txBody>
                    <a:bodyPr/>
                    <a:lstStyle/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err="1">
                          <a:effectLst/>
                        </a:rPr>
                        <a:t>i</a:t>
                      </a:r>
                      <a:r>
                        <a:rPr lang="en-US" sz="1300" b="0" dirty="0">
                          <a:effectLst/>
                        </a:rPr>
                        <a:t>. delivering and coordinating courses; conducting seminars; guiding tutorials; coordinating and supervising laboratories; supervising fieldwork and individual study projects;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ii. developing and revising courses, laboratories, and programs;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iii. preparing and revising teaching and learning materials;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iv. assessing and evaluating assignments, tests, examinations, and other course work;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v. training and supervising the work of teaching assistants, and laboratory technicians;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vi. supervising, advising, assessing, and evaluating students' individual work, such as theses, projects, </a:t>
                      </a:r>
                      <a:r>
                        <a:rPr lang="en-US" sz="1300" b="0" dirty="0" err="1">
                          <a:effectLst/>
                        </a:rPr>
                        <a:t>practica</a:t>
                      </a:r>
                      <a:r>
                        <a:rPr lang="en-US" sz="1300" b="0" dirty="0">
                          <a:effectLst/>
                        </a:rPr>
                        <a:t>, placements, capstones, and papers;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vii. supporting and consulting with students outside of class or laboratory time;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viii. participating in the development of teaching methods, programs, or course content;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ix. coordinating with colleagues on synchronizing laboratory and lecture components;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x. mentoring students;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xi. preparing and/or designing laboratory experiments and laboratory manuals;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xii. ensuring safe practices in laboratories;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xiii. setup of laboratory equipment for teaching purposes;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xiv. counseling students on their academic progress;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xv. administering student activities including co-op and community placements; coordinating </a:t>
                      </a:r>
                      <a:r>
                        <a:rPr lang="en-US" sz="1300" b="0" dirty="0" err="1">
                          <a:effectLst/>
                        </a:rPr>
                        <a:t>practica</a:t>
                      </a:r>
                      <a:r>
                        <a:rPr lang="en-US" sz="1300" b="0" dirty="0">
                          <a:effectLst/>
                        </a:rPr>
                        <a:t>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xvi. applying existing knowledge; and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xvii. all other activity in which the Faculty Member engages for the purpose of student learning. </a:t>
                      </a:r>
                      <a:endParaRPr lang="en-US" sz="13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err="1">
                          <a:effectLst/>
                        </a:rPr>
                        <a:t>i</a:t>
                      </a:r>
                      <a:r>
                        <a:rPr lang="en-US" sz="1300" b="0" dirty="0">
                          <a:effectLst/>
                        </a:rPr>
                        <a:t>. chairing and participating on Faculty standing and ad hoc committees;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ii. chairing and participating on University standing and ad hoc committees;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iii. developing academic programs;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iv. directing academic programs;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v. taking an active role in professional associations, including the Faculty Association, and learned societies;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vi. organizing and/or leading conferences, symposia, workshops, short courses, speaking events, public seminars, and other types of professional activities;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vii. taking an active role in community groups that are connected to the Faculty Member’s area of expertise;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viii. taking an active role as a reviewer for journals, granting bodies, refereed conferences, and publishers;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ix. serving on editorial boards for journals, conferences, conference proceedings, etc.;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x. representing the University at internal and/or external events and on external organizations;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xi. mentoring colleagues;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xii. professional practice;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xiii. advising students; and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xiv. administrative work; and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xv. </a:t>
                      </a:r>
                      <a:r>
                        <a:rPr lang="en-CA" sz="13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developing/coordinating materials in support of accreditation activities outside those related to Teaching; creating and/or compiling documentation for accreditation and/or program review</a:t>
                      </a:r>
                      <a:r>
                        <a:rPr lang="en-CA" sz="1300" dirty="0">
                          <a:effectLst/>
                        </a:rPr>
                        <a:t> </a:t>
                      </a:r>
                      <a:endParaRPr lang="en-US" sz="1300" b="0" dirty="0">
                        <a:effectLst/>
                      </a:endParaRP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 </a:t>
                      </a:r>
                      <a:endParaRPr lang="en-US" sz="13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err="1">
                          <a:effectLst/>
                        </a:rPr>
                        <a:t>i</a:t>
                      </a:r>
                      <a:r>
                        <a:rPr lang="en-US" sz="1300" b="0" dirty="0">
                          <a:effectLst/>
                        </a:rPr>
                        <a:t>. professional development on teaching or teaching methods and pedagogical pursuits in areas of field expertise;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ii. maintenance of laboratory equipment for teaching purposes;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iii. writing, editing and/or publishing peer reviewed or non-peer reviewed: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a. books,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b. chapters in books,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c. textbooks,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d. papers in journals,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e. papers in conference proceedings;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iv. conducting scholarly work, investigations, and analysis;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v. developing teaching materials and/or learning tools which have a wider application than the Faculty Member’s own teaching activities;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vi. compiling and publishing of scholarly bibliographies and literary work;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vii. creating literary or artistic works appropriate to one’s discipline;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viii. engaging in the scholarship of teaching;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ix. co-supervising graduate students academic work;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x. engaging in creative and professional practice (e.g. original design, clinical therapeutic techniques, etc.);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xi. creative application of existing knowledge;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xii. research, which is taken to include the scholarship of teaching;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xiii. preparing and submitting research proposals for grant applications;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xiv. receiving research grants and contracts;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xv. writing case studies;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xvi. defining, designing and/or developing scientific/engineering systems;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xvii. serving on editorial boards for journals, conferences, conference proceedings;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xviii. taking an active role as a reviewer for journals, granting bodies, and refereed conferences and publishers;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xix. writing textbooks; and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xx. consulting. </a:t>
                      </a:r>
                      <a:endParaRPr lang="en-US" sz="13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096716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B937C5-C618-4E7B-B6F4-72F05BDC0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83632" y="6355751"/>
            <a:ext cx="3860800" cy="365125"/>
          </a:xfrm>
        </p:spPr>
        <p:txBody>
          <a:bodyPr/>
          <a:lstStyle/>
          <a:p>
            <a:pPr algn="l"/>
            <a:r>
              <a:rPr lang="en-CA" sz="1600" dirty="0">
                <a:solidFill>
                  <a:prstClr val="black">
                    <a:tint val="75000"/>
                  </a:prstClr>
                </a:solidFill>
              </a:rPr>
              <a:t>Article 16.08-10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4A29ED-E6E3-4DFD-A81C-4D6950B37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145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16631"/>
          </a:xfrm>
        </p:spPr>
        <p:txBody>
          <a:bodyPr>
            <a:normAutofit fontScale="90000"/>
          </a:bodyPr>
          <a:lstStyle/>
          <a:p>
            <a:r>
              <a:rPr lang="en-US" dirty="0"/>
              <a:t>Timing of Promotion to STP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3412" y="958956"/>
            <a:ext cx="10585176" cy="4525963"/>
          </a:xfrm>
        </p:spPr>
        <p:txBody>
          <a:bodyPr>
            <a:noAutofit/>
          </a:bodyPr>
          <a:lstStyle/>
          <a:p>
            <a:pPr marL="3175" indent="0">
              <a:spcBef>
                <a:spcPts val="0"/>
              </a:spcBef>
              <a:buNone/>
              <a:tabLst>
                <a:tab pos="349250" algn="l"/>
              </a:tabLst>
            </a:pPr>
            <a:r>
              <a:rPr lang="en-CA" sz="2100" b="1" u="sng" dirty="0"/>
              <a:t>Normally </a:t>
            </a:r>
          </a:p>
          <a:p>
            <a:pPr marL="457200" lvl="1" indent="-57150">
              <a:spcBef>
                <a:spcPts val="0"/>
              </a:spcBef>
              <a:buNone/>
            </a:pPr>
            <a:r>
              <a:rPr lang="en-CA" sz="2100" dirty="0"/>
              <a:t>5 years as Associate Teaching Professor and</a:t>
            </a:r>
          </a:p>
          <a:p>
            <a:pPr marL="457200" lvl="1" indent="-57150">
              <a:spcBef>
                <a:spcPts val="0"/>
              </a:spcBef>
              <a:buNone/>
            </a:pPr>
            <a:r>
              <a:rPr lang="en-CA" sz="2100" u="sng" dirty="0"/>
              <a:t>&gt;</a:t>
            </a:r>
            <a:r>
              <a:rPr lang="en-CA" sz="2100" dirty="0"/>
              <a:t> 10 years as a full-time faculty member and </a:t>
            </a:r>
          </a:p>
          <a:p>
            <a:pPr marL="457200" lvl="1" indent="-57150">
              <a:spcBef>
                <a:spcPts val="0"/>
              </a:spcBef>
              <a:buNone/>
            </a:pPr>
            <a:r>
              <a:rPr lang="en-CA" sz="2100" u="sng" dirty="0"/>
              <a:t>&gt;</a:t>
            </a:r>
            <a:r>
              <a:rPr lang="en-CA" sz="2100" dirty="0"/>
              <a:t>  3 years as faculty member @ </a:t>
            </a:r>
            <a:r>
              <a:rPr lang="en-CA" sz="2100" dirty="0" err="1"/>
              <a:t>OntarioTechU</a:t>
            </a:r>
            <a:endParaRPr lang="en-CA" sz="2100" dirty="0"/>
          </a:p>
          <a:p>
            <a:pPr marL="57150" indent="-57150">
              <a:spcBef>
                <a:spcPts val="0"/>
              </a:spcBef>
              <a:buNone/>
            </a:pPr>
            <a:r>
              <a:rPr lang="en-CA" sz="2100" dirty="0"/>
              <a:t>Reasonable equivalencies can be considered by the provost</a:t>
            </a:r>
          </a:p>
          <a:p>
            <a:pPr marL="57150" indent="-57150">
              <a:spcBef>
                <a:spcPts val="0"/>
              </a:spcBef>
              <a:buNone/>
            </a:pPr>
            <a:r>
              <a:rPr lang="en-CA" sz="2100" dirty="0"/>
              <a:t>By May 1	Candidate notifies Dean of wish to be considered for Promotion to STP, 			provides updated CV</a:t>
            </a:r>
            <a:endParaRPr lang="en-US" sz="2100" dirty="0"/>
          </a:p>
          <a:p>
            <a:pPr marL="1768475" indent="-1768475" fontAlgn="t">
              <a:spcBef>
                <a:spcPts val="0"/>
              </a:spcBef>
              <a:buNone/>
            </a:pPr>
            <a:r>
              <a:rPr lang="en-CA" sz="2100" dirty="0"/>
              <a:t>May 1 	Dean forwards to the Provost names and updated CV of all candidates who wish to be considered for promotion.</a:t>
            </a:r>
          </a:p>
          <a:p>
            <a:pPr marL="1768475" indent="-1768475" fontAlgn="t">
              <a:spcBef>
                <a:spcPts val="0"/>
              </a:spcBef>
              <a:buNone/>
            </a:pPr>
            <a:r>
              <a:rPr lang="en-US" sz="2100" dirty="0"/>
              <a:t>May 15th 	Provost determines eligibility and if denied, provides detailed reasons in writing</a:t>
            </a:r>
          </a:p>
          <a:p>
            <a:pPr marL="1768475" indent="-1768475" fontAlgn="t">
              <a:spcBef>
                <a:spcPts val="0"/>
              </a:spcBef>
              <a:buNone/>
            </a:pPr>
            <a:r>
              <a:rPr lang="en-US" sz="2100" dirty="0"/>
              <a:t>Before Aug 31 	Candidate may withdraw application without prejudice to a later application</a:t>
            </a:r>
          </a:p>
          <a:p>
            <a:pPr marL="1768475" indent="-1768475" fontAlgn="t">
              <a:spcBef>
                <a:spcPts val="0"/>
              </a:spcBef>
              <a:buNone/>
            </a:pPr>
            <a:r>
              <a:rPr lang="en-US" sz="2100" dirty="0"/>
              <a:t>August 31	Process of evaluation starts</a:t>
            </a:r>
          </a:p>
          <a:p>
            <a:pPr marL="1768475" indent="-1768475" fontAlgn="t">
              <a:spcBef>
                <a:spcPts val="0"/>
              </a:spcBef>
              <a:buNone/>
            </a:pPr>
            <a:r>
              <a:rPr lang="en-US" sz="2100" dirty="0"/>
              <a:t>After August 31 	Candidate may withdraw anytime before final recommendation has been made. This can be done ONCE without prejudice to a later application</a:t>
            </a:r>
            <a:endParaRPr lang="en-US" sz="1200" dirty="0"/>
          </a:p>
          <a:p>
            <a:pPr marL="0" indent="0" fontAlgn="t">
              <a:spcBef>
                <a:spcPts val="0"/>
              </a:spcBef>
              <a:buNone/>
            </a:pPr>
            <a:endParaRPr lang="en-US" sz="12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100" dirty="0"/>
              <a:t>If denied promotion, must wait ONE Academic Year before reapplying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55640" y="6173788"/>
            <a:ext cx="3860800" cy="365125"/>
          </a:xfrm>
        </p:spPr>
        <p:txBody>
          <a:bodyPr/>
          <a:lstStyle/>
          <a:p>
            <a:pPr algn="l"/>
            <a:r>
              <a:rPr lang="en-CA" sz="1600" dirty="0"/>
              <a:t>Article </a:t>
            </a:r>
            <a:r>
              <a:rPr lang="en-US" sz="1600" dirty="0"/>
              <a:t>23.02 </a:t>
            </a:r>
            <a:endParaRPr lang="en-CA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71158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Referees- who are they?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Normally senior academics with the rank of Full Professor, Senior Teaching Professor, or equivalent, at arm’s length from candidate; at least one shall be external</a:t>
            </a:r>
          </a:p>
          <a:p>
            <a:r>
              <a:rPr lang="en-US" sz="2400" dirty="0"/>
              <a:t>Candidate provides Deans with at least 3 names by </a:t>
            </a:r>
            <a:r>
              <a:rPr lang="en-US" sz="2400" dirty="0">
                <a:solidFill>
                  <a:schemeClr val="tx2"/>
                </a:solidFill>
              </a:rPr>
              <a:t>May 15</a:t>
            </a:r>
            <a:r>
              <a:rPr lang="en-US" sz="2400" baseline="30000" dirty="0">
                <a:solidFill>
                  <a:schemeClr val="tx2"/>
                </a:solidFill>
              </a:rPr>
              <a:t>th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</a:p>
          <a:p>
            <a:pPr lvl="1"/>
            <a:r>
              <a:rPr lang="en-US" sz="2400" dirty="0"/>
              <a:t>Dean obtains letter from at least 1</a:t>
            </a:r>
          </a:p>
          <a:p>
            <a:r>
              <a:rPr lang="en-US" sz="2400" dirty="0"/>
              <a:t>Dean obtains letter from at least 1 knowledgeable in the candidate’s discipline</a:t>
            </a:r>
          </a:p>
          <a:p>
            <a:pPr lvl="1"/>
            <a:r>
              <a:rPr lang="en-US" sz="2400" dirty="0"/>
              <a:t> No more than the number obtained from candidate’s list</a:t>
            </a:r>
          </a:p>
          <a:p>
            <a:r>
              <a:rPr lang="en-US" sz="2400" dirty="0"/>
              <a:t>Preferable that the candidate and Dean agree on a common list; candidate can state objections to Dean’s selection orally and in writing (becomes part of the documentation); if any referees from the common list are unavailable Dean may have to ask additional referees following the same process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11624" y="6191123"/>
            <a:ext cx="3860800" cy="365125"/>
          </a:xfrm>
        </p:spPr>
        <p:txBody>
          <a:bodyPr/>
          <a:lstStyle/>
          <a:p>
            <a:pPr algn="l"/>
            <a:r>
              <a:rPr lang="en-CA" sz="1600" dirty="0">
                <a:solidFill>
                  <a:prstClr val="black">
                    <a:tint val="75000"/>
                  </a:prstClr>
                </a:solidFill>
              </a:rPr>
              <a:t>Article 23.05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26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80728"/>
          </a:xfrm>
        </p:spPr>
        <p:txBody>
          <a:bodyPr/>
          <a:lstStyle/>
          <a:p>
            <a:r>
              <a:rPr lang="en-US" dirty="0"/>
              <a:t>Referees- what is their job?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352" y="1331319"/>
            <a:ext cx="11737304" cy="504056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600" dirty="0"/>
              <a:t>Documentation received by referees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Article 23.01 (promotion criteria) and Article 16.08-.10 (Teaching/Service/Other)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Documentation provided by the candidate (Article 23.08a)</a:t>
            </a:r>
          </a:p>
          <a:p>
            <a:pPr marL="0" indent="0">
              <a:spcBef>
                <a:spcPts val="0"/>
              </a:spcBef>
              <a:buNone/>
            </a:pPr>
            <a:endParaRPr lang="en-US" sz="2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/>
              <a:t>Each referee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Reviews all documentation above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Assesses all aspects of candidate’s Teaching, Service, Other based on criteria 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Must spend time observing candidate’s Teaching (face-to-face or online)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provides letter of appraisal BUT does NOT make a recommendation for or against promotion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Submit by October 15</a:t>
            </a:r>
            <a:r>
              <a:rPr lang="en-US" sz="2600" baseline="30000" dirty="0"/>
              <a:t>th</a:t>
            </a:r>
            <a:r>
              <a:rPr lang="en-US" sz="2600" dirty="0"/>
              <a:t> to the Dean of </a:t>
            </a:r>
            <a:r>
              <a:rPr lang="en-US" sz="2600" b="1" dirty="0">
                <a:solidFill>
                  <a:srgbClr val="C00000"/>
                </a:solidFill>
              </a:rPr>
              <a:t>YOUR</a:t>
            </a:r>
            <a:r>
              <a:rPr lang="en-US" sz="2600" dirty="0"/>
              <a:t> Faculty</a:t>
            </a:r>
          </a:p>
          <a:p>
            <a:pPr marL="0" indent="0">
              <a:spcBef>
                <a:spcPts val="0"/>
              </a:spcBef>
              <a:buNone/>
            </a:pPr>
            <a:endParaRPr lang="en-US" sz="2600" dirty="0"/>
          </a:p>
          <a:p>
            <a:pPr>
              <a:spcBef>
                <a:spcPts val="0"/>
              </a:spcBef>
            </a:pPr>
            <a:endParaRPr lang="en-CA" sz="2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55640" y="6166409"/>
            <a:ext cx="3860800" cy="365125"/>
          </a:xfrm>
        </p:spPr>
        <p:txBody>
          <a:bodyPr/>
          <a:lstStyle/>
          <a:p>
            <a:pPr algn="l"/>
            <a:r>
              <a:rPr lang="en-CA" sz="1400" dirty="0">
                <a:solidFill>
                  <a:prstClr val="black">
                    <a:tint val="75000"/>
                  </a:prstClr>
                </a:solidFill>
              </a:rPr>
              <a:t>Article 23.05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54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17e74b39-04aa-4eba-945a-6b73e9217866"/>
  <p:tag name="TPVERSION" val="8"/>
  <p:tag name="TPFULLVERSION" val="8.7.2.14"/>
  <p:tag name="PPTVERSION" val="16"/>
  <p:tag name="TPOS" val="2"/>
  <p:tag name="TPLASTSAVEVERSION" val="6.4 P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6144</TotalTime>
  <Words>5230</Words>
  <Application>Microsoft Macintosh PowerPoint</Application>
  <PresentationFormat>Widescreen</PresentationFormat>
  <Paragraphs>581</Paragraphs>
  <Slides>35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Arial</vt:lpstr>
      <vt:lpstr>Calibri</vt:lpstr>
      <vt:lpstr>Helvetica Neue Bold Condensed</vt:lpstr>
      <vt:lpstr>Office Theme</vt:lpstr>
      <vt:lpstr>1_Office Theme</vt:lpstr>
      <vt:lpstr>2_Office Theme</vt:lpstr>
      <vt:lpstr>3_Office Theme</vt:lpstr>
      <vt:lpstr>4_Office Theme</vt:lpstr>
      <vt:lpstr>Promotion to Senior Teaching Professor</vt:lpstr>
      <vt:lpstr>Teaching Faculty</vt:lpstr>
      <vt:lpstr>Some definitions</vt:lpstr>
      <vt:lpstr>The Process</vt:lpstr>
      <vt:lpstr>Promotion Criteria</vt:lpstr>
      <vt:lpstr>What is Teaching, Service and Other?</vt:lpstr>
      <vt:lpstr>Timing of Promotion to STP</vt:lpstr>
      <vt:lpstr>Referees- who are they?</vt:lpstr>
      <vt:lpstr>Referees- what is their job?</vt:lpstr>
      <vt:lpstr>Documentation Provided by Dean- where and when</vt:lpstr>
      <vt:lpstr>Promotion Review Committee (PRC) - who they are</vt:lpstr>
      <vt:lpstr>PRC – what they do</vt:lpstr>
      <vt:lpstr>Article 18  Official Files </vt:lpstr>
      <vt:lpstr>Article 18.02 c) Official Files – what is included? </vt:lpstr>
      <vt:lpstr>PRC recommendation </vt:lpstr>
      <vt:lpstr>YOUR Documentation </vt:lpstr>
      <vt:lpstr>Organization </vt:lpstr>
      <vt:lpstr>Documentation Provided by YOU</vt:lpstr>
      <vt:lpstr>Other documentation</vt:lpstr>
      <vt:lpstr>Some things to think about</vt:lpstr>
      <vt:lpstr>CV Development</vt:lpstr>
      <vt:lpstr>What is Teaching, Service and Other?</vt:lpstr>
      <vt:lpstr>Criteria for Teaching</vt:lpstr>
      <vt:lpstr>Your Teaching Dossier</vt:lpstr>
      <vt:lpstr>Criteria for Service</vt:lpstr>
      <vt:lpstr>Criteria for Other</vt:lpstr>
      <vt:lpstr>Your Service and Other Statement</vt:lpstr>
      <vt:lpstr>UOITFA Support</vt:lpstr>
      <vt:lpstr>Denial and what to do with it</vt:lpstr>
      <vt:lpstr>Proposed negative decision to deny promotion, (Proposed Negative Recommendation)</vt:lpstr>
      <vt:lpstr>If PRC recommendation is to deny promotion, (Proposed Negative Recommendation)</vt:lpstr>
      <vt:lpstr>Appeal Process</vt:lpstr>
      <vt:lpstr>Teaching Faculty Appeal Committee (TFAC) who are they? </vt:lpstr>
      <vt:lpstr>TFAC- what do they do?</vt:lpstr>
      <vt:lpstr>Grievance of Appeal Decision</vt:lpstr>
    </vt:vector>
  </TitlesOfParts>
  <Company>UOIT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Tenure</dc:title>
  <dc:creator>Marnie Ham</dc:creator>
  <cp:lastModifiedBy>Christine McLaughlin</cp:lastModifiedBy>
  <cp:revision>199</cp:revision>
  <cp:lastPrinted>2014-04-15T13:14:40Z</cp:lastPrinted>
  <dcterms:created xsi:type="dcterms:W3CDTF">2012-02-06T01:21:41Z</dcterms:created>
  <dcterms:modified xsi:type="dcterms:W3CDTF">2026-05-05T19:46:59Z</dcterms:modified>
</cp:coreProperties>
</file>