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8"/>
  </p:notesMasterIdLst>
  <p:sldIdLst>
    <p:sldId id="294" r:id="rId2"/>
    <p:sldId id="310" r:id="rId3"/>
    <p:sldId id="313" r:id="rId4"/>
    <p:sldId id="308" r:id="rId5"/>
    <p:sldId id="312" r:id="rId6"/>
    <p:sldId id="306" r:id="rId7"/>
  </p:sldIdLst>
  <p:sldSz cx="9144000" cy="5715000" type="screen16x10"/>
  <p:notesSz cx="7010400" cy="9296400"/>
  <p:custShowLst>
    <p:custShow name="Photo Slideshow" id="0">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id="{2C597189-A0DE-E247-BAA2-4C8E15294007}">
          <p14:sldIdLst>
            <p14:sldId id="294"/>
            <p14:sldId id="310"/>
            <p14:sldId id="313"/>
            <p14:sldId id="308"/>
            <p14:sldId id="312"/>
            <p14:sldId id="306"/>
          </p14:sldIdLst>
        </p14:section>
      </p14:sectionLst>
    </p:ex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832"/>
    <p:restoredTop sz="91420"/>
  </p:normalViewPr>
  <p:slideViewPr>
    <p:cSldViewPr snapToGrid="0">
      <p:cViewPr varScale="1">
        <p:scale>
          <a:sx n="97" d="100"/>
          <a:sy n="97" d="100"/>
        </p:scale>
        <p:origin x="192" y="752"/>
      </p:cViewPr>
      <p:guideLst>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00B71D1C-379F-D144-A61A-FDF626E9FCAC}" type="datetimeFigureOut">
              <a:rPr lang="en-US" smtClean="0"/>
              <a:t>3/2/26</a:t>
            </a:fld>
            <a:endParaRPr lang="en-US"/>
          </a:p>
        </p:txBody>
      </p:sp>
      <p:sp>
        <p:nvSpPr>
          <p:cNvPr id="4" name="Slide Image Placeholder 3"/>
          <p:cNvSpPr>
            <a:spLocks noGrp="1" noRot="1" noChangeAspect="1"/>
          </p:cNvSpPr>
          <p:nvPr>
            <p:ph type="sldImg" idx="2"/>
          </p:nvPr>
        </p:nvSpPr>
        <p:spPr>
          <a:xfrm>
            <a:off x="995363" y="1162050"/>
            <a:ext cx="50196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BDBD34D-729E-EA49-8F14-D6E0C68983D6}" type="slidenum">
              <a:rPr lang="en-US" smtClean="0"/>
              <a:t>‹#›</a:t>
            </a:fld>
            <a:endParaRPr lang="en-US"/>
          </a:p>
        </p:txBody>
      </p:sp>
    </p:spTree>
    <p:extLst>
      <p:ext uri="{BB962C8B-B14F-4D97-AF65-F5344CB8AC3E}">
        <p14:creationId xmlns:p14="http://schemas.microsoft.com/office/powerpoint/2010/main" val="1776242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C5025C8-3D13-47E0-926E-F6ECCE3D8482}" type="slidenum">
              <a:rPr lang="en-US" smtClean="0"/>
              <a:t>1</a:t>
            </a:fld>
            <a:endParaRPr lang="en-US"/>
          </a:p>
        </p:txBody>
      </p:sp>
    </p:spTree>
    <p:extLst>
      <p:ext uri="{BB962C8B-B14F-4D97-AF65-F5344CB8AC3E}">
        <p14:creationId xmlns:p14="http://schemas.microsoft.com/office/powerpoint/2010/main" val="1132663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CA"/>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lang="en-US"/>
          </a:p>
        </p:txBody>
      </p:sp>
      <p:sp>
        <p:nvSpPr>
          <p:cNvPr id="4" name="Date Placeholder 3"/>
          <p:cNvSpPr>
            <a:spLocks noGrp="1"/>
          </p:cNvSpPr>
          <p:nvPr>
            <p:ph type="dt" sz="half" idx="10"/>
          </p:nvPr>
        </p:nvSpPr>
        <p:spPr/>
        <p:txBody>
          <a:bodyPr/>
          <a:lstStyle/>
          <a:p>
            <a:fld id="{7AEB3D77-B5A9-4F29-890A-8412D674CFF9}" type="datetimeFigureOut">
              <a:rPr lang="en-CA" smtClean="0"/>
              <a:t>2026-03-02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2884946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p:txBody>
          <a:bodyPr/>
          <a:lstStyle/>
          <a:p>
            <a:fld id="{7AEB3D77-B5A9-4F29-890A-8412D674CFF9}" type="datetimeFigureOut">
              <a:rPr lang="en-CA" smtClean="0"/>
              <a:t>2026-03-02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3282958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6"/>
            <a:ext cx="2057400" cy="4876271"/>
          </a:xfr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457200" y="228866"/>
            <a:ext cx="6019800" cy="4876271"/>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p:txBody>
          <a:bodyPr/>
          <a:lstStyle/>
          <a:p>
            <a:fld id="{7AEB3D77-B5A9-4F29-890A-8412D674CFF9}" type="datetimeFigureOut">
              <a:rPr lang="en-CA" smtClean="0"/>
              <a:t>2026-03-02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1545224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p:txBody>
          <a:bodyPr/>
          <a:lstStyle/>
          <a:p>
            <a:fld id="{7AEB3D77-B5A9-4F29-890A-8412D674CFF9}" type="datetimeFigureOut">
              <a:rPr lang="en-CA" smtClean="0"/>
              <a:t>2026-03-02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1920225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8"/>
            <a:ext cx="7772400" cy="1135062"/>
          </a:xfrm>
        </p:spPr>
        <p:txBody>
          <a:bodyPr anchor="t"/>
          <a:lstStyle>
            <a:lvl1pPr algn="l">
              <a:defRPr sz="4000" b="1" cap="all"/>
            </a:lvl1pPr>
          </a:lstStyle>
          <a:p>
            <a:r>
              <a:rPr lang="en-CA"/>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7AEB3D77-B5A9-4F29-890A-8412D674CFF9}" type="datetimeFigureOut">
              <a:rPr lang="en-CA" smtClean="0"/>
              <a:t>2026-03-02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521740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sz="half" idx="1"/>
          </p:nvPr>
        </p:nvSpPr>
        <p:spPr>
          <a:xfrm>
            <a:off x="457200" y="1333501"/>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4648200" y="1333501"/>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Date Placeholder 4"/>
          <p:cNvSpPr>
            <a:spLocks noGrp="1"/>
          </p:cNvSpPr>
          <p:nvPr>
            <p:ph type="dt" sz="half" idx="10"/>
          </p:nvPr>
        </p:nvSpPr>
        <p:spPr/>
        <p:txBody>
          <a:bodyPr/>
          <a:lstStyle/>
          <a:p>
            <a:fld id="{7AEB3D77-B5A9-4F29-890A-8412D674CFF9}" type="datetimeFigureOut">
              <a:rPr lang="en-CA" smtClean="0"/>
              <a:t>2026-03-02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161803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a:t>Click to edit Master title style</a:t>
            </a:r>
            <a:endParaRPr lang="en-US"/>
          </a:p>
        </p:txBody>
      </p:sp>
      <p:sp>
        <p:nvSpPr>
          <p:cNvPr id="3" name="Text Placeholder 2"/>
          <p:cNvSpPr>
            <a:spLocks noGrp="1"/>
          </p:cNvSpPr>
          <p:nvPr>
            <p:ph type="body" idx="1"/>
          </p:nvPr>
        </p:nvSpPr>
        <p:spPr>
          <a:xfrm>
            <a:off x="457200" y="1279261"/>
            <a:ext cx="4040188"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4645027" y="1279261"/>
            <a:ext cx="4041775"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645027"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7" name="Date Placeholder 6"/>
          <p:cNvSpPr>
            <a:spLocks noGrp="1"/>
          </p:cNvSpPr>
          <p:nvPr>
            <p:ph type="dt" sz="half" idx="10"/>
          </p:nvPr>
        </p:nvSpPr>
        <p:spPr/>
        <p:txBody>
          <a:bodyPr/>
          <a:lstStyle/>
          <a:p>
            <a:fld id="{7AEB3D77-B5A9-4F29-890A-8412D674CFF9}" type="datetimeFigureOut">
              <a:rPr lang="en-CA" smtClean="0"/>
              <a:t>2026-03-02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213609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Date Placeholder 2"/>
          <p:cNvSpPr>
            <a:spLocks noGrp="1"/>
          </p:cNvSpPr>
          <p:nvPr>
            <p:ph type="dt" sz="half" idx="10"/>
          </p:nvPr>
        </p:nvSpPr>
        <p:spPr/>
        <p:txBody>
          <a:bodyPr/>
          <a:lstStyle/>
          <a:p>
            <a:fld id="{7AEB3D77-B5A9-4F29-890A-8412D674CFF9}" type="datetimeFigureOut">
              <a:rPr lang="en-CA" smtClean="0"/>
              <a:t>2026-03-02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1013182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B3D77-B5A9-4F29-890A-8412D674CFF9}" type="datetimeFigureOut">
              <a:rPr lang="en-CA" smtClean="0"/>
              <a:t>2026-03-02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3367589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27541"/>
            <a:ext cx="3008313" cy="968376"/>
          </a:xfrm>
        </p:spPr>
        <p:txBody>
          <a:bodyPr anchor="b"/>
          <a:lstStyle>
            <a:lvl1pPr algn="l">
              <a:defRPr sz="2000" b="1"/>
            </a:lvl1pPr>
          </a:lstStyle>
          <a:p>
            <a:r>
              <a:rPr lang="en-CA"/>
              <a:t>Click to edit Master title style</a:t>
            </a:r>
            <a:endParaRPr lang="en-US"/>
          </a:p>
        </p:txBody>
      </p:sp>
      <p:sp>
        <p:nvSpPr>
          <p:cNvPr id="3" name="Content Placeholder 2"/>
          <p:cNvSpPr>
            <a:spLocks noGrp="1"/>
          </p:cNvSpPr>
          <p:nvPr>
            <p:ph idx="1"/>
          </p:nvPr>
        </p:nvSpPr>
        <p:spPr>
          <a:xfrm>
            <a:off x="3575050" y="227543"/>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457202" y="1195918"/>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7AEB3D77-B5A9-4F29-890A-8412D674CFF9}" type="datetimeFigureOut">
              <a:rPr lang="en-CA" smtClean="0"/>
              <a:t>2026-03-02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2933747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CA"/>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472782"/>
            <a:ext cx="5486400" cy="6707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7AEB3D77-B5A9-4F29-890A-8412D674CFF9}" type="datetimeFigureOut">
              <a:rPr lang="en-CA" smtClean="0"/>
              <a:t>2026-03-02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5D3736E-E07E-415D-9E3F-0BB15E0BD348}" type="slidenum">
              <a:rPr lang="en-CA" smtClean="0"/>
              <a:t>‹#›</a:t>
            </a:fld>
            <a:endParaRPr lang="en-CA"/>
          </a:p>
        </p:txBody>
      </p:sp>
    </p:spTree>
    <p:extLst>
      <p:ext uri="{BB962C8B-B14F-4D97-AF65-F5344CB8AC3E}">
        <p14:creationId xmlns:p14="http://schemas.microsoft.com/office/powerpoint/2010/main" val="392411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6"/>
            <a:ext cx="8229600" cy="952500"/>
          </a:xfrm>
          <a:prstGeom prst="rect">
            <a:avLst/>
          </a:prstGeom>
        </p:spPr>
        <p:txBody>
          <a:bodyPr vert="horz" lIns="91440" tIns="45720" rIns="91440" bIns="45720" rtlCol="0" anchor="ctr">
            <a:normAutofit/>
          </a:bodyPr>
          <a:lstStyle/>
          <a:p>
            <a:r>
              <a:rPr lang="en-CA"/>
              <a:t>Click to edit Master title style</a:t>
            </a:r>
            <a:endParaRPr lang="en-US"/>
          </a:p>
        </p:txBody>
      </p:sp>
      <p:sp>
        <p:nvSpPr>
          <p:cNvPr id="3" name="Text Placeholder 2"/>
          <p:cNvSpPr>
            <a:spLocks noGrp="1"/>
          </p:cNvSpPr>
          <p:nvPr>
            <p:ph type="body" idx="1"/>
          </p:nvPr>
        </p:nvSpPr>
        <p:spPr>
          <a:xfrm>
            <a:off x="457200" y="1333501"/>
            <a:ext cx="8229600" cy="3771636"/>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7AEB3D77-B5A9-4F29-890A-8412D674CFF9}" type="datetimeFigureOut">
              <a:rPr lang="en-CA" smtClean="0"/>
              <a:t>2026-03-02</a:t>
            </a:fld>
            <a:endParaRPr lang="en-CA"/>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65D3736E-E07E-415D-9E3F-0BB15E0BD348}" type="slidenum">
              <a:rPr lang="en-CA" smtClean="0"/>
              <a:t>‹#›</a:t>
            </a:fld>
            <a:endParaRPr lang="en-CA"/>
          </a:p>
        </p:txBody>
      </p:sp>
    </p:spTree>
    <p:extLst>
      <p:ext uri="{BB962C8B-B14F-4D97-AF65-F5344CB8AC3E}">
        <p14:creationId xmlns:p14="http://schemas.microsoft.com/office/powerpoint/2010/main" val="677890973"/>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uoitfa.ca/" TargetMode="External"/><Relationship Id="rId7"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linkedin.com/company/uoitfa/" TargetMode="External"/><Relationship Id="rId5" Type="http://schemas.openxmlformats.org/officeDocument/2006/relationships/hyperlink" Target="https://www.instagram.com/uoitfa/" TargetMode="External"/><Relationship Id="rId4" Type="http://schemas.openxmlformats.org/officeDocument/2006/relationships/hyperlink" Target="https://bsky.app/profile/uoitfa.bsky.socia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oitfa.ca/take-action2026/"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28019"/>
            <a:ext cx="7957616" cy="594866"/>
          </a:xfrm>
        </p:spPr>
        <p:txBody>
          <a:bodyPr>
            <a:normAutofit fontScale="90000"/>
          </a:bodyPr>
          <a:lstStyle/>
          <a:p>
            <a:r>
              <a:rPr lang="en-US" b="1" dirty="0"/>
              <a:t>2026 Bargaining/Strike Information for Students</a:t>
            </a:r>
            <a:br>
              <a:rPr lang="en-US" dirty="0"/>
            </a:br>
            <a:endParaRPr lang="en-US" dirty="0"/>
          </a:p>
        </p:txBody>
      </p:sp>
      <p:sp>
        <p:nvSpPr>
          <p:cNvPr id="3" name="Subtitle 2"/>
          <p:cNvSpPr>
            <a:spLocks noGrp="1"/>
          </p:cNvSpPr>
          <p:nvPr>
            <p:ph type="subTitle" idx="1"/>
          </p:nvPr>
        </p:nvSpPr>
        <p:spPr>
          <a:xfrm>
            <a:off x="770021" y="2767262"/>
            <a:ext cx="7351295" cy="2665741"/>
          </a:xfrm>
        </p:spPr>
        <p:txBody>
          <a:bodyPr>
            <a:normAutofit fontScale="70000" lnSpcReduction="20000"/>
          </a:bodyPr>
          <a:lstStyle/>
          <a:p>
            <a:r>
              <a:rPr lang="en-US" sz="5900" dirty="0">
                <a:solidFill>
                  <a:schemeClr val="tx1"/>
                </a:solidFill>
              </a:rPr>
              <a:t>Follow the UOIT Faculty Association for more information: </a:t>
            </a:r>
          </a:p>
          <a:p>
            <a:r>
              <a:rPr lang="en-US" dirty="0">
                <a:solidFill>
                  <a:schemeClr val="tx1"/>
                </a:solidFill>
                <a:hlinkClick r:id="rId3"/>
              </a:rPr>
              <a:t>www.uoitfa.ca</a:t>
            </a:r>
            <a:endParaRPr lang="en-US" dirty="0">
              <a:solidFill>
                <a:schemeClr val="tx1"/>
              </a:solidFill>
            </a:endParaRPr>
          </a:p>
          <a:p>
            <a:r>
              <a:rPr lang="en-US" dirty="0">
                <a:solidFill>
                  <a:schemeClr val="tx1"/>
                </a:solidFill>
                <a:hlinkClick r:id="rId4"/>
              </a:rPr>
              <a:t>https://bsky.app/profile/uoitfa.bsky.social</a:t>
            </a:r>
            <a:r>
              <a:rPr lang="en-US" dirty="0">
                <a:solidFill>
                  <a:schemeClr val="tx1"/>
                </a:solidFill>
              </a:rPr>
              <a:t> </a:t>
            </a:r>
          </a:p>
          <a:p>
            <a:r>
              <a:rPr lang="en-CA" dirty="0">
                <a:solidFill>
                  <a:schemeClr val="tx1"/>
                </a:solidFill>
                <a:hlinkClick r:id="rId5"/>
              </a:rPr>
              <a:t>https://www.instagram.com/uoitfa/</a:t>
            </a:r>
            <a:r>
              <a:rPr lang="en-CA" dirty="0">
                <a:solidFill>
                  <a:schemeClr val="tx1"/>
                </a:solidFill>
              </a:rPr>
              <a:t> </a:t>
            </a:r>
          </a:p>
          <a:p>
            <a:r>
              <a:rPr lang="en-CA" u="sng" dirty="0">
                <a:hlinkClick r:id="rId6"/>
              </a:rPr>
              <a:t>linkedin.com/company/uoitfa/</a:t>
            </a:r>
            <a:r>
              <a:rPr lang="en-CA" dirty="0"/>
              <a:t> </a:t>
            </a:r>
            <a:endParaRPr lang="en-US" dirty="0"/>
          </a:p>
        </p:txBody>
      </p:sp>
      <p:pic>
        <p:nvPicPr>
          <p:cNvPr id="5" name="Picture 4">
            <a:extLst>
              <a:ext uri="{FF2B5EF4-FFF2-40B4-BE49-F238E27FC236}">
                <a16:creationId xmlns:a16="http://schemas.microsoft.com/office/drawing/2014/main" id="{66711D57-91DA-0542-B676-48A09ADC6F44}"/>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2215815" y="573505"/>
            <a:ext cx="4495800" cy="838200"/>
          </a:xfrm>
          <a:prstGeom prst="rect">
            <a:avLst/>
          </a:prstGeom>
        </p:spPr>
      </p:pic>
    </p:spTree>
    <p:extLst>
      <p:ext uri="{BB962C8B-B14F-4D97-AF65-F5344CB8AC3E}">
        <p14:creationId xmlns:p14="http://schemas.microsoft.com/office/powerpoint/2010/main" val="1469369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2C15A-9F56-0D42-BD55-BF844F50248A}"/>
              </a:ext>
            </a:extLst>
          </p:cNvPr>
          <p:cNvSpPr>
            <a:spLocks noGrp="1"/>
          </p:cNvSpPr>
          <p:nvPr>
            <p:ph type="title"/>
          </p:nvPr>
        </p:nvSpPr>
        <p:spPr>
          <a:xfrm>
            <a:off x="457200" y="661736"/>
            <a:ext cx="8229600" cy="519629"/>
          </a:xfrm>
        </p:spPr>
        <p:txBody>
          <a:bodyPr>
            <a:noAutofit/>
          </a:bodyPr>
          <a:lstStyle/>
          <a:p>
            <a:endParaRPr lang="en-US" sz="3200"/>
          </a:p>
        </p:txBody>
      </p:sp>
      <p:sp>
        <p:nvSpPr>
          <p:cNvPr id="3" name="Content Placeholder 2">
            <a:extLst>
              <a:ext uri="{FF2B5EF4-FFF2-40B4-BE49-F238E27FC236}">
                <a16:creationId xmlns:a16="http://schemas.microsoft.com/office/drawing/2014/main" id="{D5496975-3437-AC46-AE20-2410CC6A6E7E}"/>
              </a:ext>
            </a:extLst>
          </p:cNvPr>
          <p:cNvSpPr>
            <a:spLocks noGrp="1"/>
          </p:cNvSpPr>
          <p:nvPr>
            <p:ph idx="1"/>
          </p:nvPr>
        </p:nvSpPr>
        <p:spPr>
          <a:xfrm>
            <a:off x="457200" y="1270000"/>
            <a:ext cx="8229600" cy="4338320"/>
          </a:xfrm>
        </p:spPr>
        <p:txBody>
          <a:bodyPr vert="horz" lIns="91440" tIns="45720" rIns="91440" bIns="45720" rtlCol="0" anchor="t">
            <a:noAutofit/>
          </a:bodyPr>
          <a:lstStyle/>
          <a:p>
            <a:pPr marL="0" indent="0" algn="ctr">
              <a:buNone/>
            </a:pPr>
            <a:r>
              <a:rPr lang="en-CA" sz="2400" b="1" dirty="0"/>
              <a:t>Do I need to be worried about a possible strike or lockout?</a:t>
            </a:r>
            <a:endParaRPr lang="en-CA" sz="2400" dirty="0"/>
          </a:p>
          <a:p>
            <a:r>
              <a:rPr lang="en-CA" sz="1800" dirty="0"/>
              <a:t>At this stage, we </a:t>
            </a:r>
            <a:r>
              <a:rPr lang="en-CA" sz="1800" b="1" dirty="0"/>
              <a:t>may</a:t>
            </a:r>
            <a:r>
              <a:rPr lang="en-CA" sz="1800" dirty="0"/>
              <a:t> have to enter into a legal strike position if the Ontario Tech Administration refuses to negotiate fairly with Faculty Members. </a:t>
            </a:r>
          </a:p>
          <a:p>
            <a:r>
              <a:rPr lang="en-CA" sz="1800" dirty="0"/>
              <a:t>We have entered Conciliation which is a process offered by the Ministry of Labour to provide help in reaching a settlement. Conciliation is mandatory before the parties can engage in a strike or lockout. </a:t>
            </a:r>
          </a:p>
          <a:p>
            <a:pPr marL="0" indent="0">
              <a:buNone/>
            </a:pPr>
            <a:r>
              <a:rPr lang="en-CA" sz="1400" dirty="0"/>
              <a:t>Step 1: Either party may apply to the Ministry for a conciliator, and a conciliator is appointed by the Ministry.  </a:t>
            </a:r>
          </a:p>
          <a:p>
            <a:pPr marL="0" indent="0">
              <a:buNone/>
            </a:pPr>
            <a:r>
              <a:rPr lang="en-CA" sz="1400" dirty="0"/>
              <a:t>Step 2: A Conciliator assists the parties during the bargaining process to negotiate a collective agreement.</a:t>
            </a:r>
            <a:endParaRPr lang="en-CA" sz="1400" dirty="0">
              <a:cs typeface="Calibri"/>
            </a:endParaRPr>
          </a:p>
          <a:p>
            <a:pPr marL="0" indent="0">
              <a:buNone/>
            </a:pPr>
            <a:r>
              <a:rPr lang="en-CA" sz="1400" dirty="0"/>
              <a:t>Step 3: If an agreement cannot be reached with the assistance of a conciliator than either party may request a no board report from the Conciliator.</a:t>
            </a:r>
            <a:endParaRPr lang="en-CA" sz="1400" dirty="0">
              <a:cs typeface="Calibri"/>
            </a:endParaRPr>
          </a:p>
          <a:p>
            <a:pPr marL="0" indent="0">
              <a:buNone/>
            </a:pPr>
            <a:r>
              <a:rPr lang="en-CA" sz="1400" dirty="0"/>
              <a:t>Step 4: Once the conciliator issues the no board report, there is 17-day period before the parties enter a legal strike or lockout position. </a:t>
            </a:r>
          </a:p>
          <a:p>
            <a:r>
              <a:rPr lang="en-CA" sz="1800" dirty="0"/>
              <a:t>While we have requested a no-board, we have not yet set a firm strike deadline. Follow our social media for updates on a potential strike at Ontario Tech</a:t>
            </a:r>
            <a:endParaRPr lang="en-US" sz="1800" dirty="0"/>
          </a:p>
        </p:txBody>
      </p:sp>
      <p:pic>
        <p:nvPicPr>
          <p:cNvPr id="5" name="Picture 4">
            <a:extLst>
              <a:ext uri="{FF2B5EF4-FFF2-40B4-BE49-F238E27FC236}">
                <a16:creationId xmlns:a16="http://schemas.microsoft.com/office/drawing/2014/main" id="{B729EA73-5FDF-0C42-8382-E426C375CD47}"/>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480510" y="343165"/>
            <a:ext cx="4495800" cy="838200"/>
          </a:xfrm>
          <a:prstGeom prst="rect">
            <a:avLst/>
          </a:prstGeom>
        </p:spPr>
      </p:pic>
    </p:spTree>
    <p:extLst>
      <p:ext uri="{BB962C8B-B14F-4D97-AF65-F5344CB8AC3E}">
        <p14:creationId xmlns:p14="http://schemas.microsoft.com/office/powerpoint/2010/main" val="1756103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D8E77-F673-62BA-72A8-06803FF7CC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E9BF1-96FF-035E-79E4-63289D2C2F4F}"/>
              </a:ext>
            </a:extLst>
          </p:cNvPr>
          <p:cNvSpPr>
            <a:spLocks noGrp="1"/>
          </p:cNvSpPr>
          <p:nvPr>
            <p:ph type="title"/>
          </p:nvPr>
        </p:nvSpPr>
        <p:spPr>
          <a:xfrm>
            <a:off x="457200" y="661736"/>
            <a:ext cx="8229600" cy="519629"/>
          </a:xfrm>
        </p:spPr>
        <p:txBody>
          <a:bodyPr>
            <a:noAutofit/>
          </a:bodyPr>
          <a:lstStyle/>
          <a:p>
            <a:endParaRPr lang="en-US" sz="3200"/>
          </a:p>
        </p:txBody>
      </p:sp>
      <p:sp>
        <p:nvSpPr>
          <p:cNvPr id="3" name="Content Placeholder 2">
            <a:extLst>
              <a:ext uri="{FF2B5EF4-FFF2-40B4-BE49-F238E27FC236}">
                <a16:creationId xmlns:a16="http://schemas.microsoft.com/office/drawing/2014/main" id="{1A27AFAF-0A0E-8580-F2BF-AD3C500420A9}"/>
              </a:ext>
            </a:extLst>
          </p:cNvPr>
          <p:cNvSpPr>
            <a:spLocks noGrp="1"/>
          </p:cNvSpPr>
          <p:nvPr>
            <p:ph idx="1"/>
          </p:nvPr>
        </p:nvSpPr>
        <p:spPr>
          <a:xfrm>
            <a:off x="457200" y="1270000"/>
            <a:ext cx="8229600" cy="4338320"/>
          </a:xfrm>
        </p:spPr>
        <p:txBody>
          <a:bodyPr vert="horz" lIns="91440" tIns="45720" rIns="91440" bIns="45720" rtlCol="0" anchor="t">
            <a:noAutofit/>
          </a:bodyPr>
          <a:lstStyle/>
          <a:p>
            <a:pPr marL="0" indent="0" algn="ctr">
              <a:buNone/>
            </a:pPr>
            <a:r>
              <a:rPr lang="en-CA" sz="2400" b="1" dirty="0"/>
              <a:t>Would a strike impact classes and/or exams at Ontario Tech?</a:t>
            </a:r>
            <a:endParaRPr lang="en-CA" sz="2400" dirty="0"/>
          </a:p>
          <a:p>
            <a:pPr lvl="0" fontAlgn="base"/>
            <a:r>
              <a:rPr lang="en-CA" sz="2400" dirty="0"/>
              <a:t>A strike could affect your classes or exams if they are taught by a full-time Faculty member including tenured, tenure-track, teaching or limited-term faculty.  </a:t>
            </a:r>
          </a:p>
          <a:p>
            <a:pPr lvl="0" fontAlgn="base"/>
            <a:r>
              <a:rPr lang="en-CA" sz="2400" dirty="0"/>
              <a:t>We’re not sure what plans the Ontario Tech Administration would make in the event of the strike, but we will do everything we can to keep you informed. </a:t>
            </a:r>
          </a:p>
          <a:p>
            <a:pPr lvl="0" fontAlgn="base"/>
            <a:r>
              <a:rPr lang="en-CA" sz="2400" dirty="0"/>
              <a:t>Following the Faculty Strike in February of 2022, we worked tirelessly to ensure that when the strike ended, students weren’t negatively impacted and were able to complete their courses on time. </a:t>
            </a:r>
          </a:p>
          <a:p>
            <a:endParaRPr lang="en-US" sz="1600" dirty="0"/>
          </a:p>
        </p:txBody>
      </p:sp>
      <p:pic>
        <p:nvPicPr>
          <p:cNvPr id="5" name="Picture 4">
            <a:extLst>
              <a:ext uri="{FF2B5EF4-FFF2-40B4-BE49-F238E27FC236}">
                <a16:creationId xmlns:a16="http://schemas.microsoft.com/office/drawing/2014/main" id="{4BB9474D-9CEE-7ACF-0AC7-8A6355AF6548}"/>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480510" y="343165"/>
            <a:ext cx="4495800" cy="838200"/>
          </a:xfrm>
          <a:prstGeom prst="rect">
            <a:avLst/>
          </a:prstGeom>
        </p:spPr>
      </p:pic>
    </p:spTree>
    <p:extLst>
      <p:ext uri="{BB962C8B-B14F-4D97-AF65-F5344CB8AC3E}">
        <p14:creationId xmlns:p14="http://schemas.microsoft.com/office/powerpoint/2010/main" val="1767397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2C15A-9F56-0D42-BD55-BF844F50248A}"/>
              </a:ext>
            </a:extLst>
          </p:cNvPr>
          <p:cNvSpPr>
            <a:spLocks noGrp="1"/>
          </p:cNvSpPr>
          <p:nvPr>
            <p:ph type="title"/>
          </p:nvPr>
        </p:nvSpPr>
        <p:spPr>
          <a:xfrm>
            <a:off x="457200" y="661736"/>
            <a:ext cx="8229600" cy="519629"/>
          </a:xfrm>
        </p:spPr>
        <p:txBody>
          <a:bodyPr>
            <a:noAutofit/>
          </a:bodyPr>
          <a:lstStyle/>
          <a:p>
            <a:endParaRPr lang="en-US" sz="3200"/>
          </a:p>
        </p:txBody>
      </p:sp>
      <p:sp>
        <p:nvSpPr>
          <p:cNvPr id="3" name="Content Placeholder 2">
            <a:extLst>
              <a:ext uri="{FF2B5EF4-FFF2-40B4-BE49-F238E27FC236}">
                <a16:creationId xmlns:a16="http://schemas.microsoft.com/office/drawing/2014/main" id="{D5496975-3437-AC46-AE20-2410CC6A6E7E}"/>
              </a:ext>
            </a:extLst>
          </p:cNvPr>
          <p:cNvSpPr>
            <a:spLocks noGrp="1"/>
          </p:cNvSpPr>
          <p:nvPr>
            <p:ph idx="1"/>
          </p:nvPr>
        </p:nvSpPr>
        <p:spPr>
          <a:xfrm>
            <a:off x="457200" y="1499936"/>
            <a:ext cx="8229600" cy="3899695"/>
          </a:xfrm>
        </p:spPr>
        <p:txBody>
          <a:bodyPr vert="horz" lIns="91440" tIns="45720" rIns="91440" bIns="45720" rtlCol="0" anchor="t">
            <a:normAutofit fontScale="47500" lnSpcReduction="20000"/>
          </a:bodyPr>
          <a:lstStyle/>
          <a:p>
            <a:pPr marL="0" indent="0" algn="ctr" fontAlgn="base">
              <a:buNone/>
            </a:pPr>
            <a:r>
              <a:rPr lang="en-CA" sz="3400" b="1" dirty="0"/>
              <a:t>Why should Ontario Tech students care about the Faculty Association’s negotiations?</a:t>
            </a:r>
            <a:endParaRPr lang="en-US" sz="3400" b="1" dirty="0"/>
          </a:p>
          <a:p>
            <a:pPr marL="0" indent="0" fontAlgn="base">
              <a:buNone/>
            </a:pPr>
            <a:r>
              <a:rPr lang="en-US" sz="4200" b="1" dirty="0"/>
              <a:t>Faculty Working Conditions are Student Learning Conditions: </a:t>
            </a:r>
            <a:endParaRPr lang="en-CA" sz="4200" dirty="0"/>
          </a:p>
          <a:p>
            <a:pPr fontAlgn="base"/>
            <a:r>
              <a:rPr lang="en-CA" sz="4200" dirty="0"/>
              <a:t>When Faculty negotiate with the University, we try to improve the overall quality of education for everyone at Ontario Tech. </a:t>
            </a:r>
          </a:p>
          <a:p>
            <a:pPr fontAlgn="base"/>
            <a:r>
              <a:rPr lang="en-CA" sz="4200" dirty="0"/>
              <a:t>The quality of your education is determined by a number of factors, including class and size; how much time Faculty members have to develop and teach courses; how much time your instructors have to grade your work and give you one-on-one instruction; what kind of resources are available to students and Faculty. </a:t>
            </a:r>
          </a:p>
          <a:p>
            <a:pPr fontAlgn="base"/>
            <a:r>
              <a:rPr lang="en-CA" sz="4200" dirty="0"/>
              <a:t>Ontario Tech’s administration has been pushing for differentiated growth, which could result in higher class sizes, less time with your instructors, and less resources available to students and Faculty alike – support Faculty as they push back against some of these proposed changes. </a:t>
            </a:r>
          </a:p>
        </p:txBody>
      </p:sp>
      <p:pic>
        <p:nvPicPr>
          <p:cNvPr id="5" name="Picture 4">
            <a:extLst>
              <a:ext uri="{FF2B5EF4-FFF2-40B4-BE49-F238E27FC236}">
                <a16:creationId xmlns:a16="http://schemas.microsoft.com/office/drawing/2014/main" id="{B729EA73-5FDF-0C42-8382-E426C375CD47}"/>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480510" y="502450"/>
            <a:ext cx="4495800" cy="838200"/>
          </a:xfrm>
          <a:prstGeom prst="rect">
            <a:avLst/>
          </a:prstGeom>
        </p:spPr>
      </p:pic>
    </p:spTree>
    <p:extLst>
      <p:ext uri="{BB962C8B-B14F-4D97-AF65-F5344CB8AC3E}">
        <p14:creationId xmlns:p14="http://schemas.microsoft.com/office/powerpoint/2010/main" val="2318195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2B3FC-56FB-A669-987E-1EB35A736E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F4027B-1E0F-742C-EF96-84094A8FB89F}"/>
              </a:ext>
            </a:extLst>
          </p:cNvPr>
          <p:cNvSpPr>
            <a:spLocks noGrp="1"/>
          </p:cNvSpPr>
          <p:nvPr>
            <p:ph type="title"/>
          </p:nvPr>
        </p:nvSpPr>
        <p:spPr>
          <a:xfrm>
            <a:off x="457200" y="661736"/>
            <a:ext cx="8229600" cy="519629"/>
          </a:xfrm>
        </p:spPr>
        <p:txBody>
          <a:bodyPr>
            <a:noAutofit/>
          </a:bodyPr>
          <a:lstStyle/>
          <a:p>
            <a:endParaRPr lang="en-US" sz="3200"/>
          </a:p>
        </p:txBody>
      </p:sp>
      <p:sp>
        <p:nvSpPr>
          <p:cNvPr id="3" name="Content Placeholder 2">
            <a:extLst>
              <a:ext uri="{FF2B5EF4-FFF2-40B4-BE49-F238E27FC236}">
                <a16:creationId xmlns:a16="http://schemas.microsoft.com/office/drawing/2014/main" id="{326A9CE0-2D76-A3EE-22A4-BC631F6F4548}"/>
              </a:ext>
            </a:extLst>
          </p:cNvPr>
          <p:cNvSpPr>
            <a:spLocks noGrp="1"/>
          </p:cNvSpPr>
          <p:nvPr>
            <p:ph idx="1"/>
          </p:nvPr>
        </p:nvSpPr>
        <p:spPr>
          <a:xfrm>
            <a:off x="457200" y="1499936"/>
            <a:ext cx="8229600" cy="3899695"/>
          </a:xfrm>
        </p:spPr>
        <p:txBody>
          <a:bodyPr vert="horz" lIns="91440" tIns="45720" rIns="91440" bIns="45720" rtlCol="0" anchor="t">
            <a:normAutofit fontScale="70000" lnSpcReduction="20000"/>
          </a:bodyPr>
          <a:lstStyle/>
          <a:p>
            <a:pPr marL="0" indent="0" algn="ctr" fontAlgn="base">
              <a:buNone/>
            </a:pPr>
            <a:r>
              <a:rPr lang="en-CA" sz="3400" b="1" dirty="0"/>
              <a:t>Why should Ontario Tech students care about the Faculty Association’s negotiations?</a:t>
            </a:r>
            <a:endParaRPr lang="en-US" sz="3400" b="1" dirty="0"/>
          </a:p>
          <a:p>
            <a:pPr marL="0" indent="0" fontAlgn="base">
              <a:buNone/>
            </a:pPr>
            <a:r>
              <a:rPr lang="en-CA" b="1" dirty="0"/>
              <a:t>Collegial Governance, Decision-making Power and Respect: </a:t>
            </a:r>
            <a:endParaRPr lang="en-CA" dirty="0"/>
          </a:p>
          <a:p>
            <a:pPr fontAlgn="base"/>
            <a:r>
              <a:rPr lang="en-CA" dirty="0"/>
              <a:t>Another important issue in this round of bargaining is collegial governance, and the role Faculty have in the decisions facing the University. </a:t>
            </a:r>
          </a:p>
          <a:p>
            <a:pPr fontAlgn="base"/>
            <a:r>
              <a:rPr lang="en-CA" dirty="0"/>
              <a:t>Currently in this round of bargaining, </a:t>
            </a:r>
            <a:r>
              <a:rPr lang="en-CA"/>
              <a:t>and across </a:t>
            </a:r>
            <a:r>
              <a:rPr lang="en-CA" dirty="0"/>
              <a:t>other collegially governed bodies such as Academic Council, the University is disrespecting the contributions of Faculty Members and undermining collegial governance. </a:t>
            </a:r>
          </a:p>
          <a:p>
            <a:pPr fontAlgn="base"/>
            <a:r>
              <a:rPr lang="en-CA" dirty="0"/>
              <a:t>Supporting Faculty at Ontario Tech means supporting fair and transparent decision-making around the issues that impact your education.  </a:t>
            </a:r>
          </a:p>
          <a:p>
            <a:pPr marL="0" indent="0" algn="ctr">
              <a:buNone/>
            </a:pPr>
            <a:endParaRPr lang="en-US" dirty="0"/>
          </a:p>
        </p:txBody>
      </p:sp>
      <p:pic>
        <p:nvPicPr>
          <p:cNvPr id="5" name="Picture 4">
            <a:extLst>
              <a:ext uri="{FF2B5EF4-FFF2-40B4-BE49-F238E27FC236}">
                <a16:creationId xmlns:a16="http://schemas.microsoft.com/office/drawing/2014/main" id="{802EDA59-CEED-99F4-9E9A-1B32F743625A}"/>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480510" y="502450"/>
            <a:ext cx="4495800" cy="838200"/>
          </a:xfrm>
          <a:prstGeom prst="rect">
            <a:avLst/>
          </a:prstGeom>
        </p:spPr>
      </p:pic>
    </p:spTree>
    <p:extLst>
      <p:ext uri="{BB962C8B-B14F-4D97-AF65-F5344CB8AC3E}">
        <p14:creationId xmlns:p14="http://schemas.microsoft.com/office/powerpoint/2010/main" val="2519274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F3E8B-A546-504A-B27F-77DC00AA39A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84F0D0D-2F82-6D4C-86EA-334475C26CD5}"/>
              </a:ext>
            </a:extLst>
          </p:cNvPr>
          <p:cNvSpPr>
            <a:spLocks noGrp="1"/>
          </p:cNvSpPr>
          <p:nvPr>
            <p:ph idx="1"/>
          </p:nvPr>
        </p:nvSpPr>
        <p:spPr>
          <a:xfrm>
            <a:off x="457200" y="1333500"/>
            <a:ext cx="8229600" cy="4206295"/>
          </a:xfrm>
        </p:spPr>
        <p:txBody>
          <a:bodyPr>
            <a:normAutofit fontScale="77500" lnSpcReduction="20000"/>
          </a:bodyPr>
          <a:lstStyle/>
          <a:p>
            <a:pPr marL="0" indent="0" algn="ctr">
              <a:buNone/>
            </a:pPr>
            <a:r>
              <a:rPr lang="en-US" b="1" dirty="0"/>
              <a:t>Help the Faculty Association Avert a Strike!!</a:t>
            </a:r>
          </a:p>
          <a:p>
            <a:pPr marL="0" indent="0" algn="ctr">
              <a:buNone/>
            </a:pPr>
            <a:r>
              <a:rPr lang="en-US" dirty="0"/>
              <a:t>You can help us avoid a strike by sending a letter in support of high-quality education at Ontario Tech. </a:t>
            </a:r>
          </a:p>
          <a:p>
            <a:pPr marL="0" indent="0" algn="ctr">
              <a:buNone/>
            </a:pPr>
            <a:r>
              <a:rPr lang="en-CA" u="sng" dirty="0">
                <a:hlinkClick r:id="rId2"/>
              </a:rPr>
              <a:t>www.uoitfa.ca/take-action2026/</a:t>
            </a:r>
            <a:endParaRPr lang="en-CA" u="sng" dirty="0"/>
          </a:p>
          <a:p>
            <a:pPr marL="0" indent="0" algn="ctr">
              <a:buNone/>
            </a:pPr>
            <a:r>
              <a:rPr lang="en-US" dirty="0"/>
              <a:t>The link above will take you to a pre-populated letter writing tool that will send a letter to Ontario Tech senior administrators asking them to negotiate a fair deal with Faculty Now. </a:t>
            </a:r>
          </a:p>
          <a:p>
            <a:pPr marL="0" indent="0" algn="ctr">
              <a:buNone/>
            </a:pPr>
            <a:r>
              <a:rPr lang="en-CA" dirty="0"/>
              <a:t>We do not want a strike at Ontario Tech and Faculty Members are working hard to avoid one, but we need the support of students and Ontario Tech community members. </a:t>
            </a:r>
            <a:endParaRPr lang="en-US" b="1" u="sng" dirty="0"/>
          </a:p>
        </p:txBody>
      </p:sp>
      <p:pic>
        <p:nvPicPr>
          <p:cNvPr id="5" name="Picture 4">
            <a:extLst>
              <a:ext uri="{FF2B5EF4-FFF2-40B4-BE49-F238E27FC236}">
                <a16:creationId xmlns:a16="http://schemas.microsoft.com/office/drawing/2014/main" id="{3646624A-C869-E14C-8969-A23F3BCE94C0}"/>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155658" y="343166"/>
            <a:ext cx="4495800" cy="838200"/>
          </a:xfrm>
          <a:prstGeom prst="rect">
            <a:avLst/>
          </a:prstGeom>
        </p:spPr>
      </p:pic>
      <p:pic>
        <p:nvPicPr>
          <p:cNvPr id="1025" name="Picture 1" descr="page1image46296128">
            <a:extLst>
              <a:ext uri="{FF2B5EF4-FFF2-40B4-BE49-F238E27FC236}">
                <a16:creationId xmlns:a16="http://schemas.microsoft.com/office/drawing/2014/main" id="{5C04A893-3B74-0549-9258-8F61D3485E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3716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03116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TotalTime>
  <Words>702</Words>
  <Application>Microsoft Macintosh PowerPoint</Application>
  <PresentationFormat>On-screen Show (16:10)</PresentationFormat>
  <Paragraphs>34</Paragraphs>
  <Slides>6</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Slide Titles</vt:lpstr>
      </vt:variant>
      <vt:variant>
        <vt:i4>6</vt:i4>
      </vt:variant>
      <vt:variant>
        <vt:lpstr>Custom Shows</vt:lpstr>
      </vt:variant>
      <vt:variant>
        <vt:i4>1</vt:i4>
      </vt:variant>
    </vt:vector>
  </HeadingPairs>
  <TitlesOfParts>
    <vt:vector size="10" baseType="lpstr">
      <vt:lpstr>Arial</vt:lpstr>
      <vt:lpstr>Calibri</vt:lpstr>
      <vt:lpstr>Office Theme</vt:lpstr>
      <vt:lpstr>2026 Bargaining/Strike Information for Students </vt:lpstr>
      <vt:lpstr>PowerPoint Presentation</vt:lpstr>
      <vt:lpstr>PowerPoint Presentation</vt:lpstr>
      <vt:lpstr>PowerPoint Presentation</vt:lpstr>
      <vt:lpstr>PowerPoint Presentation</vt:lpstr>
      <vt:lpstr>PowerPoint Presentation</vt:lpstr>
      <vt:lpstr>Photo Slideshow</vt:lpstr>
    </vt:vector>
  </TitlesOfParts>
  <Company>UOIT Faculty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Martins</dc:creator>
  <cp:lastModifiedBy>UOIT FA</cp:lastModifiedBy>
  <cp:revision>5</cp:revision>
  <dcterms:created xsi:type="dcterms:W3CDTF">2016-04-18T20:43:31Z</dcterms:created>
  <dcterms:modified xsi:type="dcterms:W3CDTF">2026-03-02T18:39:00Z</dcterms:modified>
</cp:coreProperties>
</file>