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0" r:id="rId3"/>
  </p:sldMasterIdLst>
  <p:handoutMasterIdLst>
    <p:handoutMasterId r:id="rId18"/>
  </p:handoutMasterIdLst>
  <p:sldIdLst>
    <p:sldId id="256" r:id="rId4"/>
    <p:sldId id="261" r:id="rId5"/>
    <p:sldId id="262" r:id="rId6"/>
    <p:sldId id="257" r:id="rId7"/>
    <p:sldId id="258" r:id="rId8"/>
    <p:sldId id="259" r:id="rId9"/>
    <p:sldId id="260" r:id="rId10"/>
    <p:sldId id="268" r:id="rId11"/>
    <p:sldId id="264" r:id="rId12"/>
    <p:sldId id="269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517D0-97E9-2045-8340-01C141D9D8B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D37E-30E0-2D4F-AA4A-5D4CC153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2875"/>
            <a:ext cx="4556810" cy="1739170"/>
          </a:xfrm>
        </p:spPr>
        <p:txBody>
          <a:bodyPr>
            <a:normAutofit/>
          </a:bodyPr>
          <a:lstStyle>
            <a:lvl1pPr algn="l">
              <a:defRPr sz="5400" b="1"/>
            </a:lvl1pPr>
          </a:lstStyle>
          <a:p>
            <a:r>
              <a:rPr lang="en-CA" dirty="0" smtClean="0"/>
              <a:t>Every vote counts.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776765"/>
            <a:ext cx="5334091" cy="1741438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This election, students and young people can make a difference.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515"/>
            <a:ext cx="5941821" cy="1600290"/>
          </a:xfrm>
        </p:spPr>
        <p:txBody>
          <a:bodyPr/>
          <a:lstStyle>
            <a:lvl1pPr>
              <a:defRPr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01290"/>
            <a:ext cx="5584163" cy="3515739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5895083"/>
            <a:ext cx="266425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 b="1" i="0" u="none" strike="noStrike" kern="1200" baseline="30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Vote for education. </a:t>
            </a:r>
          </a:p>
          <a:p>
            <a:pPr rtl="0"/>
            <a:r>
              <a:rPr lang="en-US" sz="3200" b="1" i="0" u="none" strike="noStrike" kern="1200" baseline="30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Vote for our future.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3FE7B-5C01-8949-97F0-65BAE74780F0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664872-148B-D24F-90DB-D0922898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61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98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9F766-8C7F-CD40-B4A1-778677551649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B036F-9DB6-3444-B723-DEC99496D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458766" cy="3134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21" y="3592954"/>
            <a:ext cx="3364476" cy="3146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80" y="1801085"/>
            <a:ext cx="4009270" cy="1438915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1" y="5243231"/>
            <a:ext cx="2044263" cy="1365250"/>
            <a:chOff x="-1" y="5243231"/>
            <a:chExt cx="2044263" cy="136525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1" y="5243231"/>
              <a:ext cx="2044263" cy="136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pic>
          <p:nvPicPr>
            <p:cNvPr id="17" name="Picture 16" descr="CAUTlogo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58" y="5258189"/>
              <a:ext cx="1340767" cy="134076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6220557" y="2263680"/>
            <a:ext cx="266425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Vote for education. </a:t>
            </a:r>
          </a:p>
          <a:p>
            <a:pPr rtl="0"/>
            <a:r>
              <a:rPr lang="en-US" sz="3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Vote for our future. </a:t>
            </a:r>
            <a:endParaRPr lang="en-US" sz="32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34800" y="5188325"/>
            <a:ext cx="3499215" cy="1492999"/>
            <a:chOff x="2656472" y="4770457"/>
            <a:chExt cx="3752174" cy="1600928"/>
          </a:xfrm>
        </p:grpSpPr>
        <p:pic>
          <p:nvPicPr>
            <p:cNvPr id="8" name="Picture 7" descr="yellow-box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72" y="4770457"/>
              <a:ext cx="3752174" cy="1600928"/>
            </a:xfrm>
            <a:prstGeom prst="rect">
              <a:avLst/>
            </a:prstGeom>
          </p:spPr>
        </p:pic>
        <p:pic>
          <p:nvPicPr>
            <p:cNvPr id="9" name="Picture 8" descr="FOF_tagline_blue-CMYK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785" y="5143235"/>
              <a:ext cx="3085871" cy="87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5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20321" y="6177256"/>
            <a:ext cx="2766373" cy="627365"/>
            <a:chOff x="-1252386" y="5226692"/>
            <a:chExt cx="5167778" cy="1171961"/>
          </a:xfrm>
        </p:grpSpPr>
        <p:pic>
          <p:nvPicPr>
            <p:cNvPr id="8" name="Picture 7" descr="yellow-box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2386" y="5226692"/>
              <a:ext cx="5167778" cy="1171961"/>
            </a:xfrm>
            <a:prstGeom prst="rect">
              <a:avLst/>
            </a:prstGeom>
          </p:spPr>
        </p:pic>
        <p:pic>
          <p:nvPicPr>
            <p:cNvPr id="9" name="Picture 8" descr="FOF_tagline_blue-CMYK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756" y="5407075"/>
              <a:ext cx="3018080" cy="856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43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59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31270" y="6191854"/>
            <a:ext cx="3248118" cy="627365"/>
            <a:chOff x="-1184211" y="5253962"/>
            <a:chExt cx="6067712" cy="1171961"/>
          </a:xfrm>
        </p:grpSpPr>
        <p:pic>
          <p:nvPicPr>
            <p:cNvPr id="8" name="Picture 7" descr="yellow-box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4211" y="5253962"/>
              <a:ext cx="6067712" cy="1171961"/>
            </a:xfrm>
            <a:prstGeom prst="rect">
              <a:avLst/>
            </a:prstGeom>
          </p:spPr>
        </p:pic>
        <p:pic>
          <p:nvPicPr>
            <p:cNvPr id="9" name="Picture 8" descr="FOF_tagline_blue-CMYK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756" y="5407075"/>
              <a:ext cx="3018080" cy="856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2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 vote counts.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election, students and young people can make a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7846"/>
            <a:ext cx="4556810" cy="1739170"/>
          </a:xfrm>
        </p:spPr>
        <p:txBody>
          <a:bodyPr/>
          <a:lstStyle/>
          <a:p>
            <a:r>
              <a:rPr lang="en-CA" dirty="0" smtClean="0"/>
              <a:t>Time to Vote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59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Questions </a:t>
            </a:r>
            <a:r>
              <a:rPr lang="en-CA" dirty="0"/>
              <a:t>about how to vote?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We’ve </a:t>
            </a:r>
            <a:r>
              <a:rPr lang="en-CA" dirty="0"/>
              <a:t>got answers.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b="1" dirty="0"/>
              <a:t>Are you eligible to vote? </a:t>
            </a:r>
            <a:endParaRPr lang="en-CA" sz="3600" b="1" dirty="0" smtClean="0"/>
          </a:p>
          <a:p>
            <a:pPr lvl="1"/>
            <a:r>
              <a:rPr lang="en-CA" b="1" dirty="0" smtClean="0"/>
              <a:t>To </a:t>
            </a:r>
            <a:r>
              <a:rPr lang="en-CA" b="1" dirty="0"/>
              <a:t>be eligible you must:</a:t>
            </a:r>
          </a:p>
          <a:p>
            <a:pPr lvl="2"/>
            <a:r>
              <a:rPr lang="en-CA" b="1" dirty="0"/>
              <a:t>Be Canadian citizen;</a:t>
            </a:r>
          </a:p>
          <a:p>
            <a:pPr lvl="2"/>
            <a:r>
              <a:rPr lang="en-CA" b="1" dirty="0"/>
              <a:t>Be 18 or older on Election Day, October 21 ; and</a:t>
            </a:r>
          </a:p>
          <a:p>
            <a:pPr lvl="2"/>
            <a:r>
              <a:rPr lang="en-CA" b="1" dirty="0"/>
              <a:t>Have proof of identity and address. </a:t>
            </a:r>
          </a:p>
          <a:p>
            <a:pPr lvl="1"/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9142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Questions about how to vote? </a:t>
            </a:r>
            <a:br>
              <a:rPr lang="en-CA" dirty="0"/>
            </a:br>
            <a:r>
              <a:rPr lang="en-CA" dirty="0"/>
              <a:t>We’ve got answers.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What do you need to vote?</a:t>
            </a:r>
          </a:p>
          <a:p>
            <a:pPr lvl="1"/>
            <a:r>
              <a:rPr lang="en-CA" dirty="0" smtClean="0"/>
              <a:t>You have some options: </a:t>
            </a:r>
          </a:p>
          <a:p>
            <a:pPr lvl="2"/>
            <a:r>
              <a:rPr lang="en-CA" dirty="0" smtClean="0"/>
              <a:t>Show your driver’s license or any other piece of government ID that includes your photo, name, and current address; </a:t>
            </a:r>
          </a:p>
          <a:p>
            <a:pPr lvl="2"/>
            <a:r>
              <a:rPr lang="en-CA" dirty="0" smtClean="0"/>
              <a:t>Show any two pieces of ID that have your name with at least one of them including your current address, such as a voter information card, bank statement, hydro bill, or student card. If you live in residence, ask your housing office for a written confirmation of address.</a:t>
            </a:r>
          </a:p>
          <a:p>
            <a:pPr lvl="2"/>
            <a:r>
              <a:rPr lang="en-CA" dirty="0" smtClean="0"/>
              <a:t>If you have no ID, get someone who has ID and proof of address to vouch for you and declare your identity and address in writing.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9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Questions about how to vote? </a:t>
            </a:r>
            <a:br>
              <a:rPr lang="en-CA" dirty="0"/>
            </a:br>
            <a:r>
              <a:rPr lang="en-CA" dirty="0"/>
              <a:t>We’ve got answers.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When and where can you vote? </a:t>
            </a:r>
          </a:p>
          <a:p>
            <a:pPr lvl="1"/>
            <a:r>
              <a:rPr lang="en-CA" dirty="0" smtClean="0"/>
              <a:t>On </a:t>
            </a:r>
            <a:r>
              <a:rPr lang="en-CA" dirty="0"/>
              <a:t>Election Day (October 21) at your assigned polling </a:t>
            </a:r>
            <a:r>
              <a:rPr lang="en-CA" dirty="0" smtClean="0"/>
              <a:t>station.</a:t>
            </a:r>
          </a:p>
          <a:p>
            <a:pPr lvl="1"/>
            <a:r>
              <a:rPr lang="en-CA" dirty="0" smtClean="0"/>
              <a:t>If </a:t>
            </a:r>
            <a:r>
              <a:rPr lang="en-CA" dirty="0"/>
              <a:t>you are busy or away on October 21, you can </a:t>
            </a:r>
            <a:r>
              <a:rPr lang="en-CA" dirty="0" smtClean="0"/>
              <a:t>vote:</a:t>
            </a:r>
          </a:p>
          <a:p>
            <a:pPr lvl="2"/>
            <a:r>
              <a:rPr lang="en-CA" dirty="0" smtClean="0"/>
              <a:t>On </a:t>
            </a:r>
            <a:r>
              <a:rPr lang="en-CA" dirty="0"/>
              <a:t>advancing polling days at a community or campus polling </a:t>
            </a:r>
            <a:r>
              <a:rPr lang="en-CA" dirty="0" smtClean="0"/>
              <a:t>station.</a:t>
            </a:r>
          </a:p>
          <a:p>
            <a:pPr lvl="2"/>
            <a:r>
              <a:rPr lang="en-CA" dirty="0" smtClean="0"/>
              <a:t>At </a:t>
            </a:r>
            <a:r>
              <a:rPr lang="en-CA" dirty="0"/>
              <a:t>an Elections Canada office in your riding during the election period.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89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 vote counts.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election, students and young people can make a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0075"/>
            <a:ext cx="4556810" cy="1739170"/>
          </a:xfrm>
        </p:spPr>
        <p:txBody>
          <a:bodyPr/>
          <a:lstStyle/>
          <a:p>
            <a:r>
              <a:rPr lang="en-US" dirty="0" smtClean="0"/>
              <a:t>Why vote for education?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75610"/>
            <a:ext cx="5334091" cy="1741438"/>
          </a:xfrm>
        </p:spPr>
        <p:txBody>
          <a:bodyPr>
            <a:noAutofit/>
          </a:bodyPr>
          <a:lstStyle/>
          <a:p>
            <a:r>
              <a:rPr lang="en-CA" sz="3200" dirty="0"/>
              <a:t>The federal government can make post-secondary education more affordable, accessible and of a higher quality.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32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7846"/>
            <a:ext cx="4556810" cy="1739170"/>
          </a:xfrm>
        </p:spPr>
        <p:txBody>
          <a:bodyPr/>
          <a:lstStyle/>
          <a:p>
            <a:r>
              <a:rPr lang="en-CA" dirty="0" smtClean="0"/>
              <a:t>The Issues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45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5515"/>
            <a:ext cx="7934487" cy="160029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Equity strengthens education</a:t>
            </a:r>
            <a:r>
              <a:rPr lang="en-US" sz="6000" b="1" dirty="0"/>
              <a:t>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578639"/>
            <a:ext cx="4014847" cy="2615268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cademics </a:t>
            </a:r>
            <a:r>
              <a:rPr lang="en-US" sz="2800" dirty="0" smtClean="0"/>
              <a:t>from equity seeking groups face discrimination</a:t>
            </a:r>
            <a:r>
              <a:rPr lang="en-US" sz="2800" dirty="0"/>
              <a:t>, </a:t>
            </a:r>
            <a:r>
              <a:rPr lang="en-US" sz="2800" dirty="0" smtClean="0"/>
              <a:t>are under</a:t>
            </a:r>
            <a:r>
              <a:rPr lang="en-US" sz="2800" dirty="0"/>
              <a:t>-</a:t>
            </a:r>
            <a:r>
              <a:rPr lang="en-US" sz="2800" dirty="0" smtClean="0"/>
              <a:t>represented and </a:t>
            </a:r>
            <a:r>
              <a:rPr lang="en-US" sz="2800" dirty="0"/>
              <a:t>underpaid.</a:t>
            </a:r>
          </a:p>
        </p:txBody>
      </p:sp>
      <p:pic>
        <p:nvPicPr>
          <p:cNvPr id="6" name="Picture 5" descr="ic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76" y="3035159"/>
            <a:ext cx="5432818" cy="31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0632"/>
            <a:ext cx="5941821" cy="16002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Make it </a:t>
            </a:r>
            <a:r>
              <a:rPr lang="en-US" sz="6600" dirty="0"/>
              <a:t>fair.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301290"/>
            <a:ext cx="4014847" cy="2615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 many academics work on short-term, poorly paid contracts.</a:t>
            </a:r>
            <a:endParaRPr lang="en-US" sz="2800" dirty="0"/>
          </a:p>
        </p:txBody>
      </p:sp>
      <p:pic>
        <p:nvPicPr>
          <p:cNvPr id="2" name="Picture 1" descr="icon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90" y="2483756"/>
            <a:ext cx="3481691" cy="31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8451"/>
            <a:ext cx="6781222" cy="16002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Get science right.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301290"/>
            <a:ext cx="4014847" cy="2615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solve the pressing issues Canada faces, we need to invest more in basic research.</a:t>
            </a:r>
            <a:endParaRPr lang="en-US" sz="2800" dirty="0"/>
          </a:p>
        </p:txBody>
      </p:sp>
      <p:pic>
        <p:nvPicPr>
          <p:cNvPr id="3" name="Picture 2" descr="ic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25" y="1948741"/>
            <a:ext cx="3788221" cy="38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501" y="582019"/>
            <a:ext cx="6781222" cy="160029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Make education affordable.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8500" y="2534857"/>
            <a:ext cx="3613322" cy="30778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Without increased public funding, tuition will continue to rise, reducing </a:t>
            </a:r>
            <a:r>
              <a:rPr lang="en-US" sz="2800" dirty="0" smtClean="0"/>
              <a:t>access.</a:t>
            </a:r>
            <a:endParaRPr lang="en-US" sz="2800" dirty="0"/>
          </a:p>
        </p:txBody>
      </p:sp>
      <p:pic>
        <p:nvPicPr>
          <p:cNvPr id="2" name="Picture 1" descr="ic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09" y="3045462"/>
            <a:ext cx="4501819" cy="23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7846"/>
            <a:ext cx="4556810" cy="1739170"/>
          </a:xfrm>
        </p:spPr>
        <p:txBody>
          <a:bodyPr/>
          <a:lstStyle/>
          <a:p>
            <a:r>
              <a:rPr lang="en-CA" dirty="0" smtClean="0"/>
              <a:t>The 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6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501" y="-27578"/>
            <a:ext cx="6781222" cy="16002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Solution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8501" y="1468061"/>
            <a:ext cx="8194567" cy="38828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Four ways the federal government can be a better partner for education: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Commit to core funding for education and work with the provinces to determine the mechanism for supporting universities and colleges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Close the gap in research funding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Invest in Indigenous education direct and indirect supports for students</a:t>
            </a:r>
          </a:p>
          <a:p>
            <a:pPr marL="457200" indent="-457200">
              <a:buFontTx/>
              <a:buChar char="-"/>
            </a:pPr>
            <a:r>
              <a:rPr lang="en-US" sz="2400" dirty="0" smtClean="0"/>
              <a:t>Provide more Canada Student Grants</a:t>
            </a:r>
          </a:p>
          <a:p>
            <a:pPr marL="457200" indent="-4572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2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UT">
      <a:dk1>
        <a:srgbClr val="002940"/>
      </a:dk1>
      <a:lt1>
        <a:sysClr val="window" lastClr="FFFFFF"/>
      </a:lt1>
      <a:dk2>
        <a:srgbClr val="231F20"/>
      </a:dk2>
      <a:lt2>
        <a:srgbClr val="FDF7DB"/>
      </a:lt2>
      <a:accent1>
        <a:srgbClr val="FDBE18"/>
      </a:accent1>
      <a:accent2>
        <a:srgbClr val="D0CFCE"/>
      </a:accent2>
      <a:accent3>
        <a:srgbClr val="1A78B5"/>
      </a:accent3>
      <a:accent4>
        <a:srgbClr val="002940"/>
      </a:accent4>
      <a:accent5>
        <a:srgbClr val="345680"/>
      </a:accent5>
      <a:accent6>
        <a:srgbClr val="AC9F89"/>
      </a:accent6>
      <a:hlink>
        <a:srgbClr val="1A78B5"/>
      </a:hlink>
      <a:folHlink>
        <a:srgbClr val="1A78B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AUT">
      <a:dk1>
        <a:srgbClr val="002940"/>
      </a:dk1>
      <a:lt1>
        <a:sysClr val="window" lastClr="FFFFFF"/>
      </a:lt1>
      <a:dk2>
        <a:srgbClr val="231F20"/>
      </a:dk2>
      <a:lt2>
        <a:srgbClr val="FDF7DB"/>
      </a:lt2>
      <a:accent1>
        <a:srgbClr val="FDBE18"/>
      </a:accent1>
      <a:accent2>
        <a:srgbClr val="D0CFCE"/>
      </a:accent2>
      <a:accent3>
        <a:srgbClr val="1A78B5"/>
      </a:accent3>
      <a:accent4>
        <a:srgbClr val="002940"/>
      </a:accent4>
      <a:accent5>
        <a:srgbClr val="345680"/>
      </a:accent5>
      <a:accent6>
        <a:srgbClr val="AC9F89"/>
      </a:accent6>
      <a:hlink>
        <a:srgbClr val="1A78B5"/>
      </a:hlink>
      <a:folHlink>
        <a:srgbClr val="1A78B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AUT">
      <a:dk1>
        <a:srgbClr val="002940"/>
      </a:dk1>
      <a:lt1>
        <a:sysClr val="window" lastClr="FFFFFF"/>
      </a:lt1>
      <a:dk2>
        <a:srgbClr val="231F20"/>
      </a:dk2>
      <a:lt2>
        <a:srgbClr val="FDF7DB"/>
      </a:lt2>
      <a:accent1>
        <a:srgbClr val="FDBE18"/>
      </a:accent1>
      <a:accent2>
        <a:srgbClr val="D0CFCE"/>
      </a:accent2>
      <a:accent3>
        <a:srgbClr val="1A78B5"/>
      </a:accent3>
      <a:accent4>
        <a:srgbClr val="002940"/>
      </a:accent4>
      <a:accent5>
        <a:srgbClr val="345680"/>
      </a:accent5>
      <a:accent6>
        <a:srgbClr val="AC9F89"/>
      </a:accent6>
      <a:hlink>
        <a:srgbClr val="1A78B5"/>
      </a:hlink>
      <a:folHlink>
        <a:srgbClr val="1A78B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417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Office Theme</vt:lpstr>
      <vt:lpstr>Custom Design</vt:lpstr>
      <vt:lpstr>1_Custom Design</vt:lpstr>
      <vt:lpstr>Every vote counts.</vt:lpstr>
      <vt:lpstr>Why vote for education?</vt:lpstr>
      <vt:lpstr>The Issues</vt:lpstr>
      <vt:lpstr>Equity strengthens education.</vt:lpstr>
      <vt:lpstr>Make it fair.</vt:lpstr>
      <vt:lpstr>Get science right.</vt:lpstr>
      <vt:lpstr>Make education affordable.</vt:lpstr>
      <vt:lpstr>The Solution</vt:lpstr>
      <vt:lpstr>The Solution</vt:lpstr>
      <vt:lpstr>Time to Vote</vt:lpstr>
      <vt:lpstr>Questions about how to vote?  We’ve got answers. </vt:lpstr>
      <vt:lpstr>Questions about how to vote?  We’ve got answers. </vt:lpstr>
      <vt:lpstr>Questions about how to vote?  We’ve got answers. </vt:lpstr>
      <vt:lpstr>Every vote counts.</vt:lpstr>
    </vt:vector>
  </TitlesOfParts>
  <Company>Design de Plume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de Plume</dc:creator>
  <cp:lastModifiedBy>Christina Muehlberger</cp:lastModifiedBy>
  <cp:revision>18</cp:revision>
  <dcterms:created xsi:type="dcterms:W3CDTF">2019-08-08T18:06:27Z</dcterms:created>
  <dcterms:modified xsi:type="dcterms:W3CDTF">2019-09-03T18:58:07Z</dcterms:modified>
</cp:coreProperties>
</file>